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193"/>
  </p:notesMasterIdLst>
  <p:sldIdLst>
    <p:sldId id="256" r:id="rId3"/>
    <p:sldId id="594" r:id="rId4"/>
    <p:sldId id="602" r:id="rId5"/>
    <p:sldId id="592" r:id="rId6"/>
    <p:sldId id="591" r:id="rId7"/>
    <p:sldId id="593" r:id="rId8"/>
    <p:sldId id="275" r:id="rId9"/>
    <p:sldId id="414" r:id="rId10"/>
    <p:sldId id="417" r:id="rId11"/>
    <p:sldId id="279" r:id="rId12"/>
    <p:sldId id="257" r:id="rId13"/>
    <p:sldId id="271" r:id="rId14"/>
    <p:sldId id="272" r:id="rId15"/>
    <p:sldId id="273" r:id="rId16"/>
    <p:sldId id="276" r:id="rId17"/>
    <p:sldId id="295" r:id="rId18"/>
    <p:sldId id="420" r:id="rId19"/>
    <p:sldId id="277" r:id="rId20"/>
    <p:sldId id="427" r:id="rId21"/>
    <p:sldId id="429" r:id="rId22"/>
    <p:sldId id="280" r:id="rId23"/>
    <p:sldId id="281" r:id="rId24"/>
    <p:sldId id="285" r:id="rId25"/>
    <p:sldId id="287" r:id="rId26"/>
    <p:sldId id="291" r:id="rId27"/>
    <p:sldId id="580" r:id="rId28"/>
    <p:sldId id="292" r:id="rId29"/>
    <p:sldId id="433" r:id="rId30"/>
    <p:sldId id="293" r:id="rId31"/>
    <p:sldId id="435" r:id="rId32"/>
    <p:sldId id="421" r:id="rId33"/>
    <p:sldId id="437" r:id="rId34"/>
    <p:sldId id="299" r:id="rId35"/>
    <p:sldId id="296" r:id="rId36"/>
    <p:sldId id="438" r:id="rId37"/>
    <p:sldId id="297" r:id="rId38"/>
    <p:sldId id="301" r:id="rId39"/>
    <p:sldId id="304" r:id="rId40"/>
    <p:sldId id="444" r:id="rId41"/>
    <p:sldId id="302" r:id="rId42"/>
    <p:sldId id="303" r:id="rId43"/>
    <p:sldId id="442" r:id="rId44"/>
    <p:sldId id="449" r:id="rId45"/>
    <p:sldId id="450" r:id="rId46"/>
    <p:sldId id="305" r:id="rId47"/>
    <p:sldId id="447" r:id="rId48"/>
    <p:sldId id="586" r:id="rId49"/>
    <p:sldId id="587" r:id="rId50"/>
    <p:sldId id="588" r:id="rId51"/>
    <p:sldId id="589" r:id="rId52"/>
    <p:sldId id="448" r:id="rId53"/>
    <p:sldId id="310" r:id="rId54"/>
    <p:sldId id="460" r:id="rId55"/>
    <p:sldId id="462" r:id="rId56"/>
    <p:sldId id="576" r:id="rId57"/>
    <p:sldId id="583" r:id="rId58"/>
    <p:sldId id="584" r:id="rId59"/>
    <p:sldId id="585" r:id="rId60"/>
    <p:sldId id="463" r:id="rId61"/>
    <p:sldId id="316" r:id="rId62"/>
    <p:sldId id="464" r:id="rId63"/>
    <p:sldId id="466" r:id="rId64"/>
    <p:sldId id="467" r:id="rId65"/>
    <p:sldId id="468" r:id="rId66"/>
    <p:sldId id="308" r:id="rId67"/>
    <p:sldId id="470" r:id="rId68"/>
    <p:sldId id="325" r:id="rId69"/>
    <p:sldId id="317" r:id="rId70"/>
    <p:sldId id="331" r:id="rId71"/>
    <p:sldId id="324" r:id="rId72"/>
    <p:sldId id="471" r:id="rId73"/>
    <p:sldId id="473" r:id="rId74"/>
    <p:sldId id="474" r:id="rId75"/>
    <p:sldId id="329" r:id="rId76"/>
    <p:sldId id="475" r:id="rId77"/>
    <p:sldId id="476" r:id="rId78"/>
    <p:sldId id="477" r:id="rId79"/>
    <p:sldId id="478" r:id="rId80"/>
    <p:sldId id="319" r:id="rId81"/>
    <p:sldId id="340" r:id="rId82"/>
    <p:sldId id="481" r:id="rId83"/>
    <p:sldId id="334" r:id="rId84"/>
    <p:sldId id="335" r:id="rId85"/>
    <p:sldId id="482" r:id="rId86"/>
    <p:sldId id="337" r:id="rId87"/>
    <p:sldId id="338" r:id="rId88"/>
    <p:sldId id="483" r:id="rId89"/>
    <p:sldId id="484" r:id="rId90"/>
    <p:sldId id="347" r:id="rId91"/>
    <p:sldId id="488" r:id="rId92"/>
    <p:sldId id="492" r:id="rId93"/>
    <p:sldId id="348" r:id="rId94"/>
    <p:sldId id="489" r:id="rId95"/>
    <p:sldId id="350" r:id="rId96"/>
    <p:sldId id="352" r:id="rId97"/>
    <p:sldId id="495" r:id="rId98"/>
    <p:sldId id="353" r:id="rId99"/>
    <p:sldId id="499" r:id="rId100"/>
    <p:sldId id="356" r:id="rId101"/>
    <p:sldId id="500" r:id="rId102"/>
    <p:sldId id="357" r:id="rId103"/>
    <p:sldId id="490" r:id="rId104"/>
    <p:sldId id="362" r:id="rId105"/>
    <p:sldId id="503" r:id="rId106"/>
    <p:sldId id="504" r:id="rId107"/>
    <p:sldId id="515" r:id="rId108"/>
    <p:sldId id="364" r:id="rId109"/>
    <p:sldId id="581" r:id="rId110"/>
    <p:sldId id="582" r:id="rId111"/>
    <p:sldId id="369" r:id="rId112"/>
    <p:sldId id="506" r:id="rId113"/>
    <p:sldId id="370" r:id="rId114"/>
    <p:sldId id="517" r:id="rId115"/>
    <p:sldId id="519" r:id="rId116"/>
    <p:sldId id="520" r:id="rId117"/>
    <p:sldId id="518" r:id="rId118"/>
    <p:sldId id="521" r:id="rId119"/>
    <p:sldId id="374" r:id="rId120"/>
    <p:sldId id="523" r:id="rId121"/>
    <p:sldId id="372" r:id="rId122"/>
    <p:sldId id="491" r:id="rId123"/>
    <p:sldId id="526" r:id="rId124"/>
    <p:sldId id="359" r:id="rId125"/>
    <p:sldId id="571" r:id="rId126"/>
    <p:sldId id="323" r:id="rId127"/>
    <p:sldId id="380" r:id="rId128"/>
    <p:sldId id="381" r:id="rId129"/>
    <p:sldId id="533" r:id="rId130"/>
    <p:sldId id="383" r:id="rId131"/>
    <p:sldId id="529" r:id="rId132"/>
    <p:sldId id="382" r:id="rId133"/>
    <p:sldId id="536" r:id="rId134"/>
    <p:sldId id="530" r:id="rId135"/>
    <p:sldId id="377" r:id="rId136"/>
    <p:sldId id="537" r:id="rId137"/>
    <p:sldId id="531" r:id="rId138"/>
    <p:sldId id="388" r:id="rId139"/>
    <p:sldId id="389" r:id="rId140"/>
    <p:sldId id="540" r:id="rId141"/>
    <p:sldId id="541" r:id="rId142"/>
    <p:sldId id="539" r:id="rId143"/>
    <p:sldId id="532" r:id="rId144"/>
    <p:sldId id="545" r:id="rId145"/>
    <p:sldId id="391" r:id="rId146"/>
    <p:sldId id="378" r:id="rId147"/>
    <p:sldId id="320" r:id="rId148"/>
    <p:sldId id="392" r:id="rId149"/>
    <p:sldId id="393" r:id="rId150"/>
    <p:sldId id="398" r:id="rId151"/>
    <p:sldId id="396" r:id="rId152"/>
    <p:sldId id="573" r:id="rId153"/>
    <p:sldId id="399" r:id="rId154"/>
    <p:sldId id="546" r:id="rId155"/>
    <p:sldId id="401" r:id="rId156"/>
    <p:sldId id="547" r:id="rId157"/>
    <p:sldId id="548" r:id="rId158"/>
    <p:sldId id="400" r:id="rId159"/>
    <p:sldId id="397" r:id="rId160"/>
    <p:sldId id="549" r:id="rId161"/>
    <p:sldId id="550" r:id="rId162"/>
    <p:sldId id="552" r:id="rId163"/>
    <p:sldId id="394" r:id="rId164"/>
    <p:sldId id="553" r:id="rId165"/>
    <p:sldId id="403" r:id="rId166"/>
    <p:sldId id="404" r:id="rId167"/>
    <p:sldId id="555" r:id="rId168"/>
    <p:sldId id="574" r:id="rId169"/>
    <p:sldId id="321" r:id="rId170"/>
    <p:sldId id="406" r:id="rId171"/>
    <p:sldId id="407" r:id="rId172"/>
    <p:sldId id="559" r:id="rId173"/>
    <p:sldId id="557" r:id="rId174"/>
    <p:sldId id="556" r:id="rId175"/>
    <p:sldId id="561" r:id="rId176"/>
    <p:sldId id="562" r:id="rId177"/>
    <p:sldId id="412" r:id="rId178"/>
    <p:sldId id="411" r:id="rId179"/>
    <p:sldId id="564" r:id="rId180"/>
    <p:sldId id="563" r:id="rId181"/>
    <p:sldId id="565" r:id="rId182"/>
    <p:sldId id="413" r:id="rId183"/>
    <p:sldId id="579" r:id="rId184"/>
    <p:sldId id="577" r:id="rId185"/>
    <p:sldId id="595" r:id="rId186"/>
    <p:sldId id="596" r:id="rId187"/>
    <p:sldId id="597" r:id="rId188"/>
    <p:sldId id="598" r:id="rId189"/>
    <p:sldId id="599" r:id="rId190"/>
    <p:sldId id="600" r:id="rId191"/>
    <p:sldId id="601" r:id="rId1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37"/>
    <a:srgbClr val="031627"/>
    <a:srgbClr val="1C9E12"/>
    <a:srgbClr val="CC66FF"/>
    <a:srgbClr val="990000"/>
    <a:srgbClr val="FFFFCC"/>
    <a:srgbClr val="FFCCCC"/>
    <a:srgbClr val="CCCCFF"/>
    <a:srgbClr val="FF99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88914" autoAdjust="0"/>
  </p:normalViewPr>
  <p:slideViewPr>
    <p:cSldViewPr>
      <p:cViewPr>
        <p:scale>
          <a:sx n="100" d="100"/>
          <a:sy n="100" d="100"/>
        </p:scale>
        <p:origin x="-1836" y="-90"/>
      </p:cViewPr>
      <p:guideLst>
        <p:guide orient="horz" pos="2160"/>
        <p:guide pos="2880"/>
      </p:guideLst>
    </p:cSldViewPr>
  </p:slideViewPr>
  <p:outlineViewPr>
    <p:cViewPr>
      <p:scale>
        <a:sx n="33" d="100"/>
        <a:sy n="33" d="100"/>
      </p:scale>
      <p:origin x="0" y="120180"/>
    </p:cViewPr>
  </p:outlineViewPr>
  <p:notesTextViewPr>
    <p:cViewPr>
      <p:scale>
        <a:sx n="1" d="1"/>
        <a:sy n="1" d="1"/>
      </p:scale>
      <p:origin x="0" y="0"/>
    </p:cViewPr>
  </p:notesTextViewPr>
  <p:notesViewPr>
    <p:cSldViewPr>
      <p:cViewPr varScale="1">
        <p:scale>
          <a:sx n="59" d="100"/>
          <a:sy n="59" d="100"/>
        </p:scale>
        <p:origin x="-2136"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91" Type="http://schemas.openxmlformats.org/officeDocument/2006/relationships/slide" Target="slides/slide189.xml"/><Relationship Id="rId196"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93"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viewProps" Target="viewProps.xml"/><Relationship Id="rId190" Type="http://schemas.openxmlformats.org/officeDocument/2006/relationships/slide" Target="slides/slide188.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Tom\Desktop\Personality.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Tom\Desktop\Hofsted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Tom\Desktop\Hofsted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Tom\Desktop\Hofsted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Tom\Desktop\Hofstede.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Tom\Desktop\Hofstede.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Tom\Desktop\Hofsted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om\Desktop\Personalit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Tom\Desktop\Personalit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Tom\Desktop\Personalit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Tom\Desktop\Personal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Sheet1!$A$2</c:f>
              <c:strCache>
                <c:ptCount val="1"/>
                <c:pt idx="0">
                  <c:v>Toronto</c:v>
                </c:pt>
              </c:strCache>
            </c:strRef>
          </c:tx>
          <c:explosion val="25"/>
          <c:val>
            <c:numRef>
              <c:f>Sheet1!$B$2:$C$2</c:f>
              <c:numCache>
                <c:formatCode>0.00</c:formatCode>
                <c:ptCount val="2"/>
                <c:pt idx="0">
                  <c:v>43</c:v>
                </c:pt>
                <c:pt idx="1">
                  <c:v>57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barChart>
        <c:barDir val="col"/>
        <c:grouping val="clustered"/>
        <c:varyColors val="0"/>
        <c:ser>
          <c:idx val="0"/>
          <c:order val="0"/>
          <c:tx>
            <c:strRef>
              <c:f>Sheet1!$G$27</c:f>
              <c:strCache>
                <c:ptCount val="1"/>
                <c:pt idx="0">
                  <c:v>Conscienciousness</c:v>
                </c:pt>
              </c:strCache>
            </c:strRef>
          </c:tx>
          <c:spPr>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alpha val="48000"/>
                  <a:satMod val="105000"/>
                </a:schemeClr>
              </a:outerShdw>
            </a:effectLst>
          </c:spPr>
          <c:invertIfNegative val="0"/>
          <c:dPt>
            <c:idx val="7"/>
            <c:invertIfNegative val="0"/>
            <c:bubble3D val="0"/>
            <c:spPr>
              <a:gradFill flip="none" rotWithShape="1">
                <a:gsLst>
                  <a:gs pos="0">
                    <a:srgbClr val="FF5050"/>
                  </a:gs>
                  <a:gs pos="50000">
                    <a:srgbClr val="FF9999"/>
                  </a:gs>
                  <a:gs pos="100000">
                    <a:srgbClr val="FF5050"/>
                  </a:gs>
                </a:gsLst>
                <a:lin ang="5400000" scaled="1"/>
                <a:tileRect/>
              </a:gradFill>
              <a:ln w="9525" cap="flat" cmpd="sng" algn="ctr">
                <a:solidFill>
                  <a:srgbClr val="CC0000"/>
                </a:solidFill>
                <a:prstDash val="solid"/>
              </a:ln>
              <a:effectLst>
                <a:outerShdw blurRad="57150" dist="38100" dir="5400000" algn="ctr" rotWithShape="0">
                  <a:schemeClr val="accent3">
                    <a:shade val="9000"/>
                    <a:alpha val="48000"/>
                    <a:satMod val="105000"/>
                  </a:schemeClr>
                </a:outerShdw>
              </a:effectLst>
            </c:spPr>
          </c:dPt>
          <c:dLbls>
            <c:dLbl>
              <c:idx val="5"/>
              <c:layout>
                <c:manualLayout>
                  <c:x val="1.3888888888888889E-3"/>
                  <c:y val="-1.7638888888888808E-2"/>
                </c:manualLayout>
              </c:layout>
              <c:showLegendKey val="0"/>
              <c:showVal val="1"/>
              <c:showCatName val="0"/>
              <c:showSerName val="0"/>
              <c:showPercent val="0"/>
              <c:showBubbleSize val="0"/>
            </c:dLbl>
            <c:dLbl>
              <c:idx val="6"/>
              <c:layout>
                <c:manualLayout>
                  <c:x val="0"/>
                  <c:y val="-5.6442061993111879E-2"/>
                </c:manualLayout>
              </c:layout>
              <c:showLegendKey val="0"/>
              <c:showVal val="1"/>
              <c:showCatName val="0"/>
              <c:showSerName val="0"/>
              <c:showPercent val="0"/>
              <c:showBubbleSize val="0"/>
            </c:dLbl>
            <c:dLbl>
              <c:idx val="7"/>
              <c:layout>
                <c:manualLayout>
                  <c:x val="-1.3888888888888889E-3"/>
                  <c:y val="-5.732604166666666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Sheet1!$E$28:$E$38</c:f>
              <c:strCache>
                <c:ptCount val="11"/>
                <c:pt idx="0">
                  <c:v>Nigeria</c:v>
                </c:pt>
                <c:pt idx="1">
                  <c:v>Iran</c:v>
                </c:pt>
                <c:pt idx="2">
                  <c:v>China</c:v>
                </c:pt>
                <c:pt idx="3">
                  <c:v>Uganda</c:v>
                </c:pt>
                <c:pt idx="4">
                  <c:v>U.S</c:v>
                </c:pt>
                <c:pt idx="5">
                  <c:v>Russia</c:v>
                </c:pt>
                <c:pt idx="6">
                  <c:v>Japan</c:v>
                </c:pt>
                <c:pt idx="7">
                  <c:v>Canada</c:v>
                </c:pt>
                <c:pt idx="8">
                  <c:v>Turkey</c:v>
                </c:pt>
                <c:pt idx="9">
                  <c:v>Brazil</c:v>
                </c:pt>
                <c:pt idx="10">
                  <c:v>India</c:v>
                </c:pt>
              </c:strCache>
            </c:strRef>
          </c:cat>
          <c:val>
            <c:numRef>
              <c:f>Sheet1!$G$28:$G$38</c:f>
              <c:numCache>
                <c:formatCode>General</c:formatCode>
                <c:ptCount val="11"/>
                <c:pt idx="0">
                  <c:v>-4.2000000000000028</c:v>
                </c:pt>
                <c:pt idx="1">
                  <c:v>-3</c:v>
                </c:pt>
                <c:pt idx="2">
                  <c:v>-2</c:v>
                </c:pt>
                <c:pt idx="3">
                  <c:v>-1.7999999999999972</c:v>
                </c:pt>
                <c:pt idx="4">
                  <c:v>-1.2000000000000028</c:v>
                </c:pt>
                <c:pt idx="5">
                  <c:v>-0.89999999999999858</c:v>
                </c:pt>
                <c:pt idx="6">
                  <c:v>-0.5</c:v>
                </c:pt>
                <c:pt idx="7">
                  <c:v>-0.39999999999999858</c:v>
                </c:pt>
                <c:pt idx="8">
                  <c:v>1.3999999999999986</c:v>
                </c:pt>
                <c:pt idx="9">
                  <c:v>1.5</c:v>
                </c:pt>
                <c:pt idx="10">
                  <c:v>2.2999999999999972</c:v>
                </c:pt>
              </c:numCache>
            </c:numRef>
          </c:val>
        </c:ser>
        <c:dLbls>
          <c:showLegendKey val="0"/>
          <c:showVal val="1"/>
          <c:showCatName val="0"/>
          <c:showSerName val="0"/>
          <c:showPercent val="0"/>
          <c:showBubbleSize val="0"/>
        </c:dLbls>
        <c:gapWidth val="150"/>
        <c:overlap val="-25"/>
        <c:axId val="108660608"/>
        <c:axId val="108668032"/>
      </c:barChart>
      <c:catAx>
        <c:axId val="108660608"/>
        <c:scaling>
          <c:orientation val="minMax"/>
        </c:scaling>
        <c:delete val="0"/>
        <c:axPos val="b"/>
        <c:majorTickMark val="none"/>
        <c:minorTickMark val="none"/>
        <c:tickLblPos val="nextTo"/>
        <c:crossAx val="108668032"/>
        <c:crosses val="autoZero"/>
        <c:auto val="1"/>
        <c:lblAlgn val="ctr"/>
        <c:lblOffset val="100"/>
        <c:noMultiLvlLbl val="0"/>
      </c:catAx>
      <c:valAx>
        <c:axId val="108668032"/>
        <c:scaling>
          <c:orientation val="minMax"/>
          <c:max val="6"/>
          <c:min val="-6"/>
        </c:scaling>
        <c:delete val="1"/>
        <c:axPos val="l"/>
        <c:numFmt formatCode="General" sourceLinked="1"/>
        <c:majorTickMark val="none"/>
        <c:minorTickMark val="none"/>
        <c:tickLblPos val="nextTo"/>
        <c:crossAx val="108660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89326334208225E-2"/>
          <c:y val="1.1299802238147617E-2"/>
          <c:w val="0.96183289588801402"/>
          <c:h val="0.63615173611111109"/>
        </c:manualLayout>
      </c:layout>
      <c:barChart>
        <c:barDir val="col"/>
        <c:grouping val="clustered"/>
        <c:varyColors val="0"/>
        <c:ser>
          <c:idx val="0"/>
          <c:order val="0"/>
          <c:tx>
            <c:strRef>
              <c:f>Sheet1!$D$17</c:f>
              <c:strCache>
                <c:ptCount val="1"/>
                <c:pt idx="0">
                  <c:v>Individualism-Collectivism</c:v>
                </c:pt>
              </c:strCache>
            </c:strRef>
          </c:tx>
          <c:spPr>
            <a:gradFill rotWithShape="1">
              <a:gsLst>
                <a:gs pos="0">
                  <a:schemeClr val="accent1">
                    <a:tint val="98000"/>
                    <a:shade val="25000"/>
                    <a:satMod val="250000"/>
                  </a:schemeClr>
                </a:gs>
                <a:gs pos="68000">
                  <a:schemeClr val="accent1">
                    <a:tint val="86000"/>
                    <a:satMod val="115000"/>
                  </a:schemeClr>
                </a:gs>
                <a:gs pos="100000">
                  <a:schemeClr val="accent1">
                    <a:tint val="50000"/>
                    <a:satMod val="1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alpha val="48000"/>
                  <a:satMod val="105000"/>
                </a:schemeClr>
              </a:outerShdw>
            </a:effectLst>
          </c:spPr>
          <c:invertIfNegative val="0"/>
          <c:dPt>
            <c:idx val="12"/>
            <c:invertIfNegative val="0"/>
            <c:bubble3D val="0"/>
            <c:spPr>
              <a:solidFill>
                <a:schemeClr val="bg1"/>
              </a:solidFill>
              <a:ln w="9525" cap="flat" cmpd="sng" algn="ctr">
                <a:solidFill>
                  <a:schemeClr val="accent1">
                    <a:shade val="50000"/>
                    <a:satMod val="103000"/>
                  </a:schemeClr>
                </a:solidFill>
                <a:prstDash val="solid"/>
              </a:ln>
              <a:effectLst>
                <a:outerShdw blurRad="57150" dist="38100" dir="5400000" algn="ctr" rotWithShape="0">
                  <a:schemeClr val="accent1">
                    <a:shade val="9000"/>
                    <a:alpha val="48000"/>
                    <a:satMod val="105000"/>
                  </a:schemeClr>
                </a:outerShdw>
              </a:effectLst>
            </c:spPr>
          </c:dPt>
          <c:dLbls>
            <c:txPr>
              <a:bodyPr/>
              <a:lstStyle/>
              <a:p>
                <a:pPr>
                  <a:defRPr sz="1600"/>
                </a:pPr>
                <a:endParaRPr lang="en-US"/>
              </a:p>
            </c:txPr>
            <c:showLegendKey val="0"/>
            <c:showVal val="1"/>
            <c:showCatName val="0"/>
            <c:showSerName val="0"/>
            <c:showPercent val="0"/>
            <c:showBubbleSize val="0"/>
            <c:showLeaderLines val="0"/>
          </c:dLbls>
          <c:cat>
            <c:strRef>
              <c:f>Sheet1!$C$18:$C$32</c:f>
              <c:strCache>
                <c:ptCount val="15"/>
                <c:pt idx="0">
                  <c:v>China</c:v>
                </c:pt>
                <c:pt idx="1">
                  <c:v>Africa West</c:v>
                </c:pt>
                <c:pt idx="2">
                  <c:v>Africa East</c:v>
                </c:pt>
                <c:pt idx="3">
                  <c:v>Turkey</c:v>
                </c:pt>
                <c:pt idx="4">
                  <c:v>Brazil</c:v>
                </c:pt>
                <c:pt idx="5">
                  <c:v>Russia</c:v>
                </c:pt>
                <c:pt idx="6">
                  <c:v>Iran</c:v>
                </c:pt>
                <c:pt idx="7">
                  <c:v>Japan</c:v>
                </c:pt>
                <c:pt idx="8">
                  <c:v>India</c:v>
                </c:pt>
                <c:pt idx="9">
                  <c:v>Poland</c:v>
                </c:pt>
                <c:pt idx="10">
                  <c:v>Germany</c:v>
                </c:pt>
                <c:pt idx="11">
                  <c:v>France</c:v>
                </c:pt>
                <c:pt idx="12">
                  <c:v>Canada</c:v>
                </c:pt>
                <c:pt idx="13">
                  <c:v>Britain</c:v>
                </c:pt>
                <c:pt idx="14">
                  <c:v>U.S.</c:v>
                </c:pt>
              </c:strCache>
            </c:strRef>
          </c:cat>
          <c:val>
            <c:numRef>
              <c:f>Sheet1!$D$18:$D$32</c:f>
              <c:numCache>
                <c:formatCode>#,##0</c:formatCode>
                <c:ptCount val="15"/>
                <c:pt idx="0">
                  <c:v>20</c:v>
                </c:pt>
                <c:pt idx="1">
                  <c:v>20</c:v>
                </c:pt>
                <c:pt idx="2">
                  <c:v>27</c:v>
                </c:pt>
                <c:pt idx="3">
                  <c:v>37</c:v>
                </c:pt>
                <c:pt idx="4">
                  <c:v>38</c:v>
                </c:pt>
                <c:pt idx="5">
                  <c:v>39</c:v>
                </c:pt>
                <c:pt idx="6">
                  <c:v>41</c:v>
                </c:pt>
                <c:pt idx="7">
                  <c:v>46</c:v>
                </c:pt>
                <c:pt idx="8">
                  <c:v>48</c:v>
                </c:pt>
                <c:pt idx="9">
                  <c:v>60</c:v>
                </c:pt>
                <c:pt idx="10">
                  <c:v>67</c:v>
                </c:pt>
                <c:pt idx="11">
                  <c:v>71</c:v>
                </c:pt>
                <c:pt idx="12">
                  <c:v>80</c:v>
                </c:pt>
                <c:pt idx="13">
                  <c:v>89</c:v>
                </c:pt>
                <c:pt idx="14">
                  <c:v>91</c:v>
                </c:pt>
              </c:numCache>
            </c:numRef>
          </c:val>
        </c:ser>
        <c:dLbls>
          <c:showLegendKey val="0"/>
          <c:showVal val="1"/>
          <c:showCatName val="0"/>
          <c:showSerName val="0"/>
          <c:showPercent val="0"/>
          <c:showBubbleSize val="0"/>
        </c:dLbls>
        <c:gapWidth val="150"/>
        <c:overlap val="-25"/>
        <c:axId val="108704512"/>
        <c:axId val="108716032"/>
      </c:barChart>
      <c:catAx>
        <c:axId val="108704512"/>
        <c:scaling>
          <c:orientation val="minMax"/>
        </c:scaling>
        <c:delete val="0"/>
        <c:axPos val="b"/>
        <c:majorTickMark val="none"/>
        <c:minorTickMark val="none"/>
        <c:tickLblPos val="nextTo"/>
        <c:txPr>
          <a:bodyPr/>
          <a:lstStyle/>
          <a:p>
            <a:pPr>
              <a:defRPr sz="1400"/>
            </a:pPr>
            <a:endParaRPr lang="en-US"/>
          </a:p>
        </c:txPr>
        <c:crossAx val="108716032"/>
        <c:crosses val="autoZero"/>
        <c:auto val="1"/>
        <c:lblAlgn val="ctr"/>
        <c:lblOffset val="100"/>
        <c:noMultiLvlLbl val="0"/>
      </c:catAx>
      <c:valAx>
        <c:axId val="108716032"/>
        <c:scaling>
          <c:orientation val="minMax"/>
        </c:scaling>
        <c:delete val="1"/>
        <c:axPos val="l"/>
        <c:numFmt formatCode="#,##0" sourceLinked="1"/>
        <c:majorTickMark val="out"/>
        <c:minorTickMark val="none"/>
        <c:tickLblPos val="nextTo"/>
        <c:crossAx val="108704512"/>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53849518810148E-2"/>
          <c:y val="1.2940527510042073E-2"/>
          <c:w val="0.95576837270341208"/>
          <c:h val="0.63892048611111107"/>
        </c:manualLayout>
      </c:layout>
      <c:barChart>
        <c:barDir val="col"/>
        <c:grouping val="clustered"/>
        <c:varyColors val="0"/>
        <c:ser>
          <c:idx val="0"/>
          <c:order val="0"/>
          <c:tx>
            <c:strRef>
              <c:f>Sheet1!$B$17</c:f>
              <c:strCache>
                <c:ptCount val="1"/>
                <c:pt idx="0">
                  <c:v>Power Distance</c:v>
                </c:pt>
              </c:strCache>
            </c:strRef>
          </c:tx>
          <c:spPr>
            <a:gradFill rotWithShape="1">
              <a:gsLst>
                <a:gs pos="0">
                  <a:schemeClr val="dk1">
                    <a:tint val="98000"/>
                    <a:shade val="25000"/>
                    <a:satMod val="250000"/>
                  </a:schemeClr>
                </a:gs>
                <a:gs pos="68000">
                  <a:schemeClr val="dk1">
                    <a:tint val="86000"/>
                    <a:satMod val="115000"/>
                  </a:schemeClr>
                </a:gs>
                <a:gs pos="100000">
                  <a:schemeClr val="dk1">
                    <a:tint val="50000"/>
                    <a:satMod val="150000"/>
                  </a:schemeClr>
                </a:gs>
              </a:gsLst>
              <a:path path="circle">
                <a:fillToRect l="50000" t="130000" r="50000" b="-30000"/>
              </a:path>
            </a:gradFill>
            <a:ln w="9525" cap="flat" cmpd="sng" algn="ctr">
              <a:solidFill>
                <a:schemeClr val="dk1">
                  <a:shade val="50000"/>
                  <a:satMod val="103000"/>
                </a:schemeClr>
              </a:solidFill>
              <a:prstDash val="solid"/>
            </a:ln>
            <a:effectLst>
              <a:outerShdw blurRad="57150" dist="38100" dir="5400000" algn="ctr" rotWithShape="0">
                <a:schemeClr val="dk1">
                  <a:shade val="9000"/>
                  <a:alpha val="48000"/>
                  <a:satMod val="105000"/>
                </a:schemeClr>
              </a:outerShdw>
            </a:effectLst>
          </c:spPr>
          <c:invertIfNegative val="0"/>
          <c:dPt>
            <c:idx val="2"/>
            <c:invertIfNegative val="0"/>
            <c:bubble3D val="0"/>
            <c:spPr>
              <a:solidFill>
                <a:schemeClr val="bg1"/>
              </a:solidFill>
              <a:ln w="9525" cap="flat" cmpd="sng" algn="ctr">
                <a:solidFill>
                  <a:schemeClr val="dk1">
                    <a:shade val="50000"/>
                    <a:satMod val="103000"/>
                  </a:schemeClr>
                </a:solidFill>
                <a:prstDash val="solid"/>
              </a:ln>
              <a:effectLst>
                <a:outerShdw blurRad="57150" dist="38100" dir="5400000" algn="ctr" rotWithShape="0">
                  <a:schemeClr val="dk1">
                    <a:shade val="9000"/>
                    <a:alpha val="48000"/>
                    <a:satMod val="105000"/>
                  </a:schemeClr>
                </a:outerShdw>
              </a:effectLst>
            </c:spPr>
          </c:dPt>
          <c:dLbls>
            <c:txPr>
              <a:bodyPr/>
              <a:lstStyle/>
              <a:p>
                <a:pPr>
                  <a:defRPr sz="1600"/>
                </a:pPr>
                <a:endParaRPr lang="en-US"/>
              </a:p>
            </c:txPr>
            <c:showLegendKey val="0"/>
            <c:showVal val="1"/>
            <c:showCatName val="0"/>
            <c:showSerName val="0"/>
            <c:showPercent val="0"/>
            <c:showBubbleSize val="0"/>
            <c:showLeaderLines val="0"/>
          </c:dLbls>
          <c:cat>
            <c:strRef>
              <c:f>Sheet1!$A$18:$A$32</c:f>
              <c:strCache>
                <c:ptCount val="15"/>
                <c:pt idx="0">
                  <c:v>Britain</c:v>
                </c:pt>
                <c:pt idx="1">
                  <c:v>Germany</c:v>
                </c:pt>
                <c:pt idx="2">
                  <c:v>Canada</c:v>
                </c:pt>
                <c:pt idx="3">
                  <c:v>U.S.</c:v>
                </c:pt>
                <c:pt idx="4">
                  <c:v>Japan</c:v>
                </c:pt>
                <c:pt idx="5">
                  <c:v>Iran</c:v>
                </c:pt>
                <c:pt idx="6">
                  <c:v>Africa East</c:v>
                </c:pt>
                <c:pt idx="7">
                  <c:v>Turkey</c:v>
                </c:pt>
                <c:pt idx="8">
                  <c:v>France</c:v>
                </c:pt>
                <c:pt idx="9">
                  <c:v>Poland</c:v>
                </c:pt>
                <c:pt idx="10">
                  <c:v>Brazil</c:v>
                </c:pt>
                <c:pt idx="11">
                  <c:v>Africa West</c:v>
                </c:pt>
                <c:pt idx="12">
                  <c:v>India</c:v>
                </c:pt>
                <c:pt idx="13">
                  <c:v>China</c:v>
                </c:pt>
                <c:pt idx="14">
                  <c:v>Russia</c:v>
                </c:pt>
              </c:strCache>
            </c:strRef>
          </c:cat>
          <c:val>
            <c:numRef>
              <c:f>Sheet1!$B$18:$B$32</c:f>
              <c:numCache>
                <c:formatCode>#,##0</c:formatCode>
                <c:ptCount val="15"/>
                <c:pt idx="0">
                  <c:v>35</c:v>
                </c:pt>
                <c:pt idx="1">
                  <c:v>35</c:v>
                </c:pt>
                <c:pt idx="2">
                  <c:v>39</c:v>
                </c:pt>
                <c:pt idx="3">
                  <c:v>40</c:v>
                </c:pt>
                <c:pt idx="4">
                  <c:v>54</c:v>
                </c:pt>
                <c:pt idx="5">
                  <c:v>58</c:v>
                </c:pt>
                <c:pt idx="6">
                  <c:v>64</c:v>
                </c:pt>
                <c:pt idx="7">
                  <c:v>66</c:v>
                </c:pt>
                <c:pt idx="8">
                  <c:v>68</c:v>
                </c:pt>
                <c:pt idx="9">
                  <c:v>68</c:v>
                </c:pt>
                <c:pt idx="10">
                  <c:v>69</c:v>
                </c:pt>
                <c:pt idx="11">
                  <c:v>77</c:v>
                </c:pt>
                <c:pt idx="12">
                  <c:v>77</c:v>
                </c:pt>
                <c:pt idx="13">
                  <c:v>80</c:v>
                </c:pt>
                <c:pt idx="14">
                  <c:v>93</c:v>
                </c:pt>
              </c:numCache>
            </c:numRef>
          </c:val>
        </c:ser>
        <c:dLbls>
          <c:showLegendKey val="0"/>
          <c:showVal val="1"/>
          <c:showCatName val="0"/>
          <c:showSerName val="0"/>
          <c:showPercent val="0"/>
          <c:showBubbleSize val="0"/>
        </c:dLbls>
        <c:gapWidth val="150"/>
        <c:overlap val="-25"/>
        <c:axId val="108722432"/>
        <c:axId val="109143552"/>
      </c:barChart>
      <c:catAx>
        <c:axId val="108722432"/>
        <c:scaling>
          <c:orientation val="minMax"/>
        </c:scaling>
        <c:delete val="0"/>
        <c:axPos val="b"/>
        <c:majorTickMark val="none"/>
        <c:minorTickMark val="none"/>
        <c:tickLblPos val="nextTo"/>
        <c:txPr>
          <a:bodyPr/>
          <a:lstStyle/>
          <a:p>
            <a:pPr>
              <a:defRPr sz="1400"/>
            </a:pPr>
            <a:endParaRPr lang="en-US"/>
          </a:p>
        </c:txPr>
        <c:crossAx val="109143552"/>
        <c:crosses val="autoZero"/>
        <c:auto val="1"/>
        <c:lblAlgn val="ctr"/>
        <c:lblOffset val="100"/>
        <c:noMultiLvlLbl val="0"/>
      </c:catAx>
      <c:valAx>
        <c:axId val="109143552"/>
        <c:scaling>
          <c:orientation val="minMax"/>
        </c:scaling>
        <c:delete val="1"/>
        <c:axPos val="l"/>
        <c:numFmt formatCode="#,##0" sourceLinked="1"/>
        <c:majorTickMark val="out"/>
        <c:minorTickMark val="none"/>
        <c:tickLblPos val="nextTo"/>
        <c:crossAx val="108722432"/>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82939632545932E-2"/>
          <c:y val="1.2358797135609362E-2"/>
          <c:w val="0.95873928258967633"/>
          <c:h val="0.63950243055555556"/>
        </c:manualLayout>
      </c:layout>
      <c:barChart>
        <c:barDir val="col"/>
        <c:grouping val="clustered"/>
        <c:varyColors val="0"/>
        <c:ser>
          <c:idx val="0"/>
          <c:order val="0"/>
          <c:tx>
            <c:strRef>
              <c:f>Sheet1!$F$17</c:f>
              <c:strCache>
                <c:ptCount val="1"/>
                <c:pt idx="0">
                  <c:v>Masculinity-Femininity</c:v>
                </c:pt>
              </c:strCache>
            </c:strRef>
          </c:tx>
          <c:spPr>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alpha val="48000"/>
                  <a:satMod val="105000"/>
                </a:schemeClr>
              </a:outerShdw>
            </a:effectLst>
          </c:spPr>
          <c:invertIfNegative val="0"/>
          <c:dPt>
            <c:idx val="7"/>
            <c:invertIfNegative val="0"/>
            <c:bubble3D val="0"/>
            <c:spPr>
              <a:solidFill>
                <a:schemeClr val="bg1"/>
              </a:solidFill>
              <a:ln w="9525" cap="flat" cmpd="sng" algn="ctr">
                <a:solidFill>
                  <a:schemeClr val="accent3">
                    <a:shade val="50000"/>
                    <a:satMod val="103000"/>
                  </a:schemeClr>
                </a:solidFill>
                <a:prstDash val="solid"/>
              </a:ln>
              <a:effectLst>
                <a:outerShdw blurRad="57150" dist="38100" dir="5400000" algn="ctr" rotWithShape="0">
                  <a:schemeClr val="accent3">
                    <a:shade val="9000"/>
                    <a:alpha val="48000"/>
                    <a:satMod val="105000"/>
                  </a:schemeClr>
                </a:outerShdw>
              </a:effectLst>
            </c:spPr>
          </c:dPt>
          <c:dLbls>
            <c:txPr>
              <a:bodyPr/>
              <a:lstStyle/>
              <a:p>
                <a:pPr>
                  <a:defRPr sz="1600"/>
                </a:pPr>
                <a:endParaRPr lang="en-US"/>
              </a:p>
            </c:txPr>
            <c:showLegendKey val="0"/>
            <c:showVal val="1"/>
            <c:showCatName val="0"/>
            <c:showSerName val="0"/>
            <c:showPercent val="0"/>
            <c:showBubbleSize val="0"/>
            <c:showLeaderLines val="0"/>
          </c:dLbls>
          <c:cat>
            <c:strRef>
              <c:f>Sheet1!$E$18:$E$32</c:f>
              <c:strCache>
                <c:ptCount val="15"/>
                <c:pt idx="0">
                  <c:v>Russia</c:v>
                </c:pt>
                <c:pt idx="1">
                  <c:v>Africa East</c:v>
                </c:pt>
                <c:pt idx="2">
                  <c:v>Iran</c:v>
                </c:pt>
                <c:pt idx="3">
                  <c:v>France</c:v>
                </c:pt>
                <c:pt idx="4">
                  <c:v>Turkey</c:v>
                </c:pt>
                <c:pt idx="5">
                  <c:v>Africa West</c:v>
                </c:pt>
                <c:pt idx="6">
                  <c:v>Brazil</c:v>
                </c:pt>
                <c:pt idx="7">
                  <c:v>Canada</c:v>
                </c:pt>
                <c:pt idx="8">
                  <c:v>India</c:v>
                </c:pt>
                <c:pt idx="9">
                  <c:v>U.S.</c:v>
                </c:pt>
                <c:pt idx="10">
                  <c:v>Poland</c:v>
                </c:pt>
                <c:pt idx="11">
                  <c:v>China</c:v>
                </c:pt>
                <c:pt idx="12">
                  <c:v>Britain</c:v>
                </c:pt>
                <c:pt idx="13">
                  <c:v>Germany</c:v>
                </c:pt>
                <c:pt idx="14">
                  <c:v>Japan</c:v>
                </c:pt>
              </c:strCache>
            </c:strRef>
          </c:cat>
          <c:val>
            <c:numRef>
              <c:f>Sheet1!$F$18:$F$32</c:f>
              <c:numCache>
                <c:formatCode>#,##0</c:formatCode>
                <c:ptCount val="15"/>
                <c:pt idx="0">
                  <c:v>36</c:v>
                </c:pt>
                <c:pt idx="1">
                  <c:v>41</c:v>
                </c:pt>
                <c:pt idx="2">
                  <c:v>43</c:v>
                </c:pt>
                <c:pt idx="3">
                  <c:v>43</c:v>
                </c:pt>
                <c:pt idx="4">
                  <c:v>45</c:v>
                </c:pt>
                <c:pt idx="5">
                  <c:v>46</c:v>
                </c:pt>
                <c:pt idx="6">
                  <c:v>49</c:v>
                </c:pt>
                <c:pt idx="7">
                  <c:v>52</c:v>
                </c:pt>
                <c:pt idx="8">
                  <c:v>56</c:v>
                </c:pt>
                <c:pt idx="9">
                  <c:v>62</c:v>
                </c:pt>
                <c:pt idx="10">
                  <c:v>64</c:v>
                </c:pt>
                <c:pt idx="11">
                  <c:v>66</c:v>
                </c:pt>
                <c:pt idx="12">
                  <c:v>66</c:v>
                </c:pt>
                <c:pt idx="13">
                  <c:v>66</c:v>
                </c:pt>
                <c:pt idx="14">
                  <c:v>95</c:v>
                </c:pt>
              </c:numCache>
            </c:numRef>
          </c:val>
        </c:ser>
        <c:dLbls>
          <c:showLegendKey val="0"/>
          <c:showVal val="1"/>
          <c:showCatName val="0"/>
          <c:showSerName val="0"/>
          <c:showPercent val="0"/>
          <c:showBubbleSize val="0"/>
        </c:dLbls>
        <c:gapWidth val="150"/>
        <c:overlap val="-25"/>
        <c:axId val="109192704"/>
        <c:axId val="109196032"/>
      </c:barChart>
      <c:catAx>
        <c:axId val="109192704"/>
        <c:scaling>
          <c:orientation val="minMax"/>
        </c:scaling>
        <c:delete val="0"/>
        <c:axPos val="b"/>
        <c:majorTickMark val="none"/>
        <c:minorTickMark val="none"/>
        <c:tickLblPos val="nextTo"/>
        <c:txPr>
          <a:bodyPr/>
          <a:lstStyle/>
          <a:p>
            <a:pPr>
              <a:defRPr sz="1400"/>
            </a:pPr>
            <a:endParaRPr lang="en-US"/>
          </a:p>
        </c:txPr>
        <c:crossAx val="109196032"/>
        <c:crosses val="autoZero"/>
        <c:auto val="1"/>
        <c:lblAlgn val="ctr"/>
        <c:lblOffset val="100"/>
        <c:noMultiLvlLbl val="0"/>
      </c:catAx>
      <c:valAx>
        <c:axId val="109196032"/>
        <c:scaling>
          <c:orientation val="minMax"/>
        </c:scaling>
        <c:delete val="1"/>
        <c:axPos val="l"/>
        <c:numFmt formatCode="#,##0" sourceLinked="1"/>
        <c:majorTickMark val="out"/>
        <c:minorTickMark val="none"/>
        <c:tickLblPos val="nextTo"/>
        <c:crossAx val="109192704"/>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89326334208225E-2"/>
          <c:y val="1.2940527510042073E-2"/>
          <c:w val="0.96183289588801402"/>
          <c:h val="0.64333020833333332"/>
        </c:manualLayout>
      </c:layout>
      <c:barChart>
        <c:barDir val="col"/>
        <c:grouping val="clustered"/>
        <c:varyColors val="0"/>
        <c:ser>
          <c:idx val="0"/>
          <c:order val="0"/>
          <c:tx>
            <c:strRef>
              <c:f>Sheet1!$H$17</c:f>
              <c:strCache>
                <c:ptCount val="1"/>
                <c:pt idx="0">
                  <c:v>Uncertainty Avoidance</c:v>
                </c:pt>
              </c:strCache>
            </c:strRef>
          </c:tx>
          <c:spPr>
            <a:gradFill rotWithShape="1">
              <a:gsLst>
                <a:gs pos="0">
                  <a:schemeClr val="accent5">
                    <a:tint val="98000"/>
                    <a:shade val="25000"/>
                    <a:satMod val="250000"/>
                  </a:schemeClr>
                </a:gs>
                <a:gs pos="68000">
                  <a:schemeClr val="accent5">
                    <a:tint val="86000"/>
                    <a:satMod val="115000"/>
                  </a:schemeClr>
                </a:gs>
                <a:gs pos="100000">
                  <a:schemeClr val="accent5">
                    <a:tint val="50000"/>
                    <a:satMod val="150000"/>
                  </a:schemeClr>
                </a:gs>
              </a:gsLst>
              <a:path path="circle">
                <a:fillToRect l="50000" t="130000" r="50000" b="-30000"/>
              </a:path>
            </a:gradFill>
            <a:ln w="9525" cap="flat" cmpd="sng" algn="ctr">
              <a:solidFill>
                <a:schemeClr val="accent5">
                  <a:shade val="50000"/>
                  <a:satMod val="103000"/>
                </a:schemeClr>
              </a:solidFill>
              <a:prstDash val="solid"/>
            </a:ln>
            <a:effectLst>
              <a:outerShdw blurRad="57150" dist="38100" dir="5400000" algn="ctr" rotWithShape="0">
                <a:schemeClr val="accent5">
                  <a:shade val="9000"/>
                  <a:alpha val="48000"/>
                  <a:satMod val="105000"/>
                </a:schemeClr>
              </a:outerShdw>
            </a:effectLst>
          </c:spPr>
          <c:invertIfNegative val="0"/>
          <c:dPt>
            <c:idx val="4"/>
            <c:invertIfNegative val="0"/>
            <c:bubble3D val="0"/>
            <c:spPr>
              <a:solidFill>
                <a:schemeClr val="bg1"/>
              </a:solidFill>
              <a:ln w="9525" cap="flat" cmpd="sng" algn="ctr">
                <a:solidFill>
                  <a:schemeClr val="accent5">
                    <a:shade val="50000"/>
                    <a:satMod val="103000"/>
                  </a:schemeClr>
                </a:solidFill>
                <a:prstDash val="solid"/>
              </a:ln>
              <a:effectLst>
                <a:outerShdw blurRad="57150" dist="38100" dir="5400000" algn="ctr" rotWithShape="0">
                  <a:schemeClr val="accent5">
                    <a:shade val="9000"/>
                    <a:alpha val="48000"/>
                    <a:satMod val="105000"/>
                  </a:schemeClr>
                </a:outerShdw>
              </a:effectLst>
            </c:spPr>
          </c:dPt>
          <c:dLbls>
            <c:txPr>
              <a:bodyPr/>
              <a:lstStyle/>
              <a:p>
                <a:pPr>
                  <a:defRPr sz="1600"/>
                </a:pPr>
                <a:endParaRPr lang="en-US"/>
              </a:p>
            </c:txPr>
            <c:showLegendKey val="0"/>
            <c:showVal val="1"/>
            <c:showCatName val="0"/>
            <c:showSerName val="0"/>
            <c:showPercent val="0"/>
            <c:showBubbleSize val="0"/>
            <c:showLeaderLines val="0"/>
          </c:dLbls>
          <c:cat>
            <c:strRef>
              <c:f>Sheet1!$G$18:$G$32</c:f>
              <c:strCache>
                <c:ptCount val="15"/>
                <c:pt idx="0">
                  <c:v>China</c:v>
                </c:pt>
                <c:pt idx="1">
                  <c:v>Britain</c:v>
                </c:pt>
                <c:pt idx="2">
                  <c:v>India</c:v>
                </c:pt>
                <c:pt idx="3">
                  <c:v>U.S.</c:v>
                </c:pt>
                <c:pt idx="4">
                  <c:v>Canada</c:v>
                </c:pt>
                <c:pt idx="5">
                  <c:v>Africa East</c:v>
                </c:pt>
                <c:pt idx="6">
                  <c:v>Africa West</c:v>
                </c:pt>
                <c:pt idx="7">
                  <c:v>Iran</c:v>
                </c:pt>
                <c:pt idx="8">
                  <c:v>Germany</c:v>
                </c:pt>
                <c:pt idx="9">
                  <c:v>Brazil</c:v>
                </c:pt>
                <c:pt idx="10">
                  <c:v>Turkey</c:v>
                </c:pt>
                <c:pt idx="11">
                  <c:v>France</c:v>
                </c:pt>
                <c:pt idx="12">
                  <c:v>Japan</c:v>
                </c:pt>
                <c:pt idx="13">
                  <c:v>Poland</c:v>
                </c:pt>
                <c:pt idx="14">
                  <c:v>Russia</c:v>
                </c:pt>
              </c:strCache>
            </c:strRef>
          </c:cat>
          <c:val>
            <c:numRef>
              <c:f>Sheet1!$H$18:$H$32</c:f>
              <c:numCache>
                <c:formatCode>#,##0</c:formatCode>
                <c:ptCount val="15"/>
                <c:pt idx="0">
                  <c:v>30</c:v>
                </c:pt>
                <c:pt idx="1">
                  <c:v>35</c:v>
                </c:pt>
                <c:pt idx="2">
                  <c:v>40</c:v>
                </c:pt>
                <c:pt idx="3">
                  <c:v>46</c:v>
                </c:pt>
                <c:pt idx="4">
                  <c:v>48</c:v>
                </c:pt>
                <c:pt idx="5">
                  <c:v>52</c:v>
                </c:pt>
                <c:pt idx="6">
                  <c:v>54</c:v>
                </c:pt>
                <c:pt idx="7">
                  <c:v>59</c:v>
                </c:pt>
                <c:pt idx="8">
                  <c:v>65</c:v>
                </c:pt>
                <c:pt idx="9">
                  <c:v>76</c:v>
                </c:pt>
                <c:pt idx="10">
                  <c:v>85</c:v>
                </c:pt>
                <c:pt idx="11">
                  <c:v>86</c:v>
                </c:pt>
                <c:pt idx="12">
                  <c:v>92</c:v>
                </c:pt>
                <c:pt idx="13">
                  <c:v>93</c:v>
                </c:pt>
                <c:pt idx="14">
                  <c:v>95</c:v>
                </c:pt>
              </c:numCache>
            </c:numRef>
          </c:val>
        </c:ser>
        <c:dLbls>
          <c:showLegendKey val="0"/>
          <c:showVal val="1"/>
          <c:showCatName val="0"/>
          <c:showSerName val="0"/>
          <c:showPercent val="0"/>
          <c:showBubbleSize val="0"/>
        </c:dLbls>
        <c:gapWidth val="150"/>
        <c:overlap val="-25"/>
        <c:axId val="109210624"/>
        <c:axId val="109218048"/>
      </c:barChart>
      <c:catAx>
        <c:axId val="109210624"/>
        <c:scaling>
          <c:orientation val="minMax"/>
        </c:scaling>
        <c:delete val="0"/>
        <c:axPos val="b"/>
        <c:majorTickMark val="none"/>
        <c:minorTickMark val="none"/>
        <c:tickLblPos val="nextTo"/>
        <c:txPr>
          <a:bodyPr/>
          <a:lstStyle/>
          <a:p>
            <a:pPr>
              <a:defRPr sz="1400"/>
            </a:pPr>
            <a:endParaRPr lang="en-US"/>
          </a:p>
        </c:txPr>
        <c:crossAx val="109218048"/>
        <c:crosses val="autoZero"/>
        <c:auto val="1"/>
        <c:lblAlgn val="ctr"/>
        <c:lblOffset val="100"/>
        <c:noMultiLvlLbl val="0"/>
      </c:catAx>
      <c:valAx>
        <c:axId val="109218048"/>
        <c:scaling>
          <c:orientation val="minMax"/>
        </c:scaling>
        <c:delete val="1"/>
        <c:axPos val="l"/>
        <c:numFmt formatCode="#,##0" sourceLinked="1"/>
        <c:majorTickMark val="out"/>
        <c:minorTickMark val="none"/>
        <c:tickLblPos val="nextTo"/>
        <c:crossAx val="109210624"/>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82939632545932E-2"/>
          <c:y val="1.1505247651097349E-2"/>
          <c:w val="0.95873928258967633"/>
          <c:h val="0.64035590277777776"/>
        </c:manualLayout>
      </c:layout>
      <c:barChart>
        <c:barDir val="col"/>
        <c:grouping val="clustered"/>
        <c:varyColors val="0"/>
        <c:ser>
          <c:idx val="0"/>
          <c:order val="0"/>
          <c:tx>
            <c:strRef>
              <c:f>Sheet1!$L$17</c:f>
              <c:strCache>
                <c:ptCount val="1"/>
                <c:pt idx="0">
                  <c:v>Indulgence-Restraint</c:v>
                </c:pt>
              </c:strCache>
            </c:strRef>
          </c:tx>
          <c:spPr>
            <a:gradFill rotWithShape="1">
              <a:gsLst>
                <a:gs pos="0">
                  <a:schemeClr val="accent6">
                    <a:tint val="98000"/>
                    <a:shade val="25000"/>
                    <a:satMod val="250000"/>
                  </a:schemeClr>
                </a:gs>
                <a:gs pos="68000">
                  <a:schemeClr val="accent6">
                    <a:tint val="86000"/>
                    <a:satMod val="115000"/>
                  </a:schemeClr>
                </a:gs>
                <a:gs pos="100000">
                  <a:schemeClr val="accent6">
                    <a:tint val="50000"/>
                    <a:satMod val="150000"/>
                  </a:schemeClr>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alpha val="48000"/>
                  <a:satMod val="105000"/>
                </a:schemeClr>
              </a:outerShdw>
            </a:effectLst>
          </c:spPr>
          <c:invertIfNegative val="0"/>
          <c:dPt>
            <c:idx val="12"/>
            <c:invertIfNegative val="0"/>
            <c:bubble3D val="0"/>
            <c:spPr>
              <a:solidFill>
                <a:schemeClr val="bg1"/>
              </a:solidFill>
              <a:ln w="9525" cap="flat" cmpd="sng" algn="ctr">
                <a:solidFill>
                  <a:schemeClr val="accent6">
                    <a:shade val="50000"/>
                    <a:satMod val="103000"/>
                  </a:schemeClr>
                </a:solidFill>
                <a:prstDash val="solid"/>
              </a:ln>
              <a:effectLst>
                <a:outerShdw blurRad="57150" dist="38100" dir="5400000" algn="ctr" rotWithShape="0">
                  <a:schemeClr val="accent6">
                    <a:shade val="9000"/>
                    <a:alpha val="48000"/>
                    <a:satMod val="105000"/>
                  </a:schemeClr>
                </a:outerShdw>
              </a:effectLst>
            </c:spPr>
          </c:dPt>
          <c:dLbls>
            <c:txPr>
              <a:bodyPr/>
              <a:lstStyle/>
              <a:p>
                <a:pPr>
                  <a:defRPr sz="1600"/>
                </a:pPr>
                <a:endParaRPr lang="en-US"/>
              </a:p>
            </c:txPr>
            <c:showLegendKey val="0"/>
            <c:showVal val="1"/>
            <c:showCatName val="0"/>
            <c:showSerName val="0"/>
            <c:showPercent val="0"/>
            <c:showBubbleSize val="0"/>
            <c:showLeaderLines val="0"/>
          </c:dLbls>
          <c:cat>
            <c:strRef>
              <c:f>Sheet1!$K$18:$K$32</c:f>
              <c:strCache>
                <c:ptCount val="15"/>
                <c:pt idx="0">
                  <c:v>Russia</c:v>
                </c:pt>
                <c:pt idx="1">
                  <c:v>China</c:v>
                </c:pt>
                <c:pt idx="2">
                  <c:v>India</c:v>
                </c:pt>
                <c:pt idx="3">
                  <c:v>Poland</c:v>
                </c:pt>
                <c:pt idx="4">
                  <c:v>Africa East</c:v>
                </c:pt>
                <c:pt idx="5">
                  <c:v>Iran</c:v>
                </c:pt>
                <c:pt idx="6">
                  <c:v>Germany</c:v>
                </c:pt>
                <c:pt idx="7">
                  <c:v>Japan</c:v>
                </c:pt>
                <c:pt idx="8">
                  <c:v>France</c:v>
                </c:pt>
                <c:pt idx="9">
                  <c:v>Turkey</c:v>
                </c:pt>
                <c:pt idx="10">
                  <c:v>Brazil</c:v>
                </c:pt>
                <c:pt idx="11">
                  <c:v>U.S.</c:v>
                </c:pt>
                <c:pt idx="12">
                  <c:v>Canada</c:v>
                </c:pt>
                <c:pt idx="13">
                  <c:v>Britain</c:v>
                </c:pt>
                <c:pt idx="14">
                  <c:v>Africa West</c:v>
                </c:pt>
              </c:strCache>
            </c:strRef>
          </c:cat>
          <c:val>
            <c:numRef>
              <c:f>Sheet1!$L$18:$L$32</c:f>
              <c:numCache>
                <c:formatCode>#,##0</c:formatCode>
                <c:ptCount val="15"/>
                <c:pt idx="0">
                  <c:v>19.866071428571427</c:v>
                </c:pt>
                <c:pt idx="1">
                  <c:v>23.660714285714299</c:v>
                </c:pt>
                <c:pt idx="2">
                  <c:v>26.116071428571399</c:v>
                </c:pt>
                <c:pt idx="3">
                  <c:v>29.241071428571427</c:v>
                </c:pt>
                <c:pt idx="4">
                  <c:v>40</c:v>
                </c:pt>
                <c:pt idx="5">
                  <c:v>40.401785714285708</c:v>
                </c:pt>
                <c:pt idx="6">
                  <c:v>40.401785714285708</c:v>
                </c:pt>
                <c:pt idx="7">
                  <c:v>41.741071428571402</c:v>
                </c:pt>
                <c:pt idx="8">
                  <c:v>47.767857142857139</c:v>
                </c:pt>
                <c:pt idx="9">
                  <c:v>49.107142857142854</c:v>
                </c:pt>
                <c:pt idx="10">
                  <c:v>59.151785714285708</c:v>
                </c:pt>
                <c:pt idx="11">
                  <c:v>68.080357142857096</c:v>
                </c:pt>
                <c:pt idx="12">
                  <c:v>68.303571428571416</c:v>
                </c:pt>
                <c:pt idx="13">
                  <c:v>69.419642857142804</c:v>
                </c:pt>
                <c:pt idx="14">
                  <c:v>78</c:v>
                </c:pt>
              </c:numCache>
            </c:numRef>
          </c:val>
        </c:ser>
        <c:dLbls>
          <c:showLegendKey val="0"/>
          <c:showVal val="1"/>
          <c:showCatName val="0"/>
          <c:showSerName val="0"/>
          <c:showPercent val="0"/>
          <c:showBubbleSize val="0"/>
        </c:dLbls>
        <c:gapWidth val="150"/>
        <c:overlap val="-25"/>
        <c:axId val="109246720"/>
        <c:axId val="109266432"/>
      </c:barChart>
      <c:catAx>
        <c:axId val="109246720"/>
        <c:scaling>
          <c:orientation val="minMax"/>
        </c:scaling>
        <c:delete val="0"/>
        <c:axPos val="b"/>
        <c:majorTickMark val="none"/>
        <c:minorTickMark val="none"/>
        <c:tickLblPos val="nextTo"/>
        <c:txPr>
          <a:bodyPr/>
          <a:lstStyle/>
          <a:p>
            <a:pPr>
              <a:defRPr sz="1400"/>
            </a:pPr>
            <a:endParaRPr lang="en-US"/>
          </a:p>
        </c:txPr>
        <c:crossAx val="109266432"/>
        <c:crosses val="autoZero"/>
        <c:auto val="1"/>
        <c:lblAlgn val="ctr"/>
        <c:lblOffset val="100"/>
        <c:noMultiLvlLbl val="0"/>
      </c:catAx>
      <c:valAx>
        <c:axId val="109266432"/>
        <c:scaling>
          <c:orientation val="minMax"/>
          <c:max val="100"/>
        </c:scaling>
        <c:delete val="1"/>
        <c:axPos val="l"/>
        <c:numFmt formatCode="#,##0" sourceLinked="1"/>
        <c:majorTickMark val="out"/>
        <c:minorTickMark val="none"/>
        <c:tickLblPos val="nextTo"/>
        <c:crossAx val="109246720"/>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41557305336837E-2"/>
          <c:y val="4.8506944444444443E-2"/>
          <c:w val="0.92218066491688544"/>
          <c:h val="0.54948923611111111"/>
        </c:manualLayout>
      </c:layout>
      <c:barChart>
        <c:barDir val="col"/>
        <c:grouping val="clustered"/>
        <c:varyColors val="0"/>
        <c:ser>
          <c:idx val="0"/>
          <c:order val="0"/>
          <c:tx>
            <c:strRef>
              <c:f>Sheet1!$J$17</c:f>
              <c:strCache>
                <c:ptCount val="1"/>
                <c:pt idx="0">
                  <c:v>Long-Term Orientation</c:v>
                </c:pt>
              </c:strCache>
            </c:strRef>
          </c:tx>
          <c:spPr>
            <a:gradFill rotWithShape="1">
              <a:gsLst>
                <a:gs pos="0">
                  <a:schemeClr val="accent4">
                    <a:tint val="98000"/>
                    <a:shade val="25000"/>
                    <a:satMod val="250000"/>
                  </a:schemeClr>
                </a:gs>
                <a:gs pos="68000">
                  <a:schemeClr val="accent4">
                    <a:tint val="86000"/>
                    <a:satMod val="115000"/>
                  </a:schemeClr>
                </a:gs>
                <a:gs pos="100000">
                  <a:schemeClr val="accent4">
                    <a:tint val="50000"/>
                    <a:satMod val="150000"/>
                  </a:schemeClr>
                </a:gs>
              </a:gsLst>
              <a:path path="circle">
                <a:fillToRect l="50000" t="130000" r="50000" b="-30000"/>
              </a:path>
            </a:gradFill>
            <a:ln w="9525" cap="flat" cmpd="sng" algn="ctr">
              <a:solidFill>
                <a:schemeClr val="accent4">
                  <a:shade val="50000"/>
                  <a:satMod val="103000"/>
                </a:schemeClr>
              </a:solidFill>
              <a:prstDash val="solid"/>
            </a:ln>
            <a:effectLst>
              <a:outerShdw blurRad="57150" dist="38100" dir="5400000" algn="ctr" rotWithShape="0">
                <a:schemeClr val="accent4">
                  <a:shade val="9000"/>
                  <a:alpha val="48000"/>
                  <a:satMod val="105000"/>
                </a:schemeClr>
              </a:outerShdw>
            </a:effectLst>
          </c:spPr>
          <c:invertIfNegative val="0"/>
          <c:dPt>
            <c:idx val="4"/>
            <c:invertIfNegative val="0"/>
            <c:bubble3D val="0"/>
            <c:spPr>
              <a:solidFill>
                <a:schemeClr val="bg1"/>
              </a:solidFill>
              <a:ln w="9525" cap="flat" cmpd="sng" algn="ctr">
                <a:solidFill>
                  <a:schemeClr val="accent4">
                    <a:shade val="50000"/>
                    <a:satMod val="103000"/>
                  </a:schemeClr>
                </a:solidFill>
                <a:prstDash val="solid"/>
              </a:ln>
              <a:effectLst>
                <a:outerShdw blurRad="57150" dist="38100" dir="5400000" algn="ctr" rotWithShape="0">
                  <a:schemeClr val="accent4">
                    <a:shade val="9000"/>
                    <a:alpha val="48000"/>
                    <a:satMod val="105000"/>
                  </a:schemeClr>
                </a:outerShdw>
              </a:effectLst>
            </c:spPr>
          </c:dPt>
          <c:dLbls>
            <c:txPr>
              <a:bodyPr/>
              <a:lstStyle/>
              <a:p>
                <a:pPr>
                  <a:defRPr sz="1600"/>
                </a:pPr>
                <a:endParaRPr lang="en-US"/>
              </a:p>
            </c:txPr>
            <c:showLegendKey val="0"/>
            <c:showVal val="1"/>
            <c:showCatName val="0"/>
            <c:showSerName val="0"/>
            <c:showPercent val="0"/>
            <c:showBubbleSize val="0"/>
            <c:showLeaderLines val="0"/>
          </c:dLbls>
          <c:cat>
            <c:strRef>
              <c:f>Sheet1!$I$18:$I$32</c:f>
              <c:strCache>
                <c:ptCount val="15"/>
                <c:pt idx="0">
                  <c:v>Africa West</c:v>
                </c:pt>
                <c:pt idx="1">
                  <c:v>Iran</c:v>
                </c:pt>
                <c:pt idx="2">
                  <c:v>U.S.</c:v>
                </c:pt>
                <c:pt idx="3">
                  <c:v>Africa East</c:v>
                </c:pt>
                <c:pt idx="4">
                  <c:v>Canada</c:v>
                </c:pt>
                <c:pt idx="5">
                  <c:v>Poland</c:v>
                </c:pt>
                <c:pt idx="6">
                  <c:v>Brazil</c:v>
                </c:pt>
                <c:pt idx="7">
                  <c:v>Turkey</c:v>
                </c:pt>
                <c:pt idx="8">
                  <c:v>India</c:v>
                </c:pt>
                <c:pt idx="9">
                  <c:v>Britain</c:v>
                </c:pt>
                <c:pt idx="10">
                  <c:v>France</c:v>
                </c:pt>
                <c:pt idx="11">
                  <c:v>Russia</c:v>
                </c:pt>
                <c:pt idx="12">
                  <c:v>Germany</c:v>
                </c:pt>
                <c:pt idx="13">
                  <c:v>China</c:v>
                </c:pt>
                <c:pt idx="14">
                  <c:v>Japan</c:v>
                </c:pt>
              </c:strCache>
            </c:strRef>
          </c:cat>
          <c:val>
            <c:numRef>
              <c:f>Sheet1!$J$18:$J$32</c:f>
              <c:numCache>
                <c:formatCode>#,##0</c:formatCode>
                <c:ptCount val="15"/>
                <c:pt idx="0">
                  <c:v>9</c:v>
                </c:pt>
                <c:pt idx="1">
                  <c:v>13.602015113350125</c:v>
                </c:pt>
                <c:pt idx="2">
                  <c:v>25.6926952141058</c:v>
                </c:pt>
                <c:pt idx="3">
                  <c:v>32</c:v>
                </c:pt>
                <c:pt idx="4">
                  <c:v>36.020151133501258</c:v>
                </c:pt>
                <c:pt idx="5">
                  <c:v>37.783375314861459</c:v>
                </c:pt>
                <c:pt idx="6">
                  <c:v>43.82871536523929</c:v>
                </c:pt>
                <c:pt idx="7">
                  <c:v>45.591939546599491</c:v>
                </c:pt>
                <c:pt idx="8">
                  <c:v>50.8816120906801</c:v>
                </c:pt>
                <c:pt idx="9">
                  <c:v>51.133501259445801</c:v>
                </c:pt>
                <c:pt idx="10">
                  <c:v>63.476070528967249</c:v>
                </c:pt>
                <c:pt idx="11">
                  <c:v>81.360201511335006</c:v>
                </c:pt>
                <c:pt idx="12">
                  <c:v>82.871536523929464</c:v>
                </c:pt>
                <c:pt idx="13">
                  <c:v>87.405541561712795</c:v>
                </c:pt>
                <c:pt idx="14">
                  <c:v>87.909319899244295</c:v>
                </c:pt>
              </c:numCache>
            </c:numRef>
          </c:val>
        </c:ser>
        <c:dLbls>
          <c:showLegendKey val="0"/>
          <c:showVal val="1"/>
          <c:showCatName val="0"/>
          <c:showSerName val="0"/>
          <c:showPercent val="0"/>
          <c:showBubbleSize val="0"/>
        </c:dLbls>
        <c:gapWidth val="150"/>
        <c:overlap val="-25"/>
        <c:axId val="109309952"/>
        <c:axId val="109313024"/>
      </c:barChart>
      <c:catAx>
        <c:axId val="109309952"/>
        <c:scaling>
          <c:orientation val="minMax"/>
        </c:scaling>
        <c:delete val="0"/>
        <c:axPos val="b"/>
        <c:majorTickMark val="none"/>
        <c:minorTickMark val="none"/>
        <c:tickLblPos val="nextTo"/>
        <c:txPr>
          <a:bodyPr/>
          <a:lstStyle/>
          <a:p>
            <a:pPr>
              <a:defRPr sz="1600"/>
            </a:pPr>
            <a:endParaRPr lang="en-US"/>
          </a:p>
        </c:txPr>
        <c:crossAx val="109313024"/>
        <c:crosses val="autoZero"/>
        <c:auto val="1"/>
        <c:lblAlgn val="ctr"/>
        <c:lblOffset val="100"/>
        <c:noMultiLvlLbl val="0"/>
      </c:catAx>
      <c:valAx>
        <c:axId val="109313024"/>
        <c:scaling>
          <c:orientation val="minMax"/>
        </c:scaling>
        <c:delete val="1"/>
        <c:axPos val="l"/>
        <c:numFmt formatCode="#,##0" sourceLinked="1"/>
        <c:majorTickMark val="out"/>
        <c:minorTickMark val="none"/>
        <c:tickLblPos val="nextTo"/>
        <c:crossAx val="10930995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Sheet1!$A$3</c:f>
              <c:strCache>
                <c:ptCount val="1"/>
                <c:pt idx="0">
                  <c:v>Vancouver</c:v>
                </c:pt>
              </c:strCache>
            </c:strRef>
          </c:tx>
          <c:explosion val="25"/>
          <c:val>
            <c:numRef>
              <c:f>Sheet1!$B$3:$C$3</c:f>
              <c:numCache>
                <c:formatCode>0.00</c:formatCode>
                <c:ptCount val="2"/>
                <c:pt idx="0">
                  <c:v>43</c:v>
                </c:pt>
                <c:pt idx="1">
                  <c:v>57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Sheet1!$A$4</c:f>
              <c:strCache>
                <c:ptCount val="1"/>
                <c:pt idx="0">
                  <c:v>Calgary</c:v>
                </c:pt>
              </c:strCache>
            </c:strRef>
          </c:tx>
          <c:explosion val="25"/>
          <c:dPt>
            <c:idx val="0"/>
            <c:bubble3D val="0"/>
            <c:spPr>
              <a:solidFill>
                <a:srgbClr val="FF0000"/>
              </a:solidFill>
            </c:spPr>
          </c:dPt>
          <c:dPt>
            <c:idx val="1"/>
            <c:bubble3D val="0"/>
            <c:spPr>
              <a:solidFill>
                <a:srgbClr val="FF5050"/>
              </a:solidFill>
            </c:spPr>
          </c:dPt>
          <c:val>
            <c:numRef>
              <c:f>Sheet1!$B$4:$C$4</c:f>
              <c:numCache>
                <c:formatCode>0.00</c:formatCode>
                <c:ptCount val="2"/>
                <c:pt idx="0">
                  <c:v>25</c:v>
                </c:pt>
                <c:pt idx="1">
                  <c:v>75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Sheet1!$A$5</c:f>
              <c:strCache>
                <c:ptCount val="1"/>
                <c:pt idx="0">
                  <c:v>Edmonton</c:v>
                </c:pt>
              </c:strCache>
            </c:strRef>
          </c:tx>
          <c:explosion val="25"/>
          <c:val>
            <c:numRef>
              <c:f>Sheet1!$B$5:$C$5</c:f>
              <c:numCache>
                <c:formatCode>0.00</c:formatCode>
                <c:ptCount val="2"/>
                <c:pt idx="0">
                  <c:v>17</c:v>
                </c:pt>
                <c:pt idx="1">
                  <c:v>83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Sheet1!$A$6</c:f>
              <c:strCache>
                <c:ptCount val="1"/>
                <c:pt idx="0">
                  <c:v>Montreal</c:v>
                </c:pt>
              </c:strCache>
            </c:strRef>
          </c:tx>
          <c:explosion val="25"/>
          <c:val>
            <c:numRef>
              <c:f>Sheet1!$B$6:$C$6</c:f>
              <c:numCache>
                <c:formatCode>0.00</c:formatCode>
                <c:ptCount val="2"/>
                <c:pt idx="0">
                  <c:v>16</c:v>
                </c:pt>
                <c:pt idx="1">
                  <c:v>84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Sheet1!$C$14</c:f>
              <c:strCache>
                <c:ptCount val="1"/>
                <c:pt idx="0">
                  <c:v>Neuroticism</c:v>
                </c:pt>
              </c:strCache>
            </c:strRef>
          </c:tx>
          <c:spPr>
            <a:gradFill rotWithShape="1">
              <a:gsLst>
                <a:gs pos="0">
                  <a:schemeClr val="accent1">
                    <a:tint val="35000"/>
                    <a:satMod val="253000"/>
                  </a:schemeClr>
                </a:gs>
                <a:gs pos="50000">
                  <a:schemeClr val="accent1">
                    <a:tint val="42000"/>
                    <a:satMod val="255000"/>
                  </a:schemeClr>
                </a:gs>
                <a:gs pos="97000">
                  <a:schemeClr val="accent1">
                    <a:tint val="53000"/>
                    <a:satMod val="260000"/>
                  </a:schemeClr>
                </a:gs>
                <a:gs pos="100000">
                  <a:schemeClr val="accent1">
                    <a:tint val="56000"/>
                    <a:satMod val="275000"/>
                  </a:schemeClr>
                </a:gs>
              </a:gsLst>
              <a:path path="circle">
                <a:fillToRect l="50000" t="50000" r="50000" b="50000"/>
              </a:path>
            </a:gradFill>
            <a:ln w="9525" cap="flat" cmpd="sng" algn="ctr">
              <a:solidFill>
                <a:schemeClr val="accent1"/>
              </a:solidFill>
              <a:prstDash val="solid"/>
            </a:ln>
            <a:effectLst>
              <a:outerShdw blurRad="63500" dist="25400" dir="5400000" rotWithShape="0">
                <a:srgbClr val="000000">
                  <a:alpha val="43137"/>
                </a:srgbClr>
              </a:outerShdw>
            </a:effectLst>
          </c:spPr>
          <c:invertIfNegative val="0"/>
          <c:dPt>
            <c:idx val="5"/>
            <c:invertIfNegative val="0"/>
            <c:bubble3D val="0"/>
            <c:spPr>
              <a:gradFill flip="none" rotWithShape="1">
                <a:gsLst>
                  <a:gs pos="0">
                    <a:srgbClr val="FF5050"/>
                  </a:gs>
                  <a:gs pos="50000">
                    <a:srgbClr val="FF9999"/>
                  </a:gs>
                  <a:gs pos="100000">
                    <a:srgbClr val="FF5050"/>
                  </a:gs>
                </a:gsLst>
                <a:lin ang="5400000" scaled="1"/>
                <a:tileRect/>
              </a:gradFill>
              <a:ln w="9525" cap="flat" cmpd="sng" algn="ctr">
                <a:solidFill>
                  <a:srgbClr val="C00000"/>
                </a:solidFill>
                <a:prstDash val="solid"/>
              </a:ln>
              <a:effectLst>
                <a:outerShdw blurRad="63500" dist="25400" dir="5400000" rotWithShape="0">
                  <a:srgbClr val="000000">
                    <a:alpha val="43137"/>
                  </a:srgbClr>
                </a:outerShdw>
              </a:effectLst>
            </c:spPr>
          </c:dPt>
          <c:dLbls>
            <c:dLbl>
              <c:idx val="4"/>
              <c:layout>
                <c:manualLayout>
                  <c:x val="0"/>
                  <c:y val="-6.6145138888888802E-2"/>
                </c:manualLayout>
              </c:layout>
              <c:showLegendKey val="0"/>
              <c:showVal val="1"/>
              <c:showCatName val="0"/>
              <c:showSerName val="0"/>
              <c:showPercent val="0"/>
              <c:showBubbleSize val="0"/>
            </c:dLbl>
            <c:dLbl>
              <c:idx val="5"/>
              <c:layout>
                <c:manualLayout>
                  <c:x val="0"/>
                  <c:y val="-7.0555555555555552E-2"/>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Sheet1!$A$15:$A$25</c:f>
              <c:strCache>
                <c:ptCount val="11"/>
                <c:pt idx="0">
                  <c:v>China</c:v>
                </c:pt>
                <c:pt idx="1">
                  <c:v>Nigeria</c:v>
                </c:pt>
                <c:pt idx="2">
                  <c:v>U.S</c:v>
                </c:pt>
                <c:pt idx="3">
                  <c:v>Iran</c:v>
                </c:pt>
                <c:pt idx="4">
                  <c:v>Uganda</c:v>
                </c:pt>
                <c:pt idx="5">
                  <c:v>Canada</c:v>
                </c:pt>
                <c:pt idx="6">
                  <c:v>India</c:v>
                </c:pt>
                <c:pt idx="7">
                  <c:v>Japan</c:v>
                </c:pt>
                <c:pt idx="8">
                  <c:v>Turkey</c:v>
                </c:pt>
                <c:pt idx="9">
                  <c:v>Russia</c:v>
                </c:pt>
                <c:pt idx="10">
                  <c:v>Brazil</c:v>
                </c:pt>
              </c:strCache>
            </c:strRef>
          </c:cat>
          <c:val>
            <c:numRef>
              <c:f>Sheet1!$C$15:$C$25</c:f>
              <c:numCache>
                <c:formatCode>General</c:formatCode>
                <c:ptCount val="11"/>
                <c:pt idx="0">
                  <c:v>-3.5</c:v>
                </c:pt>
                <c:pt idx="1">
                  <c:v>-2.2000000000000028</c:v>
                </c:pt>
                <c:pt idx="2">
                  <c:v>-1.8999999999999986</c:v>
                </c:pt>
                <c:pt idx="3">
                  <c:v>-1.6000000000000014</c:v>
                </c:pt>
                <c:pt idx="4">
                  <c:v>-0.60000000000000142</c:v>
                </c:pt>
                <c:pt idx="5">
                  <c:v>-0.5</c:v>
                </c:pt>
                <c:pt idx="6">
                  <c:v>0.10000000000000142</c:v>
                </c:pt>
                <c:pt idx="7">
                  <c:v>0.70000000000000284</c:v>
                </c:pt>
                <c:pt idx="8">
                  <c:v>1.3999999999999986</c:v>
                </c:pt>
                <c:pt idx="9">
                  <c:v>1.3999999999999986</c:v>
                </c:pt>
                <c:pt idx="10">
                  <c:v>3.7000000000000028</c:v>
                </c:pt>
              </c:numCache>
            </c:numRef>
          </c:val>
        </c:ser>
        <c:dLbls>
          <c:showLegendKey val="0"/>
          <c:showVal val="1"/>
          <c:showCatName val="0"/>
          <c:showSerName val="0"/>
          <c:showPercent val="0"/>
          <c:showBubbleSize val="0"/>
        </c:dLbls>
        <c:gapWidth val="150"/>
        <c:overlap val="-25"/>
        <c:axId val="105483648"/>
        <c:axId val="107092608"/>
      </c:barChart>
      <c:catAx>
        <c:axId val="105483648"/>
        <c:scaling>
          <c:orientation val="minMax"/>
        </c:scaling>
        <c:delete val="0"/>
        <c:axPos val="b"/>
        <c:majorTickMark val="none"/>
        <c:minorTickMark val="none"/>
        <c:tickLblPos val="nextTo"/>
        <c:txPr>
          <a:bodyPr/>
          <a:lstStyle/>
          <a:p>
            <a:pPr>
              <a:defRPr sz="1600"/>
            </a:pPr>
            <a:endParaRPr lang="en-US"/>
          </a:p>
        </c:txPr>
        <c:crossAx val="107092608"/>
        <c:crosses val="autoZero"/>
        <c:auto val="1"/>
        <c:lblAlgn val="ctr"/>
        <c:lblOffset val="100"/>
        <c:noMultiLvlLbl val="0"/>
      </c:catAx>
      <c:valAx>
        <c:axId val="107092608"/>
        <c:scaling>
          <c:orientation val="minMax"/>
          <c:max val="6"/>
          <c:min val="-6"/>
        </c:scaling>
        <c:delete val="1"/>
        <c:axPos val="l"/>
        <c:numFmt formatCode="General" sourceLinked="1"/>
        <c:majorTickMark val="none"/>
        <c:minorTickMark val="none"/>
        <c:tickLblPos val="nextTo"/>
        <c:crossAx val="10548364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Sheet1!$G$14</c:f>
              <c:strCache>
                <c:ptCount val="1"/>
                <c:pt idx="0">
                  <c:v>Extroversion</c:v>
                </c:pt>
              </c:strCache>
            </c:strRef>
          </c:tx>
          <c:spPr>
            <a:gradFill flip="none" rotWithShape="1">
              <a:gsLst>
                <a:gs pos="0">
                  <a:srgbClr val="FF5050"/>
                </a:gs>
                <a:gs pos="50000">
                  <a:srgbClr val="FF9999"/>
                </a:gs>
                <a:gs pos="100000">
                  <a:srgbClr val="FF5050"/>
                </a:gs>
              </a:gsLst>
              <a:lin ang="5400000" scaled="1"/>
              <a:tileRect/>
            </a:gradFill>
            <a:ln w="9525" cap="flat" cmpd="sng" algn="ctr">
              <a:solidFill>
                <a:srgbClr val="CC0000"/>
              </a:solidFill>
              <a:prstDash val="solid"/>
            </a:ln>
            <a:effectLst>
              <a:outerShdw blurRad="63500" dist="25400" dir="5400000" rotWithShape="0">
                <a:srgbClr val="000000">
                  <a:alpha val="43137"/>
                </a:srgbClr>
              </a:outerShdw>
            </a:effectLst>
          </c:spPr>
          <c:invertIfNegative val="0"/>
          <c:dPt>
            <c:idx val="9"/>
            <c:invertIfNegative val="0"/>
            <c:bubble3D val="0"/>
            <c:spPr>
              <a:gradFill flip="none" rotWithShape="1">
                <a:gsLst>
                  <a:gs pos="0">
                    <a:srgbClr val="C00000"/>
                  </a:gs>
                  <a:gs pos="50000">
                    <a:srgbClr val="FF5050"/>
                  </a:gs>
                  <a:gs pos="100000">
                    <a:srgbClr val="C00000"/>
                  </a:gs>
                </a:gsLst>
                <a:lin ang="5400000" scaled="1"/>
                <a:tileRect/>
              </a:gradFill>
              <a:ln w="9525" cap="flat" cmpd="sng" algn="ctr">
                <a:solidFill>
                  <a:srgbClr val="CC0000"/>
                </a:solidFill>
                <a:prstDash val="solid"/>
              </a:ln>
              <a:effectLst>
                <a:outerShdw blurRad="63500" dist="25400" dir="5400000" rotWithShape="0">
                  <a:srgbClr val="000000">
                    <a:alpha val="43137"/>
                  </a:srgbClr>
                </a:outerShdw>
              </a:effectLst>
            </c:spPr>
          </c:dPt>
          <c:dLbls>
            <c:dLbl>
              <c:idx val="6"/>
              <c:layout>
                <c:manualLayout>
                  <c:x val="1.3888888888888889E-3"/>
                  <c:y val="-5.7325694444444367E-2"/>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Sheet1!$E$15:$E$25</c:f>
              <c:strCache>
                <c:ptCount val="11"/>
                <c:pt idx="0">
                  <c:v>Nigeria</c:v>
                </c:pt>
                <c:pt idx="1">
                  <c:v>Russia</c:v>
                </c:pt>
                <c:pt idx="2">
                  <c:v>Uganda</c:v>
                </c:pt>
                <c:pt idx="3">
                  <c:v>China</c:v>
                </c:pt>
                <c:pt idx="4">
                  <c:v>Iran</c:v>
                </c:pt>
                <c:pt idx="5">
                  <c:v>India</c:v>
                </c:pt>
                <c:pt idx="6">
                  <c:v>Japan</c:v>
                </c:pt>
                <c:pt idx="7">
                  <c:v>Brazil</c:v>
                </c:pt>
                <c:pt idx="8">
                  <c:v>U.S</c:v>
                </c:pt>
                <c:pt idx="9">
                  <c:v>Canada</c:v>
                </c:pt>
                <c:pt idx="10">
                  <c:v>Turkey</c:v>
                </c:pt>
              </c:strCache>
            </c:strRef>
          </c:cat>
          <c:val>
            <c:numRef>
              <c:f>Sheet1!$G$15:$G$25</c:f>
              <c:numCache>
                <c:formatCode>General</c:formatCode>
                <c:ptCount val="11"/>
                <c:pt idx="0">
                  <c:v>-5.6000000000000014</c:v>
                </c:pt>
                <c:pt idx="1">
                  <c:v>-4.2999999999999972</c:v>
                </c:pt>
                <c:pt idx="2">
                  <c:v>-3.5</c:v>
                </c:pt>
                <c:pt idx="3">
                  <c:v>-3.3999999999999986</c:v>
                </c:pt>
                <c:pt idx="4">
                  <c:v>-1.7999999999999972</c:v>
                </c:pt>
                <c:pt idx="5">
                  <c:v>-1.5</c:v>
                </c:pt>
                <c:pt idx="6">
                  <c:v>-0.60000000000000142</c:v>
                </c:pt>
                <c:pt idx="7">
                  <c:v>2.1000000000000014</c:v>
                </c:pt>
                <c:pt idx="8">
                  <c:v>2.2000000000000028</c:v>
                </c:pt>
                <c:pt idx="9">
                  <c:v>2.5</c:v>
                </c:pt>
                <c:pt idx="10">
                  <c:v>3</c:v>
                </c:pt>
              </c:numCache>
            </c:numRef>
          </c:val>
        </c:ser>
        <c:dLbls>
          <c:showLegendKey val="0"/>
          <c:showVal val="1"/>
          <c:showCatName val="0"/>
          <c:showSerName val="0"/>
          <c:showPercent val="0"/>
          <c:showBubbleSize val="0"/>
        </c:dLbls>
        <c:gapWidth val="150"/>
        <c:overlap val="-25"/>
        <c:axId val="107123840"/>
        <c:axId val="107135360"/>
      </c:barChart>
      <c:catAx>
        <c:axId val="107123840"/>
        <c:scaling>
          <c:orientation val="minMax"/>
        </c:scaling>
        <c:delete val="0"/>
        <c:axPos val="b"/>
        <c:majorTickMark val="none"/>
        <c:minorTickMark val="none"/>
        <c:tickLblPos val="nextTo"/>
        <c:txPr>
          <a:bodyPr/>
          <a:lstStyle/>
          <a:p>
            <a:pPr>
              <a:defRPr sz="1600"/>
            </a:pPr>
            <a:endParaRPr lang="en-US"/>
          </a:p>
        </c:txPr>
        <c:crossAx val="107135360"/>
        <c:crosses val="autoZero"/>
        <c:auto val="1"/>
        <c:lblAlgn val="ctr"/>
        <c:lblOffset val="100"/>
        <c:noMultiLvlLbl val="0"/>
      </c:catAx>
      <c:valAx>
        <c:axId val="107135360"/>
        <c:scaling>
          <c:orientation val="minMax"/>
          <c:max val="6"/>
          <c:min val="-6"/>
        </c:scaling>
        <c:delete val="1"/>
        <c:axPos val="l"/>
        <c:numFmt formatCode="General" sourceLinked="1"/>
        <c:majorTickMark val="none"/>
        <c:minorTickMark val="none"/>
        <c:tickLblPos val="nextTo"/>
        <c:crossAx val="107123840"/>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Sheet1!$C$27</c:f>
              <c:strCache>
                <c:ptCount val="1"/>
                <c:pt idx="0">
                  <c:v>Agreeableness</c:v>
                </c:pt>
              </c:strCache>
            </c:strRef>
          </c:tx>
          <c:spPr>
            <a:gradFill rotWithShape="1">
              <a:gsLst>
                <a:gs pos="0">
                  <a:srgbClr val="FFC000"/>
                </a:gs>
                <a:gs pos="43000">
                  <a:srgbClr val="FFFF99"/>
                </a:gs>
                <a:gs pos="93000">
                  <a:srgbClr val="FFC000"/>
                </a:gs>
                <a:gs pos="100000">
                  <a:srgbClr val="FFC000"/>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alpha val="48000"/>
                  <a:satMod val="105000"/>
                </a:schemeClr>
              </a:outerShdw>
            </a:effectLst>
          </c:spPr>
          <c:invertIfNegative val="0"/>
          <c:dPt>
            <c:idx val="6"/>
            <c:invertIfNegative val="0"/>
            <c:bubble3D val="0"/>
            <c:spPr>
              <a:gradFill flip="none" rotWithShape="1">
                <a:gsLst>
                  <a:gs pos="0">
                    <a:srgbClr val="FF5050"/>
                  </a:gs>
                  <a:gs pos="50000">
                    <a:srgbClr val="FF9999"/>
                  </a:gs>
                  <a:gs pos="100000">
                    <a:srgbClr val="FF5050"/>
                  </a:gs>
                </a:gsLst>
                <a:lin ang="5400000" scaled="1"/>
                <a:tileRect/>
              </a:gradFill>
              <a:ln w="9525" cap="flat" cmpd="sng" algn="ctr">
                <a:solidFill>
                  <a:srgbClr val="CC0000"/>
                </a:solidFill>
                <a:prstDash val="solid"/>
              </a:ln>
              <a:effectLst>
                <a:outerShdw blurRad="57150" dist="38100" dir="5400000" algn="ctr" rotWithShape="0">
                  <a:schemeClr val="accent6">
                    <a:shade val="9000"/>
                    <a:alpha val="48000"/>
                    <a:satMod val="105000"/>
                  </a:schemeClr>
                </a:outerShdw>
              </a:effectLst>
            </c:spPr>
          </c:dPt>
          <c:dLbls>
            <c:dLbl>
              <c:idx val="6"/>
              <c:layout>
                <c:manualLayout>
                  <c:x val="4.1666666666666666E-3"/>
                  <c:y val="-8.1898611111111116E-2"/>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Sheet1!$A$28:$A$38</c:f>
              <c:strCache>
                <c:ptCount val="11"/>
                <c:pt idx="0">
                  <c:v>Nigeria</c:v>
                </c:pt>
                <c:pt idx="1">
                  <c:v>Uganda</c:v>
                </c:pt>
                <c:pt idx="2">
                  <c:v>China</c:v>
                </c:pt>
                <c:pt idx="3">
                  <c:v>Iran</c:v>
                </c:pt>
                <c:pt idx="4">
                  <c:v>Japan</c:v>
                </c:pt>
                <c:pt idx="5">
                  <c:v>U.S</c:v>
                </c:pt>
                <c:pt idx="6">
                  <c:v>Canada</c:v>
                </c:pt>
                <c:pt idx="7">
                  <c:v>Brazil</c:v>
                </c:pt>
                <c:pt idx="8">
                  <c:v>Russia</c:v>
                </c:pt>
                <c:pt idx="9">
                  <c:v>Turkey</c:v>
                </c:pt>
                <c:pt idx="10">
                  <c:v>India</c:v>
                </c:pt>
              </c:strCache>
            </c:strRef>
          </c:cat>
          <c:val>
            <c:numRef>
              <c:f>Sheet1!$C$28:$C$38</c:f>
              <c:numCache>
                <c:formatCode>General</c:formatCode>
                <c:ptCount val="11"/>
                <c:pt idx="0">
                  <c:v>-3.3999999999999986</c:v>
                </c:pt>
                <c:pt idx="1">
                  <c:v>-1.7000000000000028</c:v>
                </c:pt>
                <c:pt idx="2">
                  <c:v>-1.3999999999999986</c:v>
                </c:pt>
                <c:pt idx="3">
                  <c:v>-1.3999999999999986</c:v>
                </c:pt>
                <c:pt idx="4">
                  <c:v>-1.2000000000000028</c:v>
                </c:pt>
                <c:pt idx="5">
                  <c:v>-0.89999999999999858</c:v>
                </c:pt>
                <c:pt idx="6">
                  <c:v>-0.10000000000000142</c:v>
                </c:pt>
                <c:pt idx="7">
                  <c:v>0.29999999999999716</c:v>
                </c:pt>
                <c:pt idx="8">
                  <c:v>0.29999999999999716</c:v>
                </c:pt>
                <c:pt idx="9">
                  <c:v>1</c:v>
                </c:pt>
                <c:pt idx="10">
                  <c:v>1.7000000000000028</c:v>
                </c:pt>
              </c:numCache>
            </c:numRef>
          </c:val>
        </c:ser>
        <c:dLbls>
          <c:showLegendKey val="0"/>
          <c:showVal val="1"/>
          <c:showCatName val="0"/>
          <c:showSerName val="0"/>
          <c:showPercent val="0"/>
          <c:showBubbleSize val="0"/>
        </c:dLbls>
        <c:gapWidth val="150"/>
        <c:overlap val="-25"/>
        <c:axId val="108590208"/>
        <c:axId val="108601728"/>
      </c:barChart>
      <c:catAx>
        <c:axId val="108590208"/>
        <c:scaling>
          <c:orientation val="minMax"/>
        </c:scaling>
        <c:delete val="0"/>
        <c:axPos val="b"/>
        <c:majorTickMark val="none"/>
        <c:minorTickMark val="none"/>
        <c:tickLblPos val="nextTo"/>
        <c:txPr>
          <a:bodyPr/>
          <a:lstStyle/>
          <a:p>
            <a:pPr>
              <a:defRPr sz="1600"/>
            </a:pPr>
            <a:endParaRPr lang="en-US"/>
          </a:p>
        </c:txPr>
        <c:crossAx val="108601728"/>
        <c:crosses val="autoZero"/>
        <c:auto val="1"/>
        <c:lblAlgn val="ctr"/>
        <c:lblOffset val="100"/>
        <c:noMultiLvlLbl val="0"/>
      </c:catAx>
      <c:valAx>
        <c:axId val="108601728"/>
        <c:scaling>
          <c:orientation val="minMax"/>
          <c:max val="6"/>
          <c:min val="-6"/>
        </c:scaling>
        <c:delete val="1"/>
        <c:axPos val="l"/>
        <c:numFmt formatCode="General" sourceLinked="1"/>
        <c:majorTickMark val="none"/>
        <c:minorTickMark val="none"/>
        <c:tickLblPos val="nextTo"/>
        <c:crossAx val="108590208"/>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barChart>
        <c:barDir val="col"/>
        <c:grouping val="clustered"/>
        <c:varyColors val="0"/>
        <c:ser>
          <c:idx val="0"/>
          <c:order val="0"/>
          <c:tx>
            <c:strRef>
              <c:f>Sheet1!$K$14</c:f>
              <c:strCache>
                <c:ptCount val="1"/>
                <c:pt idx="0">
                  <c:v>Openness</c:v>
                </c:pt>
              </c:strCache>
            </c:strRef>
          </c:tx>
          <c:spPr>
            <a:gradFill rotWithShape="1">
              <a:gsLst>
                <a:gs pos="0">
                  <a:schemeClr val="accent5">
                    <a:tint val="70000"/>
                    <a:satMod val="130000"/>
                  </a:schemeClr>
                </a:gs>
                <a:gs pos="43000">
                  <a:schemeClr val="accent5">
                    <a:tint val="44000"/>
                    <a:satMod val="165000"/>
                  </a:schemeClr>
                </a:gs>
                <a:gs pos="93000">
                  <a:schemeClr val="accent5">
                    <a:tint val="15000"/>
                    <a:satMod val="165000"/>
                  </a:schemeClr>
                </a:gs>
                <a:gs pos="100000">
                  <a:schemeClr val="accent5">
                    <a:tint val="5000"/>
                    <a:satMod val="250000"/>
                  </a:schemeClr>
                </a:gs>
              </a:gsLst>
              <a:path path="circle">
                <a:fillToRect l="50000" t="130000" r="50000" b="-30000"/>
              </a:path>
            </a:gradFill>
            <a:ln w="9525" cap="flat" cmpd="sng" algn="ctr">
              <a:solidFill>
                <a:schemeClr val="accent5">
                  <a:shade val="50000"/>
                  <a:satMod val="103000"/>
                </a:schemeClr>
              </a:solidFill>
              <a:prstDash val="solid"/>
            </a:ln>
            <a:effectLst>
              <a:outerShdw blurRad="57150" dist="38100" dir="5400000" algn="ctr" rotWithShape="0">
                <a:schemeClr val="accent5">
                  <a:shade val="9000"/>
                  <a:alpha val="48000"/>
                  <a:satMod val="105000"/>
                </a:schemeClr>
              </a:outerShdw>
            </a:effectLst>
          </c:spPr>
          <c:invertIfNegative val="0"/>
          <c:dPt>
            <c:idx val="1"/>
            <c:invertIfNegative val="0"/>
            <c:bubble3D val="0"/>
            <c:spPr>
              <a:gradFill flip="none" rotWithShape="1">
                <a:gsLst>
                  <a:gs pos="0">
                    <a:srgbClr val="FF5050"/>
                  </a:gs>
                  <a:gs pos="50000">
                    <a:srgbClr val="FF9999"/>
                  </a:gs>
                  <a:gs pos="100000">
                    <a:srgbClr val="FF5050"/>
                  </a:gs>
                </a:gsLst>
                <a:lin ang="2700000" scaled="1"/>
                <a:tileRect/>
              </a:gradFill>
              <a:ln w="9525" cap="flat" cmpd="sng" algn="ctr">
                <a:solidFill>
                  <a:srgbClr val="CC0000"/>
                </a:solidFill>
                <a:prstDash val="solid"/>
              </a:ln>
              <a:effectLst>
                <a:outerShdw blurRad="57150" dist="38100" dir="5400000" algn="ctr" rotWithShape="0">
                  <a:schemeClr val="accent5">
                    <a:shade val="9000"/>
                    <a:alpha val="48000"/>
                    <a:satMod val="105000"/>
                  </a:schemeClr>
                </a:outerShdw>
              </a:effectLst>
            </c:spPr>
          </c:dPt>
          <c:dLbls>
            <c:dLbl>
              <c:idx val="4"/>
              <c:layout>
                <c:manualLayout>
                  <c:x val="-4.1666666666666666E-3"/>
                  <c:y val="-3.9687499999999917E-2"/>
                </c:manualLayout>
              </c:layout>
              <c:showLegendKey val="0"/>
              <c:showVal val="1"/>
              <c:showCatName val="0"/>
              <c:showSerName val="0"/>
              <c:showPercent val="0"/>
              <c:showBubbleSize val="0"/>
            </c:dLbl>
            <c:dLbl>
              <c:idx val="5"/>
              <c:layout>
                <c:manualLayout>
                  <c:x val="-1.3888888888888889E-3"/>
                  <c:y val="-7.0555555555555552E-2"/>
                </c:manualLayout>
              </c:layout>
              <c:showLegendKey val="0"/>
              <c:showVal val="1"/>
              <c:showCatName val="0"/>
              <c:showSerName val="0"/>
              <c:showPercent val="0"/>
              <c:showBubbleSize val="0"/>
            </c:dLbl>
            <c:dLbl>
              <c:idx val="6"/>
              <c:layout>
                <c:manualLayout>
                  <c:x val="-1.3888888888888889E-3"/>
                  <c:y val="-6.592986111111111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Sheet1!$I$15:$I$25</c:f>
              <c:strCache>
                <c:ptCount val="11"/>
                <c:pt idx="0">
                  <c:v>Turkey</c:v>
                </c:pt>
                <c:pt idx="1">
                  <c:v>Canada</c:v>
                </c:pt>
                <c:pt idx="2">
                  <c:v>India</c:v>
                </c:pt>
                <c:pt idx="3">
                  <c:v>Brazil</c:v>
                </c:pt>
                <c:pt idx="4">
                  <c:v>Nigeria</c:v>
                </c:pt>
                <c:pt idx="5">
                  <c:v>Uganda</c:v>
                </c:pt>
                <c:pt idx="6">
                  <c:v>Russia</c:v>
                </c:pt>
                <c:pt idx="7">
                  <c:v>China</c:v>
                </c:pt>
                <c:pt idx="8">
                  <c:v>Iran</c:v>
                </c:pt>
                <c:pt idx="9">
                  <c:v>U.S</c:v>
                </c:pt>
                <c:pt idx="10">
                  <c:v>Japan</c:v>
                </c:pt>
              </c:strCache>
            </c:strRef>
          </c:cat>
          <c:val>
            <c:numRef>
              <c:f>Sheet1!$K$15:$K$25</c:f>
              <c:numCache>
                <c:formatCode>General</c:formatCode>
                <c:ptCount val="11"/>
                <c:pt idx="0">
                  <c:v>-1.7999999999999972</c:v>
                </c:pt>
                <c:pt idx="1">
                  <c:v>-1.6000000000000014</c:v>
                </c:pt>
                <c:pt idx="2">
                  <c:v>-1.2000000000000028</c:v>
                </c:pt>
                <c:pt idx="3">
                  <c:v>-1</c:v>
                </c:pt>
                <c:pt idx="4">
                  <c:v>-0.89999999999999858</c:v>
                </c:pt>
                <c:pt idx="5">
                  <c:v>-0.5</c:v>
                </c:pt>
                <c:pt idx="6">
                  <c:v>-0.29999999999999716</c:v>
                </c:pt>
                <c:pt idx="7">
                  <c:v>0.10000000000000142</c:v>
                </c:pt>
                <c:pt idx="8">
                  <c:v>0.10000000000000142</c:v>
                </c:pt>
                <c:pt idx="9">
                  <c:v>0.39999999999999858</c:v>
                </c:pt>
                <c:pt idx="10">
                  <c:v>1.2000000000000028</c:v>
                </c:pt>
              </c:numCache>
            </c:numRef>
          </c:val>
        </c:ser>
        <c:dLbls>
          <c:showLegendKey val="0"/>
          <c:showVal val="1"/>
          <c:showCatName val="0"/>
          <c:showSerName val="0"/>
          <c:showPercent val="0"/>
          <c:showBubbleSize val="0"/>
        </c:dLbls>
        <c:gapWidth val="150"/>
        <c:overlap val="-25"/>
        <c:axId val="108608128"/>
        <c:axId val="108615552"/>
      </c:barChart>
      <c:catAx>
        <c:axId val="108608128"/>
        <c:scaling>
          <c:orientation val="minMax"/>
        </c:scaling>
        <c:delete val="0"/>
        <c:axPos val="b"/>
        <c:majorTickMark val="none"/>
        <c:minorTickMark val="none"/>
        <c:tickLblPos val="nextTo"/>
        <c:txPr>
          <a:bodyPr/>
          <a:lstStyle/>
          <a:p>
            <a:pPr>
              <a:defRPr sz="1600"/>
            </a:pPr>
            <a:endParaRPr lang="en-US"/>
          </a:p>
        </c:txPr>
        <c:crossAx val="108615552"/>
        <c:crosses val="autoZero"/>
        <c:auto val="1"/>
        <c:lblAlgn val="ctr"/>
        <c:lblOffset val="100"/>
        <c:noMultiLvlLbl val="0"/>
      </c:catAx>
      <c:valAx>
        <c:axId val="108615552"/>
        <c:scaling>
          <c:orientation val="minMax"/>
          <c:max val="6"/>
          <c:min val="-6"/>
        </c:scaling>
        <c:delete val="1"/>
        <c:axPos val="l"/>
        <c:numFmt formatCode="General" sourceLinked="1"/>
        <c:majorTickMark val="none"/>
        <c:minorTickMark val="none"/>
        <c:tickLblPos val="nextTo"/>
        <c:crossAx val="108608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png"/><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image" Target="../media/image33.WMF"/></Relationships>
</file>

<file path=ppt/diagrams/_rels/drawing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png"/><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image" Target="../media/image33.W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B10EF-71AC-42D3-82D9-BA51C61EC7A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BC50C84B-FD65-48C3-8883-7A97587D96B1}">
      <dgm:prSet/>
      <dgm:spPr/>
      <dgm:t>
        <a:bodyPr/>
        <a:lstStyle/>
        <a:p>
          <a:r>
            <a:rPr lang="en-CA" b="1" dirty="0" smtClean="0"/>
            <a:t>D.W. Sue’s Cultural Competence Models</a:t>
          </a:r>
          <a:r>
            <a:rPr lang="en-CA" b="1" baseline="30000" dirty="0" smtClean="0"/>
            <a:t>1–3</a:t>
          </a:r>
        </a:p>
      </dgm:t>
    </dgm:pt>
    <dgm:pt modelId="{85117594-DF7A-4E7E-9281-B35F5172E45D}" type="parTrans" cxnId="{481D276B-48DB-4EEE-B951-F57CBA1C43F5}">
      <dgm:prSet/>
      <dgm:spPr/>
      <dgm:t>
        <a:bodyPr/>
        <a:lstStyle/>
        <a:p>
          <a:endParaRPr lang="en-CA"/>
        </a:p>
      </dgm:t>
    </dgm:pt>
    <dgm:pt modelId="{9AB70964-8634-4493-B20E-38E645CCE493}" type="sibTrans" cxnId="{481D276B-48DB-4EEE-B951-F57CBA1C43F5}">
      <dgm:prSet/>
      <dgm:spPr/>
      <dgm:t>
        <a:bodyPr/>
        <a:lstStyle/>
        <a:p>
          <a:endParaRPr lang="en-CA"/>
        </a:p>
      </dgm:t>
    </dgm:pt>
    <dgm:pt modelId="{7294BB89-0469-4D52-8335-59AC28BA0715}">
      <dgm:prSet/>
      <dgm:spPr/>
      <dgm:t>
        <a:bodyPr/>
        <a:lstStyle/>
        <a:p>
          <a:r>
            <a:rPr lang="en-CA" dirty="0" smtClean="0"/>
            <a:t>3 dimensions:</a:t>
          </a:r>
        </a:p>
      </dgm:t>
    </dgm:pt>
    <dgm:pt modelId="{CE4AE7E9-F46E-4940-A159-1189F4698DA5}" type="parTrans" cxnId="{DCF2BF7D-6C6D-4E87-9156-F27436205D8A}">
      <dgm:prSet/>
      <dgm:spPr/>
      <dgm:t>
        <a:bodyPr/>
        <a:lstStyle/>
        <a:p>
          <a:endParaRPr lang="en-CA"/>
        </a:p>
      </dgm:t>
    </dgm:pt>
    <dgm:pt modelId="{11CC700C-4D8C-4A32-B147-286819BF1C4B}" type="sibTrans" cxnId="{DCF2BF7D-6C6D-4E87-9156-F27436205D8A}">
      <dgm:prSet/>
      <dgm:spPr/>
      <dgm:t>
        <a:bodyPr/>
        <a:lstStyle/>
        <a:p>
          <a:endParaRPr lang="en-CA"/>
        </a:p>
      </dgm:t>
    </dgm:pt>
    <dgm:pt modelId="{D7107BD1-83F6-48B4-89B1-D0C16F460633}">
      <dgm:prSet/>
      <dgm:spPr/>
      <dgm:t>
        <a:bodyPr/>
        <a:lstStyle/>
        <a:p>
          <a:r>
            <a:rPr lang="en-CA" dirty="0" smtClean="0"/>
            <a:t>“self-awareness of own assumptions, values, and biases”</a:t>
          </a:r>
          <a:endParaRPr lang="en-CA" dirty="0"/>
        </a:p>
      </dgm:t>
    </dgm:pt>
    <dgm:pt modelId="{4339C8C1-2A53-4831-8EDC-1C380546CEB4}" type="parTrans" cxnId="{EB71A5CB-08D6-40B6-947A-30DB6F0DAF69}">
      <dgm:prSet/>
      <dgm:spPr/>
      <dgm:t>
        <a:bodyPr/>
        <a:lstStyle/>
        <a:p>
          <a:endParaRPr lang="en-CA"/>
        </a:p>
      </dgm:t>
    </dgm:pt>
    <dgm:pt modelId="{F7574D66-2AC0-4B0E-AEEA-70921F2EA5CC}" type="sibTrans" cxnId="{EB71A5CB-08D6-40B6-947A-30DB6F0DAF69}">
      <dgm:prSet/>
      <dgm:spPr/>
      <dgm:t>
        <a:bodyPr/>
        <a:lstStyle/>
        <a:p>
          <a:endParaRPr lang="en-CA"/>
        </a:p>
      </dgm:t>
    </dgm:pt>
    <dgm:pt modelId="{1AC83066-3A8E-4C66-AB8D-E556DE4CCA40}">
      <dgm:prSet/>
      <dgm:spPr/>
      <dgm:t>
        <a:bodyPr/>
        <a:lstStyle/>
        <a:p>
          <a:r>
            <a:rPr lang="en-CA" dirty="0" smtClean="0"/>
            <a:t>“Understanding the worldview of the culturally different client”</a:t>
          </a:r>
        </a:p>
      </dgm:t>
    </dgm:pt>
    <dgm:pt modelId="{262586EE-6D3E-45D6-9E6C-D467E8B10FF2}" type="parTrans" cxnId="{6A40ACC8-75FA-4A83-9619-67CDDA3E049E}">
      <dgm:prSet/>
      <dgm:spPr/>
      <dgm:t>
        <a:bodyPr/>
        <a:lstStyle/>
        <a:p>
          <a:endParaRPr lang="en-CA"/>
        </a:p>
      </dgm:t>
    </dgm:pt>
    <dgm:pt modelId="{37386F49-FDAE-40DD-9052-9690554C44F6}" type="sibTrans" cxnId="{6A40ACC8-75FA-4A83-9619-67CDDA3E049E}">
      <dgm:prSet/>
      <dgm:spPr/>
      <dgm:t>
        <a:bodyPr/>
        <a:lstStyle/>
        <a:p>
          <a:endParaRPr lang="en-CA"/>
        </a:p>
      </dgm:t>
    </dgm:pt>
    <dgm:pt modelId="{79967BD7-EB39-4970-BFFF-510EA66F463B}">
      <dgm:prSet/>
      <dgm:spPr/>
      <dgm:t>
        <a:bodyPr/>
        <a:lstStyle/>
        <a:p>
          <a:r>
            <a:rPr lang="en-CA" dirty="0" smtClean="0"/>
            <a:t>“Developing appropriate intervention strategies”</a:t>
          </a:r>
        </a:p>
      </dgm:t>
    </dgm:pt>
    <dgm:pt modelId="{591A22AA-39AE-47BD-BF4C-5D9347790A3E}" type="parTrans" cxnId="{FB7A4FC3-8201-4AF4-A0D7-E04EE7523ACE}">
      <dgm:prSet/>
      <dgm:spPr/>
      <dgm:t>
        <a:bodyPr/>
        <a:lstStyle/>
        <a:p>
          <a:endParaRPr lang="en-CA"/>
        </a:p>
      </dgm:t>
    </dgm:pt>
    <dgm:pt modelId="{A34C2660-F720-4227-B840-FAF29379EAA9}" type="sibTrans" cxnId="{FB7A4FC3-8201-4AF4-A0D7-E04EE7523ACE}">
      <dgm:prSet/>
      <dgm:spPr/>
      <dgm:t>
        <a:bodyPr/>
        <a:lstStyle/>
        <a:p>
          <a:endParaRPr lang="en-CA"/>
        </a:p>
      </dgm:t>
    </dgm:pt>
    <dgm:pt modelId="{3BA1ECB3-65A0-45B8-9AC1-3F16F7B32B97}">
      <dgm:prSet/>
      <dgm:spPr/>
      <dgm:t>
        <a:bodyPr/>
        <a:lstStyle/>
        <a:p>
          <a:r>
            <a:rPr lang="en-CA" dirty="0" smtClean="0"/>
            <a:t>Each dimension encompasses </a:t>
          </a:r>
          <a:r>
            <a:rPr lang="en-CA" b="1" dirty="0" smtClean="0"/>
            <a:t>knowledge</a:t>
          </a:r>
          <a:r>
            <a:rPr lang="en-CA" dirty="0" smtClean="0"/>
            <a:t>, </a:t>
          </a:r>
          <a:r>
            <a:rPr lang="en-CA" b="1" dirty="0" smtClean="0"/>
            <a:t>attitudes</a:t>
          </a:r>
          <a:r>
            <a:rPr lang="en-CA" dirty="0" smtClean="0"/>
            <a:t>, and </a:t>
          </a:r>
          <a:r>
            <a:rPr lang="en-CA" b="1" dirty="0" smtClean="0"/>
            <a:t>skills</a:t>
          </a:r>
          <a:r>
            <a:rPr lang="en-CA" dirty="0" smtClean="0"/>
            <a:t>.</a:t>
          </a:r>
        </a:p>
      </dgm:t>
    </dgm:pt>
    <dgm:pt modelId="{18AED6A2-F006-46B2-A6B3-9738F6DC56BB}" type="parTrans" cxnId="{E4DDBADD-77B6-4F4D-A9EA-CA558D67BF61}">
      <dgm:prSet/>
      <dgm:spPr/>
      <dgm:t>
        <a:bodyPr/>
        <a:lstStyle/>
        <a:p>
          <a:endParaRPr lang="en-CA"/>
        </a:p>
      </dgm:t>
    </dgm:pt>
    <dgm:pt modelId="{7C28B641-C266-44D9-B9BE-F21319A837B7}" type="sibTrans" cxnId="{E4DDBADD-77B6-4F4D-A9EA-CA558D67BF61}">
      <dgm:prSet/>
      <dgm:spPr/>
      <dgm:t>
        <a:bodyPr/>
        <a:lstStyle/>
        <a:p>
          <a:endParaRPr lang="en-CA"/>
        </a:p>
      </dgm:t>
    </dgm:pt>
    <dgm:pt modelId="{8816CD22-11AE-4601-BF02-AA19554975DD}">
      <dgm:prSet/>
      <dgm:spPr>
        <a:solidFill>
          <a:schemeClr val="accent4"/>
        </a:solidFill>
        <a:ln>
          <a:solidFill>
            <a:schemeClr val="accent4"/>
          </a:solidFill>
        </a:ln>
      </dgm:spPr>
      <dgm:t>
        <a:bodyPr/>
        <a:lstStyle/>
        <a:p>
          <a:r>
            <a:rPr lang="en-CA" b="1" dirty="0" smtClean="0"/>
            <a:t>Culture-Infused Counselling Model</a:t>
          </a:r>
          <a:r>
            <a:rPr lang="en-CA" b="1" baseline="30000" dirty="0" smtClean="0"/>
            <a:t>4</a:t>
          </a:r>
          <a:endParaRPr lang="en-CA" b="1" baseline="30000" dirty="0"/>
        </a:p>
      </dgm:t>
    </dgm:pt>
    <dgm:pt modelId="{AEC00A00-3CAA-43E9-8033-CDD5E7E5CAAC}" type="parTrans" cxnId="{27E91212-8E8C-49A7-AEF0-BC0E9AD11988}">
      <dgm:prSet/>
      <dgm:spPr/>
      <dgm:t>
        <a:bodyPr/>
        <a:lstStyle/>
        <a:p>
          <a:endParaRPr lang="en-CA"/>
        </a:p>
      </dgm:t>
    </dgm:pt>
    <dgm:pt modelId="{6B00885C-A1F1-47F2-B75C-D5B40D8EB168}" type="sibTrans" cxnId="{27E91212-8E8C-49A7-AEF0-BC0E9AD11988}">
      <dgm:prSet/>
      <dgm:spPr/>
      <dgm:t>
        <a:bodyPr/>
        <a:lstStyle/>
        <a:p>
          <a:endParaRPr lang="en-CA"/>
        </a:p>
      </dgm:t>
    </dgm:pt>
    <dgm:pt modelId="{B1351123-B44D-4EE3-B1E2-A4A083609AFD}">
      <dgm:prSet/>
      <dgm:spPr>
        <a:solidFill>
          <a:schemeClr val="accent4">
            <a:lumMod val="20000"/>
            <a:lumOff val="80000"/>
            <a:alpha val="90000"/>
          </a:schemeClr>
        </a:solidFill>
        <a:ln>
          <a:solidFill>
            <a:schemeClr val="accent3">
              <a:lumMod val="20000"/>
              <a:lumOff val="80000"/>
              <a:alpha val="90000"/>
            </a:schemeClr>
          </a:solidFill>
        </a:ln>
      </dgm:spPr>
      <dgm:t>
        <a:bodyPr/>
        <a:lstStyle/>
        <a:p>
          <a:r>
            <a:rPr lang="en-CA" dirty="0" smtClean="0"/>
            <a:t>3 dimensions:</a:t>
          </a:r>
          <a:endParaRPr lang="en-CA" dirty="0"/>
        </a:p>
      </dgm:t>
    </dgm:pt>
    <dgm:pt modelId="{839C362E-34E6-4830-B582-3ACC5EB6356A}" type="parTrans" cxnId="{79888CC1-2A57-4FAC-BC2D-E0A8CBD21441}">
      <dgm:prSet/>
      <dgm:spPr/>
      <dgm:t>
        <a:bodyPr/>
        <a:lstStyle/>
        <a:p>
          <a:endParaRPr lang="en-CA"/>
        </a:p>
      </dgm:t>
    </dgm:pt>
    <dgm:pt modelId="{3BCE3B4C-EDB0-4FE7-8D99-AE22D0E97935}" type="sibTrans" cxnId="{79888CC1-2A57-4FAC-BC2D-E0A8CBD21441}">
      <dgm:prSet/>
      <dgm:spPr/>
      <dgm:t>
        <a:bodyPr/>
        <a:lstStyle/>
        <a:p>
          <a:endParaRPr lang="en-CA"/>
        </a:p>
      </dgm:t>
    </dgm:pt>
    <dgm:pt modelId="{A823458D-27A5-4A72-92F6-1AB2FFA0938D}">
      <dgm:prSet/>
      <dgm:spPr>
        <a:solidFill>
          <a:schemeClr val="accent4">
            <a:lumMod val="20000"/>
            <a:lumOff val="80000"/>
            <a:alpha val="90000"/>
          </a:schemeClr>
        </a:solidFill>
        <a:ln>
          <a:solidFill>
            <a:schemeClr val="accent3">
              <a:lumMod val="20000"/>
              <a:lumOff val="80000"/>
              <a:alpha val="90000"/>
            </a:schemeClr>
          </a:solidFill>
        </a:ln>
      </dgm:spPr>
      <dgm:t>
        <a:bodyPr/>
        <a:lstStyle/>
        <a:p>
          <a:r>
            <a:rPr lang="en-CA" smtClean="0"/>
            <a:t>“Awareness of personal assumptions, values, and biases”</a:t>
          </a:r>
          <a:endParaRPr lang="en-CA" dirty="0"/>
        </a:p>
      </dgm:t>
    </dgm:pt>
    <dgm:pt modelId="{8B490A26-2270-4782-BAC6-07D43ADFF863}" type="parTrans" cxnId="{72BB7121-A3EA-44D2-86FB-1A09D8904843}">
      <dgm:prSet/>
      <dgm:spPr/>
      <dgm:t>
        <a:bodyPr/>
        <a:lstStyle/>
        <a:p>
          <a:endParaRPr lang="en-CA"/>
        </a:p>
      </dgm:t>
    </dgm:pt>
    <dgm:pt modelId="{C283E9BB-001B-47C5-8F64-3641221F1BA4}" type="sibTrans" cxnId="{72BB7121-A3EA-44D2-86FB-1A09D8904843}">
      <dgm:prSet/>
      <dgm:spPr/>
      <dgm:t>
        <a:bodyPr/>
        <a:lstStyle/>
        <a:p>
          <a:endParaRPr lang="en-CA"/>
        </a:p>
      </dgm:t>
    </dgm:pt>
    <dgm:pt modelId="{E135F8DE-FB23-4334-A6EE-2918C4C4675F}">
      <dgm:prSet/>
      <dgm:spPr>
        <a:solidFill>
          <a:schemeClr val="accent4">
            <a:lumMod val="20000"/>
            <a:lumOff val="80000"/>
            <a:alpha val="90000"/>
          </a:schemeClr>
        </a:solidFill>
        <a:ln>
          <a:solidFill>
            <a:schemeClr val="accent3">
              <a:lumMod val="20000"/>
              <a:lumOff val="80000"/>
              <a:alpha val="90000"/>
            </a:schemeClr>
          </a:solidFill>
        </a:ln>
      </dgm:spPr>
      <dgm:t>
        <a:bodyPr/>
        <a:lstStyle/>
        <a:p>
          <a:r>
            <a:rPr lang="en-CA" smtClean="0"/>
            <a:t>“Understanding the worldview of the client”</a:t>
          </a:r>
          <a:endParaRPr lang="en-CA" dirty="0"/>
        </a:p>
      </dgm:t>
    </dgm:pt>
    <dgm:pt modelId="{9832AA8F-6AE1-4F9D-A1CF-53CF48FC115F}" type="parTrans" cxnId="{9FB9DB76-4F2F-4268-9F7D-9C7F5554DDA8}">
      <dgm:prSet/>
      <dgm:spPr/>
      <dgm:t>
        <a:bodyPr/>
        <a:lstStyle/>
        <a:p>
          <a:endParaRPr lang="en-CA"/>
        </a:p>
      </dgm:t>
    </dgm:pt>
    <dgm:pt modelId="{7D7B0C04-87F1-4458-9449-CD6A5CF4228D}" type="sibTrans" cxnId="{9FB9DB76-4F2F-4268-9F7D-9C7F5554DDA8}">
      <dgm:prSet/>
      <dgm:spPr/>
      <dgm:t>
        <a:bodyPr/>
        <a:lstStyle/>
        <a:p>
          <a:endParaRPr lang="en-CA"/>
        </a:p>
      </dgm:t>
    </dgm:pt>
    <dgm:pt modelId="{A2B8D134-D9C2-4768-9AD7-5EC5B56CBBE7}">
      <dgm:prSet/>
      <dgm:spPr>
        <a:solidFill>
          <a:schemeClr val="accent4">
            <a:lumMod val="20000"/>
            <a:lumOff val="80000"/>
            <a:alpha val="90000"/>
          </a:schemeClr>
        </a:solidFill>
        <a:ln>
          <a:solidFill>
            <a:schemeClr val="accent3">
              <a:lumMod val="20000"/>
              <a:lumOff val="80000"/>
              <a:alpha val="90000"/>
            </a:schemeClr>
          </a:solidFill>
        </a:ln>
      </dgm:spPr>
      <dgm:t>
        <a:bodyPr/>
        <a:lstStyle/>
        <a:p>
          <a:r>
            <a:rPr lang="en-CA" smtClean="0"/>
            <a:t>“Culturally sensitive working alliance” </a:t>
          </a:r>
          <a:endParaRPr lang="en-CA" dirty="0"/>
        </a:p>
      </dgm:t>
    </dgm:pt>
    <dgm:pt modelId="{2B1DD0C5-D300-4E37-901A-BF69F04AC192}" type="parTrans" cxnId="{EBCAAAF0-3B9A-4E44-A987-3D44ED043016}">
      <dgm:prSet/>
      <dgm:spPr/>
      <dgm:t>
        <a:bodyPr/>
        <a:lstStyle/>
        <a:p>
          <a:endParaRPr lang="en-CA"/>
        </a:p>
      </dgm:t>
    </dgm:pt>
    <dgm:pt modelId="{545084BE-2EF1-4D0E-8788-C1B562CBE693}" type="sibTrans" cxnId="{EBCAAAF0-3B9A-4E44-A987-3D44ED043016}">
      <dgm:prSet/>
      <dgm:spPr/>
      <dgm:t>
        <a:bodyPr/>
        <a:lstStyle/>
        <a:p>
          <a:endParaRPr lang="en-CA"/>
        </a:p>
      </dgm:t>
    </dgm:pt>
    <dgm:pt modelId="{92B7AE04-763C-49DC-964E-482B93D89C6E}">
      <dgm:prSet/>
      <dgm:spPr>
        <a:solidFill>
          <a:schemeClr val="accent4">
            <a:lumMod val="20000"/>
            <a:lumOff val="80000"/>
            <a:alpha val="90000"/>
          </a:schemeClr>
        </a:solidFill>
        <a:ln>
          <a:solidFill>
            <a:schemeClr val="accent3">
              <a:lumMod val="20000"/>
              <a:lumOff val="80000"/>
              <a:alpha val="90000"/>
            </a:schemeClr>
          </a:solidFill>
        </a:ln>
      </dgm:spPr>
      <dgm:t>
        <a:bodyPr/>
        <a:lstStyle/>
        <a:p>
          <a:r>
            <a:rPr lang="en-CA" dirty="0" smtClean="0"/>
            <a:t>Each competency described in terms of </a:t>
          </a:r>
          <a:r>
            <a:rPr lang="en-CA" b="1" dirty="0" smtClean="0"/>
            <a:t>knowledge</a:t>
          </a:r>
          <a:r>
            <a:rPr lang="en-CA" dirty="0" smtClean="0"/>
            <a:t>, </a:t>
          </a:r>
          <a:r>
            <a:rPr lang="en-CA" b="1" dirty="0" smtClean="0"/>
            <a:t>attitudes</a:t>
          </a:r>
          <a:r>
            <a:rPr lang="en-CA" dirty="0" smtClean="0"/>
            <a:t>, and </a:t>
          </a:r>
          <a:r>
            <a:rPr lang="en-CA" b="1" dirty="0" smtClean="0"/>
            <a:t>skills</a:t>
          </a:r>
          <a:r>
            <a:rPr lang="en-CA" dirty="0" smtClean="0"/>
            <a:t>.</a:t>
          </a:r>
          <a:endParaRPr lang="en-CA" dirty="0"/>
        </a:p>
      </dgm:t>
    </dgm:pt>
    <dgm:pt modelId="{265450C3-C402-4F0D-A9C6-512CBB6C1C04}" type="parTrans" cxnId="{AD62790E-374F-46DC-9A74-C7B61FF2A3E5}">
      <dgm:prSet/>
      <dgm:spPr/>
      <dgm:t>
        <a:bodyPr/>
        <a:lstStyle/>
        <a:p>
          <a:endParaRPr lang="en-CA"/>
        </a:p>
      </dgm:t>
    </dgm:pt>
    <dgm:pt modelId="{0409853B-530E-4F15-BE48-D51DE2C2B966}" type="sibTrans" cxnId="{AD62790E-374F-46DC-9A74-C7B61FF2A3E5}">
      <dgm:prSet/>
      <dgm:spPr/>
      <dgm:t>
        <a:bodyPr/>
        <a:lstStyle/>
        <a:p>
          <a:endParaRPr lang="en-CA"/>
        </a:p>
      </dgm:t>
    </dgm:pt>
    <dgm:pt modelId="{5CBA0425-333A-4A98-8928-A3AAFEA82425}" type="pres">
      <dgm:prSet presAssocID="{26CB10EF-71AC-42D3-82D9-BA51C61EC7A9}" presName="Name0" presStyleCnt="0">
        <dgm:presLayoutVars>
          <dgm:dir/>
          <dgm:animLvl val="lvl"/>
          <dgm:resizeHandles val="exact"/>
        </dgm:presLayoutVars>
      </dgm:prSet>
      <dgm:spPr/>
      <dgm:t>
        <a:bodyPr/>
        <a:lstStyle/>
        <a:p>
          <a:endParaRPr lang="en-CA"/>
        </a:p>
      </dgm:t>
    </dgm:pt>
    <dgm:pt modelId="{8DB1ADD6-65AC-47DB-B7A4-CA61DE2C0FE5}" type="pres">
      <dgm:prSet presAssocID="{BC50C84B-FD65-48C3-8883-7A97587D96B1}" presName="composite" presStyleCnt="0"/>
      <dgm:spPr/>
    </dgm:pt>
    <dgm:pt modelId="{1695AF5D-BAC6-4BB4-A989-79AFCA7B22E9}" type="pres">
      <dgm:prSet presAssocID="{BC50C84B-FD65-48C3-8883-7A97587D96B1}" presName="parTx" presStyleLbl="alignNode1" presStyleIdx="0" presStyleCnt="2">
        <dgm:presLayoutVars>
          <dgm:chMax val="0"/>
          <dgm:chPref val="0"/>
          <dgm:bulletEnabled val="1"/>
        </dgm:presLayoutVars>
      </dgm:prSet>
      <dgm:spPr/>
      <dgm:t>
        <a:bodyPr/>
        <a:lstStyle/>
        <a:p>
          <a:endParaRPr lang="en-CA"/>
        </a:p>
      </dgm:t>
    </dgm:pt>
    <dgm:pt modelId="{879ADD2F-1153-4C9A-AC50-C5E1836004C9}" type="pres">
      <dgm:prSet presAssocID="{BC50C84B-FD65-48C3-8883-7A97587D96B1}" presName="desTx" presStyleLbl="alignAccFollowNode1" presStyleIdx="0" presStyleCnt="2">
        <dgm:presLayoutVars>
          <dgm:bulletEnabled val="1"/>
        </dgm:presLayoutVars>
      </dgm:prSet>
      <dgm:spPr/>
      <dgm:t>
        <a:bodyPr/>
        <a:lstStyle/>
        <a:p>
          <a:endParaRPr lang="en-CA"/>
        </a:p>
      </dgm:t>
    </dgm:pt>
    <dgm:pt modelId="{31E128B4-E824-4335-985F-30986AE52AA3}" type="pres">
      <dgm:prSet presAssocID="{9AB70964-8634-4493-B20E-38E645CCE493}" presName="space" presStyleCnt="0"/>
      <dgm:spPr/>
    </dgm:pt>
    <dgm:pt modelId="{DBCB8417-A296-4976-A82D-831295B1F605}" type="pres">
      <dgm:prSet presAssocID="{8816CD22-11AE-4601-BF02-AA19554975DD}" presName="composite" presStyleCnt="0"/>
      <dgm:spPr/>
    </dgm:pt>
    <dgm:pt modelId="{A1F61709-5330-4098-AE5F-2AC225954E14}" type="pres">
      <dgm:prSet presAssocID="{8816CD22-11AE-4601-BF02-AA19554975DD}" presName="parTx" presStyleLbl="alignNode1" presStyleIdx="1" presStyleCnt="2">
        <dgm:presLayoutVars>
          <dgm:chMax val="0"/>
          <dgm:chPref val="0"/>
          <dgm:bulletEnabled val="1"/>
        </dgm:presLayoutVars>
      </dgm:prSet>
      <dgm:spPr/>
      <dgm:t>
        <a:bodyPr/>
        <a:lstStyle/>
        <a:p>
          <a:endParaRPr lang="en-CA"/>
        </a:p>
      </dgm:t>
    </dgm:pt>
    <dgm:pt modelId="{600A2847-D5B5-4D1A-9E35-E5866E19FA62}" type="pres">
      <dgm:prSet presAssocID="{8816CD22-11AE-4601-BF02-AA19554975DD}" presName="desTx" presStyleLbl="alignAccFollowNode1" presStyleIdx="1" presStyleCnt="2">
        <dgm:presLayoutVars>
          <dgm:bulletEnabled val="1"/>
        </dgm:presLayoutVars>
      </dgm:prSet>
      <dgm:spPr/>
      <dgm:t>
        <a:bodyPr/>
        <a:lstStyle/>
        <a:p>
          <a:endParaRPr lang="en-CA"/>
        </a:p>
      </dgm:t>
    </dgm:pt>
  </dgm:ptLst>
  <dgm:cxnLst>
    <dgm:cxn modelId="{EBCAAAF0-3B9A-4E44-A987-3D44ED043016}" srcId="{B1351123-B44D-4EE3-B1E2-A4A083609AFD}" destId="{A2B8D134-D9C2-4768-9AD7-5EC5B56CBBE7}" srcOrd="2" destOrd="0" parTransId="{2B1DD0C5-D300-4E37-901A-BF69F04AC192}" sibTransId="{545084BE-2EF1-4D0E-8788-C1B562CBE693}"/>
    <dgm:cxn modelId="{EB71A5CB-08D6-40B6-947A-30DB6F0DAF69}" srcId="{7294BB89-0469-4D52-8335-59AC28BA0715}" destId="{D7107BD1-83F6-48B4-89B1-D0C16F460633}" srcOrd="0" destOrd="0" parTransId="{4339C8C1-2A53-4831-8EDC-1C380546CEB4}" sibTransId="{F7574D66-2AC0-4B0E-AEEA-70921F2EA5CC}"/>
    <dgm:cxn modelId="{4EF7A588-7C8B-4FB5-A9FF-592197B4154D}" type="presOf" srcId="{A2B8D134-D9C2-4768-9AD7-5EC5B56CBBE7}" destId="{600A2847-D5B5-4D1A-9E35-E5866E19FA62}" srcOrd="0" destOrd="3" presId="urn:microsoft.com/office/officeart/2005/8/layout/hList1"/>
    <dgm:cxn modelId="{72BB7121-A3EA-44D2-86FB-1A09D8904843}" srcId="{B1351123-B44D-4EE3-B1E2-A4A083609AFD}" destId="{A823458D-27A5-4A72-92F6-1AB2FFA0938D}" srcOrd="0" destOrd="0" parTransId="{8B490A26-2270-4782-BAC6-07D43ADFF863}" sibTransId="{C283E9BB-001B-47C5-8F64-3641221F1BA4}"/>
    <dgm:cxn modelId="{8B07FFC5-25C9-4F73-BAF5-C9F299892A27}" type="presOf" srcId="{92B7AE04-763C-49DC-964E-482B93D89C6E}" destId="{600A2847-D5B5-4D1A-9E35-E5866E19FA62}" srcOrd="0" destOrd="4" presId="urn:microsoft.com/office/officeart/2005/8/layout/hList1"/>
    <dgm:cxn modelId="{D1A4F280-72B6-4063-B560-5285F8A4F345}" type="presOf" srcId="{A823458D-27A5-4A72-92F6-1AB2FFA0938D}" destId="{600A2847-D5B5-4D1A-9E35-E5866E19FA62}" srcOrd="0" destOrd="1" presId="urn:microsoft.com/office/officeart/2005/8/layout/hList1"/>
    <dgm:cxn modelId="{E4DDBADD-77B6-4F4D-A9EA-CA558D67BF61}" srcId="{BC50C84B-FD65-48C3-8883-7A97587D96B1}" destId="{3BA1ECB3-65A0-45B8-9AC1-3F16F7B32B97}" srcOrd="1" destOrd="0" parTransId="{18AED6A2-F006-46B2-A6B3-9738F6DC56BB}" sibTransId="{7C28B641-C266-44D9-B9BE-F21319A837B7}"/>
    <dgm:cxn modelId="{FB7A4FC3-8201-4AF4-A0D7-E04EE7523ACE}" srcId="{7294BB89-0469-4D52-8335-59AC28BA0715}" destId="{79967BD7-EB39-4970-BFFF-510EA66F463B}" srcOrd="2" destOrd="0" parTransId="{591A22AA-39AE-47BD-BF4C-5D9347790A3E}" sibTransId="{A34C2660-F720-4227-B840-FAF29379EAA9}"/>
    <dgm:cxn modelId="{6A40ACC8-75FA-4A83-9619-67CDDA3E049E}" srcId="{7294BB89-0469-4D52-8335-59AC28BA0715}" destId="{1AC83066-3A8E-4C66-AB8D-E556DE4CCA40}" srcOrd="1" destOrd="0" parTransId="{262586EE-6D3E-45D6-9E6C-D467E8B10FF2}" sibTransId="{37386F49-FDAE-40DD-9052-9690554C44F6}"/>
    <dgm:cxn modelId="{481D276B-48DB-4EEE-B951-F57CBA1C43F5}" srcId="{26CB10EF-71AC-42D3-82D9-BA51C61EC7A9}" destId="{BC50C84B-FD65-48C3-8883-7A97587D96B1}" srcOrd="0" destOrd="0" parTransId="{85117594-DF7A-4E7E-9281-B35F5172E45D}" sibTransId="{9AB70964-8634-4493-B20E-38E645CCE493}"/>
    <dgm:cxn modelId="{79888CC1-2A57-4FAC-BC2D-E0A8CBD21441}" srcId="{8816CD22-11AE-4601-BF02-AA19554975DD}" destId="{B1351123-B44D-4EE3-B1E2-A4A083609AFD}" srcOrd="0" destOrd="0" parTransId="{839C362E-34E6-4830-B582-3ACC5EB6356A}" sibTransId="{3BCE3B4C-EDB0-4FE7-8D99-AE22D0E97935}"/>
    <dgm:cxn modelId="{56A43B93-5480-4222-942F-55325E2B3538}" type="presOf" srcId="{BC50C84B-FD65-48C3-8883-7A97587D96B1}" destId="{1695AF5D-BAC6-4BB4-A989-79AFCA7B22E9}" srcOrd="0" destOrd="0" presId="urn:microsoft.com/office/officeart/2005/8/layout/hList1"/>
    <dgm:cxn modelId="{1254FC85-DF8A-4BA5-90C7-36651AA34331}" type="presOf" srcId="{79967BD7-EB39-4970-BFFF-510EA66F463B}" destId="{879ADD2F-1153-4C9A-AC50-C5E1836004C9}" srcOrd="0" destOrd="3" presId="urn:microsoft.com/office/officeart/2005/8/layout/hList1"/>
    <dgm:cxn modelId="{3B4C1C91-6765-4013-BBE2-22742F3507B1}" type="presOf" srcId="{E135F8DE-FB23-4334-A6EE-2918C4C4675F}" destId="{600A2847-D5B5-4D1A-9E35-E5866E19FA62}" srcOrd="0" destOrd="2" presId="urn:microsoft.com/office/officeart/2005/8/layout/hList1"/>
    <dgm:cxn modelId="{A77A7436-76C5-4C70-B9FA-ED3552F256CC}" type="presOf" srcId="{7294BB89-0469-4D52-8335-59AC28BA0715}" destId="{879ADD2F-1153-4C9A-AC50-C5E1836004C9}" srcOrd="0" destOrd="0" presId="urn:microsoft.com/office/officeart/2005/8/layout/hList1"/>
    <dgm:cxn modelId="{DCF2BF7D-6C6D-4E87-9156-F27436205D8A}" srcId="{BC50C84B-FD65-48C3-8883-7A97587D96B1}" destId="{7294BB89-0469-4D52-8335-59AC28BA0715}" srcOrd="0" destOrd="0" parTransId="{CE4AE7E9-F46E-4940-A159-1189F4698DA5}" sibTransId="{11CC700C-4D8C-4A32-B147-286819BF1C4B}"/>
    <dgm:cxn modelId="{9FB9DB76-4F2F-4268-9F7D-9C7F5554DDA8}" srcId="{B1351123-B44D-4EE3-B1E2-A4A083609AFD}" destId="{E135F8DE-FB23-4334-A6EE-2918C4C4675F}" srcOrd="1" destOrd="0" parTransId="{9832AA8F-6AE1-4F9D-A1CF-53CF48FC115F}" sibTransId="{7D7B0C04-87F1-4458-9449-CD6A5CF4228D}"/>
    <dgm:cxn modelId="{9DB871E2-5DCD-43D6-9D1B-828E9AF58930}" type="presOf" srcId="{D7107BD1-83F6-48B4-89B1-D0C16F460633}" destId="{879ADD2F-1153-4C9A-AC50-C5E1836004C9}" srcOrd="0" destOrd="1" presId="urn:microsoft.com/office/officeart/2005/8/layout/hList1"/>
    <dgm:cxn modelId="{3AFE30F7-0F72-4932-B3D0-11C0CCABCCDA}" type="presOf" srcId="{8816CD22-11AE-4601-BF02-AA19554975DD}" destId="{A1F61709-5330-4098-AE5F-2AC225954E14}" srcOrd="0" destOrd="0" presId="urn:microsoft.com/office/officeart/2005/8/layout/hList1"/>
    <dgm:cxn modelId="{AD62790E-374F-46DC-9A74-C7B61FF2A3E5}" srcId="{8816CD22-11AE-4601-BF02-AA19554975DD}" destId="{92B7AE04-763C-49DC-964E-482B93D89C6E}" srcOrd="1" destOrd="0" parTransId="{265450C3-C402-4F0D-A9C6-512CBB6C1C04}" sibTransId="{0409853B-530E-4F15-BE48-D51DE2C2B966}"/>
    <dgm:cxn modelId="{27E91212-8E8C-49A7-AEF0-BC0E9AD11988}" srcId="{26CB10EF-71AC-42D3-82D9-BA51C61EC7A9}" destId="{8816CD22-11AE-4601-BF02-AA19554975DD}" srcOrd="1" destOrd="0" parTransId="{AEC00A00-3CAA-43E9-8033-CDD5E7E5CAAC}" sibTransId="{6B00885C-A1F1-47F2-B75C-D5B40D8EB168}"/>
    <dgm:cxn modelId="{1F7EDA94-9C42-480A-B638-832A0A76D83D}" type="presOf" srcId="{B1351123-B44D-4EE3-B1E2-A4A083609AFD}" destId="{600A2847-D5B5-4D1A-9E35-E5866E19FA62}" srcOrd="0" destOrd="0" presId="urn:microsoft.com/office/officeart/2005/8/layout/hList1"/>
    <dgm:cxn modelId="{D633D97D-81E0-4341-9A3B-E40F458373D6}" type="presOf" srcId="{1AC83066-3A8E-4C66-AB8D-E556DE4CCA40}" destId="{879ADD2F-1153-4C9A-AC50-C5E1836004C9}" srcOrd="0" destOrd="2" presId="urn:microsoft.com/office/officeart/2005/8/layout/hList1"/>
    <dgm:cxn modelId="{1AB42BFE-9BBF-4DE6-B7D8-5A25A346320E}" type="presOf" srcId="{26CB10EF-71AC-42D3-82D9-BA51C61EC7A9}" destId="{5CBA0425-333A-4A98-8928-A3AAFEA82425}" srcOrd="0" destOrd="0" presId="urn:microsoft.com/office/officeart/2005/8/layout/hList1"/>
    <dgm:cxn modelId="{0167569B-5040-487F-AB4B-D13ACACC4E34}" type="presOf" srcId="{3BA1ECB3-65A0-45B8-9AC1-3F16F7B32B97}" destId="{879ADD2F-1153-4C9A-AC50-C5E1836004C9}" srcOrd="0" destOrd="4" presId="urn:microsoft.com/office/officeart/2005/8/layout/hList1"/>
    <dgm:cxn modelId="{B7464CA7-8E5E-4ECB-9BED-0B6EE36FF6A3}" type="presParOf" srcId="{5CBA0425-333A-4A98-8928-A3AAFEA82425}" destId="{8DB1ADD6-65AC-47DB-B7A4-CA61DE2C0FE5}" srcOrd="0" destOrd="0" presId="urn:microsoft.com/office/officeart/2005/8/layout/hList1"/>
    <dgm:cxn modelId="{067D635D-8E0B-4CF2-8CC6-D08F4C5B5BDF}" type="presParOf" srcId="{8DB1ADD6-65AC-47DB-B7A4-CA61DE2C0FE5}" destId="{1695AF5D-BAC6-4BB4-A989-79AFCA7B22E9}" srcOrd="0" destOrd="0" presId="urn:microsoft.com/office/officeart/2005/8/layout/hList1"/>
    <dgm:cxn modelId="{15877F26-C4BF-490F-B506-118A0983FFE2}" type="presParOf" srcId="{8DB1ADD6-65AC-47DB-B7A4-CA61DE2C0FE5}" destId="{879ADD2F-1153-4C9A-AC50-C5E1836004C9}" srcOrd="1" destOrd="0" presId="urn:microsoft.com/office/officeart/2005/8/layout/hList1"/>
    <dgm:cxn modelId="{630A4CDD-67D2-47AE-B1A6-2E97DF47E5C6}" type="presParOf" srcId="{5CBA0425-333A-4A98-8928-A3AAFEA82425}" destId="{31E128B4-E824-4335-985F-30986AE52AA3}" srcOrd="1" destOrd="0" presId="urn:microsoft.com/office/officeart/2005/8/layout/hList1"/>
    <dgm:cxn modelId="{E75C68D0-AD34-4D3A-AC66-2F10D645A810}" type="presParOf" srcId="{5CBA0425-333A-4A98-8928-A3AAFEA82425}" destId="{DBCB8417-A296-4976-A82D-831295B1F605}" srcOrd="2" destOrd="0" presId="urn:microsoft.com/office/officeart/2005/8/layout/hList1"/>
    <dgm:cxn modelId="{0E332241-2DC5-40EA-8809-256818DFAD83}" type="presParOf" srcId="{DBCB8417-A296-4976-A82D-831295B1F605}" destId="{A1F61709-5330-4098-AE5F-2AC225954E14}" srcOrd="0" destOrd="0" presId="urn:microsoft.com/office/officeart/2005/8/layout/hList1"/>
    <dgm:cxn modelId="{52F39594-F8B1-4E20-A9A8-461398A0023A}" type="presParOf" srcId="{DBCB8417-A296-4976-A82D-831295B1F605}" destId="{600A2847-D5B5-4D1A-9E35-E5866E19FA6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704AE6-5316-4341-8ED6-C93081C495F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CA"/>
        </a:p>
      </dgm:t>
    </dgm:pt>
    <dgm:pt modelId="{BB466FB3-3E84-4E72-B8B4-7747FC302342}">
      <dgm:prSet phldrT="[Text]" custT="1"/>
      <dgm:spPr/>
      <dgm:t>
        <a:bodyPr/>
        <a:lstStyle/>
        <a:p>
          <a:r>
            <a:rPr lang="en-CA" sz="2400" dirty="0" smtClean="0"/>
            <a:t>Awareness of own attitudes, biases, and beliefs</a:t>
          </a:r>
          <a:endParaRPr lang="en-CA" sz="2400" dirty="0"/>
        </a:p>
      </dgm:t>
    </dgm:pt>
    <dgm:pt modelId="{2AC73BE4-95D9-4B8D-AA4F-8D8141601BE4}" type="parTrans" cxnId="{7B2B80A7-DC87-40BC-93D5-F050DF366EFC}">
      <dgm:prSet/>
      <dgm:spPr/>
      <dgm:t>
        <a:bodyPr/>
        <a:lstStyle/>
        <a:p>
          <a:endParaRPr lang="en-CA"/>
        </a:p>
      </dgm:t>
    </dgm:pt>
    <dgm:pt modelId="{3243C76F-F459-4877-A05A-6FB4D16050B5}" type="sibTrans" cxnId="{7B2B80A7-DC87-40BC-93D5-F050DF366EFC}">
      <dgm:prSet/>
      <dgm:spPr/>
      <dgm:t>
        <a:bodyPr/>
        <a:lstStyle/>
        <a:p>
          <a:endParaRPr lang="en-CA"/>
        </a:p>
      </dgm:t>
    </dgm:pt>
    <dgm:pt modelId="{15900C94-630B-486C-B6DF-D0879E7187A1}">
      <dgm:prSet custT="1"/>
      <dgm:spPr/>
      <dgm:t>
        <a:bodyPr/>
        <a:lstStyle/>
        <a:p>
          <a:r>
            <a:rPr lang="en-CA" sz="2400" smtClean="0"/>
            <a:t>Recognize importance of cultural sensitivity, responsiveness, and knowledge</a:t>
          </a:r>
          <a:endParaRPr lang="en-CA" sz="2400" dirty="0"/>
        </a:p>
      </dgm:t>
    </dgm:pt>
    <dgm:pt modelId="{4BA467D4-9638-43A7-BD1F-03D50A4DAABF}" type="parTrans" cxnId="{A4C84F7E-8E75-4307-871D-05736AE11B31}">
      <dgm:prSet/>
      <dgm:spPr/>
      <dgm:t>
        <a:bodyPr/>
        <a:lstStyle/>
        <a:p>
          <a:endParaRPr lang="en-CA"/>
        </a:p>
      </dgm:t>
    </dgm:pt>
    <dgm:pt modelId="{B1ACA9DA-6472-407E-A51B-25D48CCA7183}" type="sibTrans" cxnId="{A4C84F7E-8E75-4307-871D-05736AE11B31}">
      <dgm:prSet/>
      <dgm:spPr/>
      <dgm:t>
        <a:bodyPr/>
        <a:lstStyle/>
        <a:p>
          <a:endParaRPr lang="en-CA"/>
        </a:p>
      </dgm:t>
    </dgm:pt>
    <dgm:pt modelId="{5F62CD9D-C5A7-49A7-B328-C3BAA31B2A8F}">
      <dgm:prSet custT="1"/>
      <dgm:spPr/>
      <dgm:t>
        <a:bodyPr/>
        <a:lstStyle/>
        <a:p>
          <a:r>
            <a:rPr lang="en-CA" sz="2400" dirty="0" smtClean="0"/>
            <a:t>Employ multiculturalism and diversity as constructs in psychological education</a:t>
          </a:r>
        </a:p>
      </dgm:t>
    </dgm:pt>
    <dgm:pt modelId="{37262C1D-23D8-4AC9-8F2B-CC85A4F10A4E}" type="parTrans" cxnId="{B3470D1E-9F81-4B34-8DA4-36C27170AE1C}">
      <dgm:prSet/>
      <dgm:spPr/>
      <dgm:t>
        <a:bodyPr/>
        <a:lstStyle/>
        <a:p>
          <a:endParaRPr lang="en-CA"/>
        </a:p>
      </dgm:t>
    </dgm:pt>
    <dgm:pt modelId="{54CC6D58-B9AD-44AA-9010-E55FA4E87F56}" type="sibTrans" cxnId="{B3470D1E-9F81-4B34-8DA4-36C27170AE1C}">
      <dgm:prSet/>
      <dgm:spPr/>
      <dgm:t>
        <a:bodyPr/>
        <a:lstStyle/>
        <a:p>
          <a:endParaRPr lang="en-CA"/>
        </a:p>
      </dgm:t>
    </dgm:pt>
    <dgm:pt modelId="{0AC18BB4-E3EE-432D-AFC9-1305700B72DC}">
      <dgm:prSet custT="1"/>
      <dgm:spPr/>
      <dgm:t>
        <a:bodyPr/>
        <a:lstStyle/>
        <a:p>
          <a:r>
            <a:rPr lang="en-CA" sz="2400" dirty="0" smtClean="0"/>
            <a:t>Encouraged to conduct ethical and culture-centred research with clients from minority backgrounds</a:t>
          </a:r>
          <a:endParaRPr lang="en-CA" sz="2400" dirty="0"/>
        </a:p>
      </dgm:t>
    </dgm:pt>
    <dgm:pt modelId="{1E78AA04-BEDA-48CC-85EE-9A9296A35792}" type="parTrans" cxnId="{4563DE04-D604-45D9-860A-85863597E538}">
      <dgm:prSet/>
      <dgm:spPr/>
      <dgm:t>
        <a:bodyPr/>
        <a:lstStyle/>
        <a:p>
          <a:endParaRPr lang="en-CA"/>
        </a:p>
      </dgm:t>
    </dgm:pt>
    <dgm:pt modelId="{0C721EAC-4C9D-4FB9-9AD4-138967F9BC7B}" type="sibTrans" cxnId="{4563DE04-D604-45D9-860A-85863597E538}">
      <dgm:prSet/>
      <dgm:spPr/>
      <dgm:t>
        <a:bodyPr/>
        <a:lstStyle/>
        <a:p>
          <a:endParaRPr lang="en-CA"/>
        </a:p>
      </dgm:t>
    </dgm:pt>
    <dgm:pt modelId="{28068423-AB07-47E1-B99E-3877620EB316}">
      <dgm:prSet custT="1"/>
      <dgm:spPr/>
      <dgm:t>
        <a:bodyPr/>
        <a:lstStyle/>
        <a:p>
          <a:r>
            <a:rPr lang="en-CA" sz="2400" dirty="0" smtClean="0"/>
            <a:t>Support organizational change and multicultural policy development</a:t>
          </a:r>
          <a:endParaRPr lang="en-CA" sz="2400" dirty="0"/>
        </a:p>
      </dgm:t>
    </dgm:pt>
    <dgm:pt modelId="{A0FE5778-1546-4CA9-8423-13A6CBFE2E11}" type="parTrans" cxnId="{E768CFB5-7FC4-45EE-934B-0402EE5BB7A1}">
      <dgm:prSet/>
      <dgm:spPr/>
      <dgm:t>
        <a:bodyPr/>
        <a:lstStyle/>
        <a:p>
          <a:endParaRPr lang="en-CA"/>
        </a:p>
      </dgm:t>
    </dgm:pt>
    <dgm:pt modelId="{2017012D-0DC5-48AA-A597-3F72644D9122}" type="sibTrans" cxnId="{E768CFB5-7FC4-45EE-934B-0402EE5BB7A1}">
      <dgm:prSet/>
      <dgm:spPr/>
      <dgm:t>
        <a:bodyPr/>
        <a:lstStyle/>
        <a:p>
          <a:endParaRPr lang="en-CA"/>
        </a:p>
      </dgm:t>
    </dgm:pt>
    <dgm:pt modelId="{C45F8B89-F800-470F-945E-3CA49CDD7CD1}">
      <dgm:prSet custT="1"/>
      <dgm:spPr/>
      <dgm:t>
        <a:bodyPr/>
        <a:lstStyle/>
        <a:p>
          <a:r>
            <a:rPr lang="en-CA" sz="2400" dirty="0" smtClean="0"/>
            <a:t>Apply culturally appropriate skills in clinical practice</a:t>
          </a:r>
          <a:endParaRPr lang="en-CA" sz="2400" dirty="0"/>
        </a:p>
      </dgm:t>
    </dgm:pt>
    <dgm:pt modelId="{41D4CDEE-7BAC-4EC3-B575-908D36FCACC4}" type="parTrans" cxnId="{F8E33DA7-9E8A-4688-AB6E-58F1F603BED1}">
      <dgm:prSet/>
      <dgm:spPr/>
      <dgm:t>
        <a:bodyPr/>
        <a:lstStyle/>
        <a:p>
          <a:endParaRPr lang="en-CA"/>
        </a:p>
      </dgm:t>
    </dgm:pt>
    <dgm:pt modelId="{B19DE0A6-98F0-42A2-93DB-3EC984BC9655}" type="sibTrans" cxnId="{F8E33DA7-9E8A-4688-AB6E-58F1F603BED1}">
      <dgm:prSet/>
      <dgm:spPr/>
      <dgm:t>
        <a:bodyPr/>
        <a:lstStyle/>
        <a:p>
          <a:endParaRPr lang="en-CA"/>
        </a:p>
      </dgm:t>
    </dgm:pt>
    <dgm:pt modelId="{B7513463-ABEB-4D73-823C-A27EEDF03549}" type="pres">
      <dgm:prSet presAssocID="{4F704AE6-5316-4341-8ED6-C93081C495FB}" presName="Name0" presStyleCnt="0">
        <dgm:presLayoutVars>
          <dgm:chMax val="7"/>
          <dgm:chPref val="7"/>
          <dgm:dir/>
        </dgm:presLayoutVars>
      </dgm:prSet>
      <dgm:spPr/>
      <dgm:t>
        <a:bodyPr/>
        <a:lstStyle/>
        <a:p>
          <a:endParaRPr lang="en-CA"/>
        </a:p>
      </dgm:t>
    </dgm:pt>
    <dgm:pt modelId="{FABE5F39-072E-4546-9C0A-CB6A530EBCE9}" type="pres">
      <dgm:prSet presAssocID="{4F704AE6-5316-4341-8ED6-C93081C495FB}" presName="Name1" presStyleCnt="0"/>
      <dgm:spPr/>
    </dgm:pt>
    <dgm:pt modelId="{BC567A6F-D2C7-4A20-A48A-37EA27086BE3}" type="pres">
      <dgm:prSet presAssocID="{4F704AE6-5316-4341-8ED6-C93081C495FB}" presName="cycle" presStyleCnt="0"/>
      <dgm:spPr/>
    </dgm:pt>
    <dgm:pt modelId="{5B6EAF4D-8746-499F-87FE-6AE9CC895E33}" type="pres">
      <dgm:prSet presAssocID="{4F704AE6-5316-4341-8ED6-C93081C495FB}" presName="srcNode" presStyleLbl="node1" presStyleIdx="0" presStyleCnt="6"/>
      <dgm:spPr/>
    </dgm:pt>
    <dgm:pt modelId="{AD7442CE-07B2-44D3-8AA5-6B1D68FABBD6}" type="pres">
      <dgm:prSet presAssocID="{4F704AE6-5316-4341-8ED6-C93081C495FB}" presName="conn" presStyleLbl="parChTrans1D2" presStyleIdx="0" presStyleCnt="1"/>
      <dgm:spPr/>
      <dgm:t>
        <a:bodyPr/>
        <a:lstStyle/>
        <a:p>
          <a:endParaRPr lang="en-CA"/>
        </a:p>
      </dgm:t>
    </dgm:pt>
    <dgm:pt modelId="{E295C52B-E8CE-44BE-A770-6870EB222002}" type="pres">
      <dgm:prSet presAssocID="{4F704AE6-5316-4341-8ED6-C93081C495FB}" presName="extraNode" presStyleLbl="node1" presStyleIdx="0" presStyleCnt="6"/>
      <dgm:spPr/>
    </dgm:pt>
    <dgm:pt modelId="{A65C0161-6BE4-4245-BE95-C410977CEB65}" type="pres">
      <dgm:prSet presAssocID="{4F704AE6-5316-4341-8ED6-C93081C495FB}" presName="dstNode" presStyleLbl="node1" presStyleIdx="0" presStyleCnt="6"/>
      <dgm:spPr/>
    </dgm:pt>
    <dgm:pt modelId="{9F346424-6309-4B49-AE6D-CB1228B8E156}" type="pres">
      <dgm:prSet presAssocID="{BB466FB3-3E84-4E72-B8B4-7747FC302342}" presName="text_1" presStyleLbl="node1" presStyleIdx="0" presStyleCnt="6" custScaleY="130087">
        <dgm:presLayoutVars>
          <dgm:bulletEnabled val="1"/>
        </dgm:presLayoutVars>
      </dgm:prSet>
      <dgm:spPr/>
      <dgm:t>
        <a:bodyPr/>
        <a:lstStyle/>
        <a:p>
          <a:endParaRPr lang="en-CA"/>
        </a:p>
      </dgm:t>
    </dgm:pt>
    <dgm:pt modelId="{EF8B6609-F7CB-4489-AE47-E84771E86460}" type="pres">
      <dgm:prSet presAssocID="{BB466FB3-3E84-4E72-B8B4-7747FC302342}" presName="accent_1" presStyleCnt="0"/>
      <dgm:spPr/>
    </dgm:pt>
    <dgm:pt modelId="{5CD11778-FDED-4CFA-817C-B91E60DB1E74}" type="pres">
      <dgm:prSet presAssocID="{BB466FB3-3E84-4E72-B8B4-7747FC302342}" presName="accentRepeatNode" presStyleLbl="solidFgAcc1" presStyleIdx="0" presStyleCnt="6"/>
      <dgm:spPr/>
    </dgm:pt>
    <dgm:pt modelId="{53E67072-6B75-4E69-8A15-328AA4949991}" type="pres">
      <dgm:prSet presAssocID="{15900C94-630B-486C-B6DF-D0879E7187A1}" presName="text_2" presStyleLbl="node1" presStyleIdx="1" presStyleCnt="6" custScaleY="130087">
        <dgm:presLayoutVars>
          <dgm:bulletEnabled val="1"/>
        </dgm:presLayoutVars>
      </dgm:prSet>
      <dgm:spPr/>
      <dgm:t>
        <a:bodyPr/>
        <a:lstStyle/>
        <a:p>
          <a:endParaRPr lang="en-CA"/>
        </a:p>
      </dgm:t>
    </dgm:pt>
    <dgm:pt modelId="{6EDE1265-67CB-4B61-AA1F-73B71E60EE4B}" type="pres">
      <dgm:prSet presAssocID="{15900C94-630B-486C-B6DF-D0879E7187A1}" presName="accent_2" presStyleCnt="0"/>
      <dgm:spPr/>
    </dgm:pt>
    <dgm:pt modelId="{2D9E085D-6349-49B1-A0C2-683A516908AD}" type="pres">
      <dgm:prSet presAssocID="{15900C94-630B-486C-B6DF-D0879E7187A1}" presName="accentRepeatNode" presStyleLbl="solidFgAcc1" presStyleIdx="1" presStyleCnt="6"/>
      <dgm:spPr/>
    </dgm:pt>
    <dgm:pt modelId="{3B6F4BC2-EDE3-4CEF-9F71-A30B5776C326}" type="pres">
      <dgm:prSet presAssocID="{5F62CD9D-C5A7-49A7-B328-C3BAA31B2A8F}" presName="text_3" presStyleLbl="node1" presStyleIdx="2" presStyleCnt="6" custScaleY="130087">
        <dgm:presLayoutVars>
          <dgm:bulletEnabled val="1"/>
        </dgm:presLayoutVars>
      </dgm:prSet>
      <dgm:spPr/>
      <dgm:t>
        <a:bodyPr/>
        <a:lstStyle/>
        <a:p>
          <a:endParaRPr lang="en-CA"/>
        </a:p>
      </dgm:t>
    </dgm:pt>
    <dgm:pt modelId="{81ACD0F2-64AD-45DD-B0CA-096EC8DDC34A}" type="pres">
      <dgm:prSet presAssocID="{5F62CD9D-C5A7-49A7-B328-C3BAA31B2A8F}" presName="accent_3" presStyleCnt="0"/>
      <dgm:spPr/>
    </dgm:pt>
    <dgm:pt modelId="{85D3FF70-FC95-4440-BC8E-292C2E674C44}" type="pres">
      <dgm:prSet presAssocID="{5F62CD9D-C5A7-49A7-B328-C3BAA31B2A8F}" presName="accentRepeatNode" presStyleLbl="solidFgAcc1" presStyleIdx="2" presStyleCnt="6"/>
      <dgm:spPr/>
    </dgm:pt>
    <dgm:pt modelId="{43D81A64-B367-46D2-990F-21FB512677B9}" type="pres">
      <dgm:prSet presAssocID="{0AC18BB4-E3EE-432D-AFC9-1305700B72DC}" presName="text_4" presStyleLbl="node1" presStyleIdx="3" presStyleCnt="6" custScaleY="130087">
        <dgm:presLayoutVars>
          <dgm:bulletEnabled val="1"/>
        </dgm:presLayoutVars>
      </dgm:prSet>
      <dgm:spPr/>
      <dgm:t>
        <a:bodyPr/>
        <a:lstStyle/>
        <a:p>
          <a:endParaRPr lang="en-CA"/>
        </a:p>
      </dgm:t>
    </dgm:pt>
    <dgm:pt modelId="{29628D04-DBCF-4925-A086-8EC43E3CAE03}" type="pres">
      <dgm:prSet presAssocID="{0AC18BB4-E3EE-432D-AFC9-1305700B72DC}" presName="accent_4" presStyleCnt="0"/>
      <dgm:spPr/>
    </dgm:pt>
    <dgm:pt modelId="{5A17F5E7-D8F2-4B3A-8235-BF1723D45E9C}" type="pres">
      <dgm:prSet presAssocID="{0AC18BB4-E3EE-432D-AFC9-1305700B72DC}" presName="accentRepeatNode" presStyleLbl="solidFgAcc1" presStyleIdx="3" presStyleCnt="6"/>
      <dgm:spPr/>
    </dgm:pt>
    <dgm:pt modelId="{683E41D7-7664-4D7B-A3F9-ADC9D77AAA5B}" type="pres">
      <dgm:prSet presAssocID="{28068423-AB07-47E1-B99E-3877620EB316}" presName="text_5" presStyleLbl="node1" presStyleIdx="4" presStyleCnt="6" custScaleY="130087">
        <dgm:presLayoutVars>
          <dgm:bulletEnabled val="1"/>
        </dgm:presLayoutVars>
      </dgm:prSet>
      <dgm:spPr/>
      <dgm:t>
        <a:bodyPr/>
        <a:lstStyle/>
        <a:p>
          <a:endParaRPr lang="en-CA"/>
        </a:p>
      </dgm:t>
    </dgm:pt>
    <dgm:pt modelId="{E0284FF7-BFBA-4FA2-8246-65AFD82AB771}" type="pres">
      <dgm:prSet presAssocID="{28068423-AB07-47E1-B99E-3877620EB316}" presName="accent_5" presStyleCnt="0"/>
      <dgm:spPr/>
    </dgm:pt>
    <dgm:pt modelId="{6AEC048B-A3BD-4F97-B79F-5F9C3A159D3D}" type="pres">
      <dgm:prSet presAssocID="{28068423-AB07-47E1-B99E-3877620EB316}" presName="accentRepeatNode" presStyleLbl="solidFgAcc1" presStyleIdx="4" presStyleCnt="6"/>
      <dgm:spPr/>
    </dgm:pt>
    <dgm:pt modelId="{A19951B6-1684-4E53-B431-7A284DDA7D96}" type="pres">
      <dgm:prSet presAssocID="{C45F8B89-F800-470F-945E-3CA49CDD7CD1}" presName="text_6" presStyleLbl="node1" presStyleIdx="5" presStyleCnt="6" custScaleY="130087">
        <dgm:presLayoutVars>
          <dgm:bulletEnabled val="1"/>
        </dgm:presLayoutVars>
      </dgm:prSet>
      <dgm:spPr/>
      <dgm:t>
        <a:bodyPr/>
        <a:lstStyle/>
        <a:p>
          <a:endParaRPr lang="en-CA"/>
        </a:p>
      </dgm:t>
    </dgm:pt>
    <dgm:pt modelId="{ACA2B30D-14AD-4813-A095-F45D0B796A11}" type="pres">
      <dgm:prSet presAssocID="{C45F8B89-F800-470F-945E-3CA49CDD7CD1}" presName="accent_6" presStyleCnt="0"/>
      <dgm:spPr/>
    </dgm:pt>
    <dgm:pt modelId="{E14917E7-4914-4AE6-BAB7-677E204A9A55}" type="pres">
      <dgm:prSet presAssocID="{C45F8B89-F800-470F-945E-3CA49CDD7CD1}" presName="accentRepeatNode" presStyleLbl="solidFgAcc1" presStyleIdx="5" presStyleCnt="6"/>
      <dgm:spPr/>
    </dgm:pt>
  </dgm:ptLst>
  <dgm:cxnLst>
    <dgm:cxn modelId="{F8E33DA7-9E8A-4688-AB6E-58F1F603BED1}" srcId="{4F704AE6-5316-4341-8ED6-C93081C495FB}" destId="{C45F8B89-F800-470F-945E-3CA49CDD7CD1}" srcOrd="5" destOrd="0" parTransId="{41D4CDEE-7BAC-4EC3-B575-908D36FCACC4}" sibTransId="{B19DE0A6-98F0-42A2-93DB-3EC984BC9655}"/>
    <dgm:cxn modelId="{0516BCF3-12E7-4D34-99AF-570429590504}" type="presOf" srcId="{5F62CD9D-C5A7-49A7-B328-C3BAA31B2A8F}" destId="{3B6F4BC2-EDE3-4CEF-9F71-A30B5776C326}" srcOrd="0" destOrd="0" presId="urn:microsoft.com/office/officeart/2008/layout/VerticalCurvedList"/>
    <dgm:cxn modelId="{7B2B80A7-DC87-40BC-93D5-F050DF366EFC}" srcId="{4F704AE6-5316-4341-8ED6-C93081C495FB}" destId="{BB466FB3-3E84-4E72-B8B4-7747FC302342}" srcOrd="0" destOrd="0" parTransId="{2AC73BE4-95D9-4B8D-AA4F-8D8141601BE4}" sibTransId="{3243C76F-F459-4877-A05A-6FB4D16050B5}"/>
    <dgm:cxn modelId="{17C23724-C8A1-42E3-ABA5-2F0F6DCF9E2B}" type="presOf" srcId="{3243C76F-F459-4877-A05A-6FB4D16050B5}" destId="{AD7442CE-07B2-44D3-8AA5-6B1D68FABBD6}" srcOrd="0" destOrd="0" presId="urn:microsoft.com/office/officeart/2008/layout/VerticalCurvedList"/>
    <dgm:cxn modelId="{0B95558A-C89C-4EC7-853E-82144960A074}" type="presOf" srcId="{BB466FB3-3E84-4E72-B8B4-7747FC302342}" destId="{9F346424-6309-4B49-AE6D-CB1228B8E156}" srcOrd="0" destOrd="0" presId="urn:microsoft.com/office/officeart/2008/layout/VerticalCurvedList"/>
    <dgm:cxn modelId="{80B248CB-B05A-4280-81EB-A1B0C65245F2}" type="presOf" srcId="{15900C94-630B-486C-B6DF-D0879E7187A1}" destId="{53E67072-6B75-4E69-8A15-328AA4949991}" srcOrd="0" destOrd="0" presId="urn:microsoft.com/office/officeart/2008/layout/VerticalCurvedList"/>
    <dgm:cxn modelId="{4563DE04-D604-45D9-860A-85863597E538}" srcId="{4F704AE6-5316-4341-8ED6-C93081C495FB}" destId="{0AC18BB4-E3EE-432D-AFC9-1305700B72DC}" srcOrd="3" destOrd="0" parTransId="{1E78AA04-BEDA-48CC-85EE-9A9296A35792}" sibTransId="{0C721EAC-4C9D-4FB9-9AD4-138967F9BC7B}"/>
    <dgm:cxn modelId="{E768CFB5-7FC4-45EE-934B-0402EE5BB7A1}" srcId="{4F704AE6-5316-4341-8ED6-C93081C495FB}" destId="{28068423-AB07-47E1-B99E-3877620EB316}" srcOrd="4" destOrd="0" parTransId="{A0FE5778-1546-4CA9-8423-13A6CBFE2E11}" sibTransId="{2017012D-0DC5-48AA-A597-3F72644D9122}"/>
    <dgm:cxn modelId="{A4C84F7E-8E75-4307-871D-05736AE11B31}" srcId="{4F704AE6-5316-4341-8ED6-C93081C495FB}" destId="{15900C94-630B-486C-B6DF-D0879E7187A1}" srcOrd="1" destOrd="0" parTransId="{4BA467D4-9638-43A7-BD1F-03D50A4DAABF}" sibTransId="{B1ACA9DA-6472-407E-A51B-25D48CCA7183}"/>
    <dgm:cxn modelId="{B3470D1E-9F81-4B34-8DA4-36C27170AE1C}" srcId="{4F704AE6-5316-4341-8ED6-C93081C495FB}" destId="{5F62CD9D-C5A7-49A7-B328-C3BAA31B2A8F}" srcOrd="2" destOrd="0" parTransId="{37262C1D-23D8-4AC9-8F2B-CC85A4F10A4E}" sibTransId="{54CC6D58-B9AD-44AA-9010-E55FA4E87F56}"/>
    <dgm:cxn modelId="{86CA58C8-D195-4231-B4A1-99AC73B7F684}" type="presOf" srcId="{28068423-AB07-47E1-B99E-3877620EB316}" destId="{683E41D7-7664-4D7B-A3F9-ADC9D77AAA5B}" srcOrd="0" destOrd="0" presId="urn:microsoft.com/office/officeart/2008/layout/VerticalCurvedList"/>
    <dgm:cxn modelId="{3A8C2CE3-C44A-48B7-A2D3-2273FEE93177}" type="presOf" srcId="{0AC18BB4-E3EE-432D-AFC9-1305700B72DC}" destId="{43D81A64-B367-46D2-990F-21FB512677B9}" srcOrd="0" destOrd="0" presId="urn:microsoft.com/office/officeart/2008/layout/VerticalCurvedList"/>
    <dgm:cxn modelId="{C4CAEF3D-1F3A-464A-B1EF-0D3F8DA0E936}" type="presOf" srcId="{4F704AE6-5316-4341-8ED6-C93081C495FB}" destId="{B7513463-ABEB-4D73-823C-A27EEDF03549}" srcOrd="0" destOrd="0" presId="urn:microsoft.com/office/officeart/2008/layout/VerticalCurvedList"/>
    <dgm:cxn modelId="{64F061F1-953D-42AB-A75F-74406950DC65}" type="presOf" srcId="{C45F8B89-F800-470F-945E-3CA49CDD7CD1}" destId="{A19951B6-1684-4E53-B431-7A284DDA7D96}" srcOrd="0" destOrd="0" presId="urn:microsoft.com/office/officeart/2008/layout/VerticalCurvedList"/>
    <dgm:cxn modelId="{CDD526FE-2DAC-45CE-84AF-6AE1767952A9}" type="presParOf" srcId="{B7513463-ABEB-4D73-823C-A27EEDF03549}" destId="{FABE5F39-072E-4546-9C0A-CB6A530EBCE9}" srcOrd="0" destOrd="0" presId="urn:microsoft.com/office/officeart/2008/layout/VerticalCurvedList"/>
    <dgm:cxn modelId="{B40161A9-CBB9-4AEA-BD52-08AE5D9BCBF0}" type="presParOf" srcId="{FABE5F39-072E-4546-9C0A-CB6A530EBCE9}" destId="{BC567A6F-D2C7-4A20-A48A-37EA27086BE3}" srcOrd="0" destOrd="0" presId="urn:microsoft.com/office/officeart/2008/layout/VerticalCurvedList"/>
    <dgm:cxn modelId="{549BA67A-C25B-47C2-BB4B-9CEE36656EC7}" type="presParOf" srcId="{BC567A6F-D2C7-4A20-A48A-37EA27086BE3}" destId="{5B6EAF4D-8746-499F-87FE-6AE9CC895E33}" srcOrd="0" destOrd="0" presId="urn:microsoft.com/office/officeart/2008/layout/VerticalCurvedList"/>
    <dgm:cxn modelId="{A788D4F5-3C09-4394-B3A1-011C3BDCC963}" type="presParOf" srcId="{BC567A6F-D2C7-4A20-A48A-37EA27086BE3}" destId="{AD7442CE-07B2-44D3-8AA5-6B1D68FABBD6}" srcOrd="1" destOrd="0" presId="urn:microsoft.com/office/officeart/2008/layout/VerticalCurvedList"/>
    <dgm:cxn modelId="{EEF37C3D-6F1B-496E-94C9-4CD7CDBCE1D9}" type="presParOf" srcId="{BC567A6F-D2C7-4A20-A48A-37EA27086BE3}" destId="{E295C52B-E8CE-44BE-A770-6870EB222002}" srcOrd="2" destOrd="0" presId="urn:microsoft.com/office/officeart/2008/layout/VerticalCurvedList"/>
    <dgm:cxn modelId="{5C92C858-F636-4C96-8548-D606BFA93642}" type="presParOf" srcId="{BC567A6F-D2C7-4A20-A48A-37EA27086BE3}" destId="{A65C0161-6BE4-4245-BE95-C410977CEB65}" srcOrd="3" destOrd="0" presId="urn:microsoft.com/office/officeart/2008/layout/VerticalCurvedList"/>
    <dgm:cxn modelId="{397E29DD-2257-4F15-B198-98AEF1031B69}" type="presParOf" srcId="{FABE5F39-072E-4546-9C0A-CB6A530EBCE9}" destId="{9F346424-6309-4B49-AE6D-CB1228B8E156}" srcOrd="1" destOrd="0" presId="urn:microsoft.com/office/officeart/2008/layout/VerticalCurvedList"/>
    <dgm:cxn modelId="{61B6C8A4-975E-40CC-8CE4-DD2070B9244A}" type="presParOf" srcId="{FABE5F39-072E-4546-9C0A-CB6A530EBCE9}" destId="{EF8B6609-F7CB-4489-AE47-E84771E86460}" srcOrd="2" destOrd="0" presId="urn:microsoft.com/office/officeart/2008/layout/VerticalCurvedList"/>
    <dgm:cxn modelId="{B213993D-A9A5-48C9-833D-FD930BDB9171}" type="presParOf" srcId="{EF8B6609-F7CB-4489-AE47-E84771E86460}" destId="{5CD11778-FDED-4CFA-817C-B91E60DB1E74}" srcOrd="0" destOrd="0" presId="urn:microsoft.com/office/officeart/2008/layout/VerticalCurvedList"/>
    <dgm:cxn modelId="{59602948-8F8D-422C-8CD2-21817B091DE2}" type="presParOf" srcId="{FABE5F39-072E-4546-9C0A-CB6A530EBCE9}" destId="{53E67072-6B75-4E69-8A15-328AA4949991}" srcOrd="3" destOrd="0" presId="urn:microsoft.com/office/officeart/2008/layout/VerticalCurvedList"/>
    <dgm:cxn modelId="{87960EE6-1431-4CD8-9101-5C7FBC40382E}" type="presParOf" srcId="{FABE5F39-072E-4546-9C0A-CB6A530EBCE9}" destId="{6EDE1265-67CB-4B61-AA1F-73B71E60EE4B}" srcOrd="4" destOrd="0" presId="urn:microsoft.com/office/officeart/2008/layout/VerticalCurvedList"/>
    <dgm:cxn modelId="{24034DB3-E5B5-4EDE-9EAA-420C58574E3D}" type="presParOf" srcId="{6EDE1265-67CB-4B61-AA1F-73B71E60EE4B}" destId="{2D9E085D-6349-49B1-A0C2-683A516908AD}" srcOrd="0" destOrd="0" presId="urn:microsoft.com/office/officeart/2008/layout/VerticalCurvedList"/>
    <dgm:cxn modelId="{36EFA944-609C-4289-82BF-817AA52C00FD}" type="presParOf" srcId="{FABE5F39-072E-4546-9C0A-CB6A530EBCE9}" destId="{3B6F4BC2-EDE3-4CEF-9F71-A30B5776C326}" srcOrd="5" destOrd="0" presId="urn:microsoft.com/office/officeart/2008/layout/VerticalCurvedList"/>
    <dgm:cxn modelId="{80964C89-C3FB-4049-B9DE-6198485733E0}" type="presParOf" srcId="{FABE5F39-072E-4546-9C0A-CB6A530EBCE9}" destId="{81ACD0F2-64AD-45DD-B0CA-096EC8DDC34A}" srcOrd="6" destOrd="0" presId="urn:microsoft.com/office/officeart/2008/layout/VerticalCurvedList"/>
    <dgm:cxn modelId="{15A3D704-AB1F-466B-AD9E-97C99988A91F}" type="presParOf" srcId="{81ACD0F2-64AD-45DD-B0CA-096EC8DDC34A}" destId="{85D3FF70-FC95-4440-BC8E-292C2E674C44}" srcOrd="0" destOrd="0" presId="urn:microsoft.com/office/officeart/2008/layout/VerticalCurvedList"/>
    <dgm:cxn modelId="{8AFA3880-BE42-4AA4-B720-38AF0BB432D4}" type="presParOf" srcId="{FABE5F39-072E-4546-9C0A-CB6A530EBCE9}" destId="{43D81A64-B367-46D2-990F-21FB512677B9}" srcOrd="7" destOrd="0" presId="urn:microsoft.com/office/officeart/2008/layout/VerticalCurvedList"/>
    <dgm:cxn modelId="{0D47D090-4CFE-499E-A36B-0CDEA28C8AC7}" type="presParOf" srcId="{FABE5F39-072E-4546-9C0A-CB6A530EBCE9}" destId="{29628D04-DBCF-4925-A086-8EC43E3CAE03}" srcOrd="8" destOrd="0" presId="urn:microsoft.com/office/officeart/2008/layout/VerticalCurvedList"/>
    <dgm:cxn modelId="{7EC54346-CD2C-4E14-A9B3-7C4B62A82E62}" type="presParOf" srcId="{29628D04-DBCF-4925-A086-8EC43E3CAE03}" destId="{5A17F5E7-D8F2-4B3A-8235-BF1723D45E9C}" srcOrd="0" destOrd="0" presId="urn:microsoft.com/office/officeart/2008/layout/VerticalCurvedList"/>
    <dgm:cxn modelId="{842E0861-6547-4952-88A0-3694A5A9152B}" type="presParOf" srcId="{FABE5F39-072E-4546-9C0A-CB6A530EBCE9}" destId="{683E41D7-7664-4D7B-A3F9-ADC9D77AAA5B}" srcOrd="9" destOrd="0" presId="urn:microsoft.com/office/officeart/2008/layout/VerticalCurvedList"/>
    <dgm:cxn modelId="{5F079124-C59C-4A94-904F-3033BB7DD892}" type="presParOf" srcId="{FABE5F39-072E-4546-9C0A-CB6A530EBCE9}" destId="{E0284FF7-BFBA-4FA2-8246-65AFD82AB771}" srcOrd="10" destOrd="0" presId="urn:microsoft.com/office/officeart/2008/layout/VerticalCurvedList"/>
    <dgm:cxn modelId="{E3E347BB-02B4-4EA2-8422-5C7A286A9CC9}" type="presParOf" srcId="{E0284FF7-BFBA-4FA2-8246-65AFD82AB771}" destId="{6AEC048B-A3BD-4F97-B79F-5F9C3A159D3D}" srcOrd="0" destOrd="0" presId="urn:microsoft.com/office/officeart/2008/layout/VerticalCurvedList"/>
    <dgm:cxn modelId="{5CA2EEE0-8236-4CFC-A9C8-4E5F9C07F33D}" type="presParOf" srcId="{FABE5F39-072E-4546-9C0A-CB6A530EBCE9}" destId="{A19951B6-1684-4E53-B431-7A284DDA7D96}" srcOrd="11" destOrd="0" presId="urn:microsoft.com/office/officeart/2008/layout/VerticalCurvedList"/>
    <dgm:cxn modelId="{951FD2A2-6F4C-4C3D-9C46-87E76C3DD37A}" type="presParOf" srcId="{FABE5F39-072E-4546-9C0A-CB6A530EBCE9}" destId="{ACA2B30D-14AD-4813-A095-F45D0B796A11}" srcOrd="12" destOrd="0" presId="urn:microsoft.com/office/officeart/2008/layout/VerticalCurvedList"/>
    <dgm:cxn modelId="{F8284771-6A49-4FD8-97FB-6D1AC0309CDD}" type="presParOf" srcId="{ACA2B30D-14AD-4813-A095-F45D0B796A11}" destId="{E14917E7-4914-4AE6-BAB7-677E204A9A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C396A-5F75-43F2-B9F9-3E9A01F9DE18}"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CA"/>
        </a:p>
      </dgm:t>
    </dgm:pt>
    <dgm:pt modelId="{24EA3930-F240-4AFD-8450-83C6EB4A9AD0}">
      <dgm:prSet phldrT="[Text]" custT="1"/>
      <dgm:spPr/>
      <dgm:t>
        <a:bodyPr/>
        <a:lstStyle/>
        <a:p>
          <a:r>
            <a:rPr lang="en-CA" sz="2400" dirty="0" smtClean="0"/>
            <a:t>Dynamic issues and cultural complexities</a:t>
          </a:r>
          <a:endParaRPr lang="en-CA" sz="2400" dirty="0"/>
        </a:p>
      </dgm:t>
    </dgm:pt>
    <dgm:pt modelId="{F909A116-0F83-4F72-801A-13A8BC20B37F}" type="parTrans" cxnId="{B081FF45-97F2-4C12-94E7-841D40784D75}">
      <dgm:prSet/>
      <dgm:spPr/>
      <dgm:t>
        <a:bodyPr/>
        <a:lstStyle/>
        <a:p>
          <a:endParaRPr lang="en-CA"/>
        </a:p>
      </dgm:t>
    </dgm:pt>
    <dgm:pt modelId="{FC17DC97-401F-47B3-AA1D-E8C7144D249A}" type="sibTrans" cxnId="{B081FF45-97F2-4C12-94E7-841D40784D75}">
      <dgm:prSet/>
      <dgm:spPr/>
      <dgm:t>
        <a:bodyPr/>
        <a:lstStyle/>
        <a:p>
          <a:endParaRPr lang="en-CA"/>
        </a:p>
      </dgm:t>
    </dgm:pt>
    <dgm:pt modelId="{47B16F25-17AC-425A-B667-9D86B3132123}">
      <dgm:prSet/>
      <dgm:spPr/>
      <dgm:t>
        <a:bodyPr/>
        <a:lstStyle/>
        <a:p>
          <a:r>
            <a:rPr lang="en-CA" dirty="0" smtClean="0"/>
            <a:t>Orienting clients to psychotherapy</a:t>
          </a:r>
          <a:endParaRPr lang="en-CA" dirty="0"/>
        </a:p>
      </dgm:t>
    </dgm:pt>
    <dgm:pt modelId="{61D8833E-7CFB-4056-B652-AEA43819E5E8}" type="parTrans" cxnId="{4A0DCE8B-EF6C-451E-AC16-CCDE969BEE43}">
      <dgm:prSet/>
      <dgm:spPr/>
      <dgm:t>
        <a:bodyPr/>
        <a:lstStyle/>
        <a:p>
          <a:endParaRPr lang="en-CA"/>
        </a:p>
      </dgm:t>
    </dgm:pt>
    <dgm:pt modelId="{4E0BA147-C635-4F1C-A426-5D70ECD49055}" type="sibTrans" cxnId="{4A0DCE8B-EF6C-451E-AC16-CCDE969BEE43}">
      <dgm:prSet/>
      <dgm:spPr/>
      <dgm:t>
        <a:bodyPr/>
        <a:lstStyle/>
        <a:p>
          <a:endParaRPr lang="en-CA"/>
        </a:p>
      </dgm:t>
    </dgm:pt>
    <dgm:pt modelId="{1C9D0C48-5E81-448C-A5B4-22DE36F0BF81}">
      <dgm:prSet/>
      <dgm:spPr/>
      <dgm:t>
        <a:bodyPr/>
        <a:lstStyle/>
        <a:p>
          <a:r>
            <a:rPr lang="en-CA" dirty="0" smtClean="0"/>
            <a:t>Understanding cultural beliefs about illness and treatment</a:t>
          </a:r>
        </a:p>
      </dgm:t>
    </dgm:pt>
    <dgm:pt modelId="{B5576EB0-A5E2-439E-9093-8CD41A60F722}" type="parTrans" cxnId="{03F97DEC-D54A-4895-AE38-316850FFD49F}">
      <dgm:prSet/>
      <dgm:spPr/>
      <dgm:t>
        <a:bodyPr/>
        <a:lstStyle/>
        <a:p>
          <a:endParaRPr lang="en-CA"/>
        </a:p>
      </dgm:t>
    </dgm:pt>
    <dgm:pt modelId="{9E56CF7E-2F2F-4CF0-8845-0284E79C2D1A}" type="sibTrans" cxnId="{03F97DEC-D54A-4895-AE38-316850FFD49F}">
      <dgm:prSet/>
      <dgm:spPr/>
      <dgm:t>
        <a:bodyPr/>
        <a:lstStyle/>
        <a:p>
          <a:endParaRPr lang="en-CA"/>
        </a:p>
      </dgm:t>
    </dgm:pt>
    <dgm:pt modelId="{BCBD229F-54AC-4FC6-BBC8-5976CA537B32}">
      <dgm:prSet/>
      <dgm:spPr/>
      <dgm:t>
        <a:bodyPr/>
        <a:lstStyle/>
        <a:p>
          <a:r>
            <a:rPr lang="en-CA" dirty="0" smtClean="0"/>
            <a:t>Improving the client-therapist relationship</a:t>
          </a:r>
          <a:endParaRPr lang="en-CA" dirty="0"/>
        </a:p>
      </dgm:t>
    </dgm:pt>
    <dgm:pt modelId="{7A584096-D613-4566-AA05-2B85D1487ADE}" type="parTrans" cxnId="{C4165B6D-6FBC-4D4E-A4CD-2335721A222F}">
      <dgm:prSet/>
      <dgm:spPr/>
      <dgm:t>
        <a:bodyPr/>
        <a:lstStyle/>
        <a:p>
          <a:endParaRPr lang="en-CA"/>
        </a:p>
      </dgm:t>
    </dgm:pt>
    <dgm:pt modelId="{E88B9ADA-99B6-4167-B9E7-3E89289D58DD}" type="sibTrans" cxnId="{C4165B6D-6FBC-4D4E-A4CD-2335721A222F}">
      <dgm:prSet/>
      <dgm:spPr/>
      <dgm:t>
        <a:bodyPr/>
        <a:lstStyle/>
        <a:p>
          <a:endParaRPr lang="en-CA"/>
        </a:p>
      </dgm:t>
    </dgm:pt>
    <dgm:pt modelId="{E216FA56-C3DC-4A95-9289-1EF37C872BD3}">
      <dgm:prSet custT="1"/>
      <dgm:spPr/>
      <dgm:t>
        <a:bodyPr/>
        <a:lstStyle/>
        <a:p>
          <a:pPr>
            <a:spcAft>
              <a:spcPts val="600"/>
            </a:spcAft>
          </a:pPr>
          <a:r>
            <a:rPr lang="en-CA" sz="2200" dirty="0" smtClean="0"/>
            <a:t>Understanding cultural differences in expression and communication of distress</a:t>
          </a:r>
          <a:endParaRPr lang="en-CA" sz="2200" dirty="0"/>
        </a:p>
      </dgm:t>
    </dgm:pt>
    <dgm:pt modelId="{C8747AA2-33A7-40DC-A286-287E9B3F6BA4}" type="parTrans" cxnId="{13343F17-91AB-4D39-906D-DF052809AA07}">
      <dgm:prSet/>
      <dgm:spPr/>
      <dgm:t>
        <a:bodyPr/>
        <a:lstStyle/>
        <a:p>
          <a:endParaRPr lang="en-CA"/>
        </a:p>
      </dgm:t>
    </dgm:pt>
    <dgm:pt modelId="{A5F11C89-65BC-4185-9B63-7C0D008A1CB5}" type="sibTrans" cxnId="{13343F17-91AB-4D39-906D-DF052809AA07}">
      <dgm:prSet/>
      <dgm:spPr/>
      <dgm:t>
        <a:bodyPr/>
        <a:lstStyle/>
        <a:p>
          <a:endParaRPr lang="en-CA"/>
        </a:p>
      </dgm:t>
    </dgm:pt>
    <dgm:pt modelId="{F4724B74-17FB-4547-A2D0-19AC206BC5B9}">
      <dgm:prSet/>
      <dgm:spPr/>
      <dgm:t>
        <a:bodyPr/>
        <a:lstStyle/>
        <a:p>
          <a:r>
            <a:rPr lang="en-CA" dirty="0" smtClean="0"/>
            <a:t>Addressing culture-specific issues</a:t>
          </a:r>
          <a:endParaRPr lang="en-CA" dirty="0"/>
        </a:p>
      </dgm:t>
    </dgm:pt>
    <dgm:pt modelId="{6E4AEA40-9F3A-4C5E-A64D-01E2F51683EE}" type="parTrans" cxnId="{638ACBB3-18AC-4E9E-9C16-A2575FB535A8}">
      <dgm:prSet/>
      <dgm:spPr/>
      <dgm:t>
        <a:bodyPr/>
        <a:lstStyle/>
        <a:p>
          <a:endParaRPr lang="en-CA"/>
        </a:p>
      </dgm:t>
    </dgm:pt>
    <dgm:pt modelId="{CFA1D0A4-0973-49E9-9F0D-DADBE53AC9BE}" type="sibTrans" cxnId="{638ACBB3-18AC-4E9E-9C16-A2575FB535A8}">
      <dgm:prSet/>
      <dgm:spPr/>
      <dgm:t>
        <a:bodyPr/>
        <a:lstStyle/>
        <a:p>
          <a:endParaRPr lang="en-CA"/>
        </a:p>
      </dgm:t>
    </dgm:pt>
    <dgm:pt modelId="{3DCBF550-3FCF-47DB-8E82-EF9369AB16DF}" type="pres">
      <dgm:prSet presAssocID="{761C396A-5F75-43F2-B9F9-3E9A01F9DE18}" presName="Name0" presStyleCnt="0">
        <dgm:presLayoutVars>
          <dgm:dir/>
          <dgm:resizeHandles val="exact"/>
        </dgm:presLayoutVars>
      </dgm:prSet>
      <dgm:spPr/>
      <dgm:t>
        <a:bodyPr/>
        <a:lstStyle/>
        <a:p>
          <a:endParaRPr lang="en-CA"/>
        </a:p>
      </dgm:t>
    </dgm:pt>
    <dgm:pt modelId="{AC0E9926-C93F-4171-AB7D-34EAC1629E04}" type="pres">
      <dgm:prSet presAssocID="{24EA3930-F240-4AFD-8450-83C6EB4A9AD0}" presName="composite" presStyleCnt="0"/>
      <dgm:spPr/>
    </dgm:pt>
    <dgm:pt modelId="{425A7595-937D-481F-A2F8-A2BAD076D53F}" type="pres">
      <dgm:prSet presAssocID="{24EA3930-F240-4AFD-8450-83C6EB4A9AD0}" presName="rect1" presStyleLbl="trAlignAcc1" presStyleIdx="0" presStyleCnt="6" custScaleX="104587">
        <dgm:presLayoutVars>
          <dgm:bulletEnabled val="1"/>
        </dgm:presLayoutVars>
      </dgm:prSet>
      <dgm:spPr/>
      <dgm:t>
        <a:bodyPr/>
        <a:lstStyle/>
        <a:p>
          <a:endParaRPr lang="en-CA"/>
        </a:p>
      </dgm:t>
    </dgm:pt>
    <dgm:pt modelId="{92EB0237-FCF5-4A18-ACC2-0593F80D32F9}" type="pres">
      <dgm:prSet presAssocID="{24EA3930-F240-4AFD-8450-83C6EB4A9AD0}" presName="rect2" presStyleLbl="fgImgPlace1" presStyleIdx="0" presStyleCnt="6" custLinFactNeighborY="-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344" t="20633" r="-9870" b="1225"/>
          </a:stretch>
        </a:blipFill>
        <a:ln>
          <a:noFill/>
        </a:ln>
      </dgm:spPr>
    </dgm:pt>
    <dgm:pt modelId="{E86CBE0E-C1AC-444E-A165-624C354FBB5A}" type="pres">
      <dgm:prSet presAssocID="{FC17DC97-401F-47B3-AA1D-E8C7144D249A}" presName="sibTrans" presStyleCnt="0"/>
      <dgm:spPr/>
    </dgm:pt>
    <dgm:pt modelId="{DED2D5F7-5C2E-4BD2-A9C7-FD0B320D58D1}" type="pres">
      <dgm:prSet presAssocID="{47B16F25-17AC-425A-B667-9D86B3132123}" presName="composite" presStyleCnt="0"/>
      <dgm:spPr/>
    </dgm:pt>
    <dgm:pt modelId="{947A5EF4-4E3A-4BD0-B189-42A48CF89AE2}" type="pres">
      <dgm:prSet presAssocID="{47B16F25-17AC-425A-B667-9D86B3132123}" presName="rect1" presStyleLbl="trAlignAcc1" presStyleIdx="1" presStyleCnt="6" custScaleX="105402">
        <dgm:presLayoutVars>
          <dgm:bulletEnabled val="1"/>
        </dgm:presLayoutVars>
      </dgm:prSet>
      <dgm:spPr/>
      <dgm:t>
        <a:bodyPr/>
        <a:lstStyle/>
        <a:p>
          <a:endParaRPr lang="en-CA"/>
        </a:p>
      </dgm:t>
    </dgm:pt>
    <dgm:pt modelId="{6F31F85D-A8B8-4798-8448-C6839C8579D0}" type="pres">
      <dgm:prSet presAssocID="{47B16F25-17AC-425A-B667-9D86B3132123}" presName="rect2" presStyleLbl="fgImgPlace1" presStyleIdx="1" presStyleCnt="6"/>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9461" b="9461"/>
          </a:stretch>
        </a:blipFill>
        <a:ln>
          <a:noFill/>
        </a:ln>
      </dgm:spPr>
      <dgm:t>
        <a:bodyPr/>
        <a:lstStyle/>
        <a:p>
          <a:endParaRPr lang="en-CA"/>
        </a:p>
      </dgm:t>
    </dgm:pt>
    <dgm:pt modelId="{6DBAF7D8-F2B0-4547-8EE6-3485D560FD37}" type="pres">
      <dgm:prSet presAssocID="{4E0BA147-C635-4F1C-A426-5D70ECD49055}" presName="sibTrans" presStyleCnt="0"/>
      <dgm:spPr/>
    </dgm:pt>
    <dgm:pt modelId="{00EF25AA-A18E-4FEB-8C7A-79EBED33A94E}" type="pres">
      <dgm:prSet presAssocID="{1C9D0C48-5E81-448C-A5B4-22DE36F0BF81}" presName="composite" presStyleCnt="0"/>
      <dgm:spPr/>
    </dgm:pt>
    <dgm:pt modelId="{23B89C21-32F3-4E5E-8611-22FD277C49EC}" type="pres">
      <dgm:prSet presAssocID="{1C9D0C48-5E81-448C-A5B4-22DE36F0BF81}" presName="rect1" presStyleLbl="trAlignAcc1" presStyleIdx="2" presStyleCnt="6" custScaleX="104587">
        <dgm:presLayoutVars>
          <dgm:bulletEnabled val="1"/>
        </dgm:presLayoutVars>
      </dgm:prSet>
      <dgm:spPr/>
      <dgm:t>
        <a:bodyPr/>
        <a:lstStyle/>
        <a:p>
          <a:endParaRPr lang="en-CA"/>
        </a:p>
      </dgm:t>
    </dgm:pt>
    <dgm:pt modelId="{B445255A-6613-436A-BDEA-990CBD9F00CE}" type="pres">
      <dgm:prSet presAssocID="{1C9D0C48-5E81-448C-A5B4-22DE36F0BF81}" presName="rect2" presStyleLbl="fgImgPlace1" presStyleIdx="2" presStyleCnt="6"/>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8153" b="18153"/>
          </a:stretch>
        </a:blipFill>
        <a:ln>
          <a:noFill/>
        </a:ln>
      </dgm:spPr>
      <dgm:t>
        <a:bodyPr/>
        <a:lstStyle/>
        <a:p>
          <a:endParaRPr lang="en-CA"/>
        </a:p>
      </dgm:t>
    </dgm:pt>
    <dgm:pt modelId="{8A6B76DD-FE30-4F24-BB2E-E7729D69B482}" type="pres">
      <dgm:prSet presAssocID="{9E56CF7E-2F2F-4CF0-8845-0284E79C2D1A}" presName="sibTrans" presStyleCnt="0"/>
      <dgm:spPr/>
    </dgm:pt>
    <dgm:pt modelId="{89C12286-13D3-45A0-B868-A6536943FE44}" type="pres">
      <dgm:prSet presAssocID="{BCBD229F-54AC-4FC6-BBC8-5976CA537B32}" presName="composite" presStyleCnt="0"/>
      <dgm:spPr/>
    </dgm:pt>
    <dgm:pt modelId="{A793B3C4-97E7-4A55-BB6F-0310266EE0D5}" type="pres">
      <dgm:prSet presAssocID="{BCBD229F-54AC-4FC6-BBC8-5976CA537B32}" presName="rect1" presStyleLbl="trAlignAcc1" presStyleIdx="3" presStyleCnt="6" custScaleX="104587">
        <dgm:presLayoutVars>
          <dgm:bulletEnabled val="1"/>
        </dgm:presLayoutVars>
      </dgm:prSet>
      <dgm:spPr/>
      <dgm:t>
        <a:bodyPr/>
        <a:lstStyle/>
        <a:p>
          <a:endParaRPr lang="en-CA"/>
        </a:p>
      </dgm:t>
    </dgm:pt>
    <dgm:pt modelId="{EE829A9C-A115-49AE-8274-5C98A8F16905}" type="pres">
      <dgm:prSet presAssocID="{BCBD229F-54AC-4FC6-BBC8-5976CA537B32}" presName="rect2" presStyleLbl="fgImgPlace1" presStyleIdx="3" presStyleCnt="6"/>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t="22677" b="22677"/>
          </a:stretch>
        </a:blipFill>
        <a:ln>
          <a:noFill/>
        </a:ln>
      </dgm:spPr>
      <dgm:t>
        <a:bodyPr/>
        <a:lstStyle/>
        <a:p>
          <a:endParaRPr lang="en-CA"/>
        </a:p>
      </dgm:t>
    </dgm:pt>
    <dgm:pt modelId="{8488931A-05C8-44C3-A778-3E1B49EE4A4F}" type="pres">
      <dgm:prSet presAssocID="{E88B9ADA-99B6-4167-B9E7-3E89289D58DD}" presName="sibTrans" presStyleCnt="0"/>
      <dgm:spPr/>
    </dgm:pt>
    <dgm:pt modelId="{ADC518FF-B6C5-44EA-8E81-C59630B7C359}" type="pres">
      <dgm:prSet presAssocID="{E216FA56-C3DC-4A95-9289-1EF37C872BD3}" presName="composite" presStyleCnt="0"/>
      <dgm:spPr/>
    </dgm:pt>
    <dgm:pt modelId="{9344E416-5E4C-4DAA-BDA8-3C257930C83C}" type="pres">
      <dgm:prSet presAssocID="{E216FA56-C3DC-4A95-9289-1EF37C872BD3}" presName="rect1" presStyleLbl="trAlignAcc1" presStyleIdx="4" presStyleCnt="6" custScaleX="104587">
        <dgm:presLayoutVars>
          <dgm:bulletEnabled val="1"/>
        </dgm:presLayoutVars>
      </dgm:prSet>
      <dgm:spPr/>
      <dgm:t>
        <a:bodyPr/>
        <a:lstStyle/>
        <a:p>
          <a:endParaRPr lang="en-CA"/>
        </a:p>
      </dgm:t>
    </dgm:pt>
    <dgm:pt modelId="{63E54ED4-E952-446B-814E-620A73D93369}" type="pres">
      <dgm:prSet presAssocID="{E216FA56-C3DC-4A95-9289-1EF37C872BD3}" presName="rect2" presStyleLbl="fgImgPlace1" presStyleIdx="4" presStyleCnt="6"/>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13879" b="13879"/>
          </a:stretch>
        </a:blipFill>
        <a:ln>
          <a:noFill/>
        </a:ln>
      </dgm:spPr>
      <dgm:t>
        <a:bodyPr/>
        <a:lstStyle/>
        <a:p>
          <a:endParaRPr lang="en-CA"/>
        </a:p>
      </dgm:t>
    </dgm:pt>
    <dgm:pt modelId="{5FF68359-4333-4FD8-A124-06161013D912}" type="pres">
      <dgm:prSet presAssocID="{A5F11C89-65BC-4185-9B63-7C0D008A1CB5}" presName="sibTrans" presStyleCnt="0"/>
      <dgm:spPr/>
    </dgm:pt>
    <dgm:pt modelId="{4939C6AC-5D64-4B00-881C-00B5F4D94D4E}" type="pres">
      <dgm:prSet presAssocID="{F4724B74-17FB-4547-A2D0-19AC206BC5B9}" presName="composite" presStyleCnt="0"/>
      <dgm:spPr/>
    </dgm:pt>
    <dgm:pt modelId="{A9FF9B4F-724A-46BC-8E71-39496DF97B9E}" type="pres">
      <dgm:prSet presAssocID="{F4724B74-17FB-4547-A2D0-19AC206BC5B9}" presName="rect1" presStyleLbl="trAlignAcc1" presStyleIdx="5" presStyleCnt="6" custScaleX="104587">
        <dgm:presLayoutVars>
          <dgm:bulletEnabled val="1"/>
        </dgm:presLayoutVars>
      </dgm:prSet>
      <dgm:spPr/>
      <dgm:t>
        <a:bodyPr/>
        <a:lstStyle/>
        <a:p>
          <a:endParaRPr lang="en-CA"/>
        </a:p>
      </dgm:t>
    </dgm:pt>
    <dgm:pt modelId="{E8CE892C-D7B4-4053-9599-2DE3B91E6F9E}" type="pres">
      <dgm:prSet presAssocID="{F4724B74-17FB-4547-A2D0-19AC206BC5B9}" presName="rect2" presStyleLbl="fgImgPlace1" presStyleIdx="5" presStyleCnt="6"/>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t="16667" b="16667"/>
          </a:stretch>
        </a:blipFill>
        <a:ln>
          <a:noFill/>
        </a:ln>
      </dgm:spPr>
    </dgm:pt>
  </dgm:ptLst>
  <dgm:cxnLst>
    <dgm:cxn modelId="{B081FF45-97F2-4C12-94E7-841D40784D75}" srcId="{761C396A-5F75-43F2-B9F9-3E9A01F9DE18}" destId="{24EA3930-F240-4AFD-8450-83C6EB4A9AD0}" srcOrd="0" destOrd="0" parTransId="{F909A116-0F83-4F72-801A-13A8BC20B37F}" sibTransId="{FC17DC97-401F-47B3-AA1D-E8C7144D249A}"/>
    <dgm:cxn modelId="{A1DB9644-8782-4892-96B3-4E9877890271}" type="presOf" srcId="{F4724B74-17FB-4547-A2D0-19AC206BC5B9}" destId="{A9FF9B4F-724A-46BC-8E71-39496DF97B9E}" srcOrd="0" destOrd="0" presId="urn:microsoft.com/office/officeart/2008/layout/PictureStrips"/>
    <dgm:cxn modelId="{A9542E4E-E797-40E6-8DB6-CD4F0CBBA55F}" type="presOf" srcId="{24EA3930-F240-4AFD-8450-83C6EB4A9AD0}" destId="{425A7595-937D-481F-A2F8-A2BAD076D53F}" srcOrd="0" destOrd="0" presId="urn:microsoft.com/office/officeart/2008/layout/PictureStrips"/>
    <dgm:cxn modelId="{4A0DCE8B-EF6C-451E-AC16-CCDE969BEE43}" srcId="{761C396A-5F75-43F2-B9F9-3E9A01F9DE18}" destId="{47B16F25-17AC-425A-B667-9D86B3132123}" srcOrd="1" destOrd="0" parTransId="{61D8833E-7CFB-4056-B652-AEA43819E5E8}" sibTransId="{4E0BA147-C635-4F1C-A426-5D70ECD49055}"/>
    <dgm:cxn modelId="{638ACBB3-18AC-4E9E-9C16-A2575FB535A8}" srcId="{761C396A-5F75-43F2-B9F9-3E9A01F9DE18}" destId="{F4724B74-17FB-4547-A2D0-19AC206BC5B9}" srcOrd="5" destOrd="0" parTransId="{6E4AEA40-9F3A-4C5E-A64D-01E2F51683EE}" sibTransId="{CFA1D0A4-0973-49E9-9F0D-DADBE53AC9BE}"/>
    <dgm:cxn modelId="{90F9ED27-9B10-4352-9E15-9D740D64DEB3}" type="presOf" srcId="{BCBD229F-54AC-4FC6-BBC8-5976CA537B32}" destId="{A793B3C4-97E7-4A55-BB6F-0310266EE0D5}" srcOrd="0" destOrd="0" presId="urn:microsoft.com/office/officeart/2008/layout/PictureStrips"/>
    <dgm:cxn modelId="{03F97DEC-D54A-4895-AE38-316850FFD49F}" srcId="{761C396A-5F75-43F2-B9F9-3E9A01F9DE18}" destId="{1C9D0C48-5E81-448C-A5B4-22DE36F0BF81}" srcOrd="2" destOrd="0" parTransId="{B5576EB0-A5E2-439E-9093-8CD41A60F722}" sibTransId="{9E56CF7E-2F2F-4CF0-8845-0284E79C2D1A}"/>
    <dgm:cxn modelId="{66B12BA6-96C1-4E85-AF0F-A3A2EC6B069A}" type="presOf" srcId="{1C9D0C48-5E81-448C-A5B4-22DE36F0BF81}" destId="{23B89C21-32F3-4E5E-8611-22FD277C49EC}" srcOrd="0" destOrd="0" presId="urn:microsoft.com/office/officeart/2008/layout/PictureStrips"/>
    <dgm:cxn modelId="{313191C8-B304-4BDA-AE13-3CAE9BA48F79}" type="presOf" srcId="{47B16F25-17AC-425A-B667-9D86B3132123}" destId="{947A5EF4-4E3A-4BD0-B189-42A48CF89AE2}" srcOrd="0" destOrd="0" presId="urn:microsoft.com/office/officeart/2008/layout/PictureStrips"/>
    <dgm:cxn modelId="{76C1C063-6422-4128-A8A6-1CE9BF08D50C}" type="presOf" srcId="{761C396A-5F75-43F2-B9F9-3E9A01F9DE18}" destId="{3DCBF550-3FCF-47DB-8E82-EF9369AB16DF}" srcOrd="0" destOrd="0" presId="urn:microsoft.com/office/officeart/2008/layout/PictureStrips"/>
    <dgm:cxn modelId="{5CBE5E6A-55BC-4399-A02C-489921989D8C}" type="presOf" srcId="{E216FA56-C3DC-4A95-9289-1EF37C872BD3}" destId="{9344E416-5E4C-4DAA-BDA8-3C257930C83C}" srcOrd="0" destOrd="0" presId="urn:microsoft.com/office/officeart/2008/layout/PictureStrips"/>
    <dgm:cxn modelId="{C4165B6D-6FBC-4D4E-A4CD-2335721A222F}" srcId="{761C396A-5F75-43F2-B9F9-3E9A01F9DE18}" destId="{BCBD229F-54AC-4FC6-BBC8-5976CA537B32}" srcOrd="3" destOrd="0" parTransId="{7A584096-D613-4566-AA05-2B85D1487ADE}" sibTransId="{E88B9ADA-99B6-4167-B9E7-3E89289D58DD}"/>
    <dgm:cxn modelId="{13343F17-91AB-4D39-906D-DF052809AA07}" srcId="{761C396A-5F75-43F2-B9F9-3E9A01F9DE18}" destId="{E216FA56-C3DC-4A95-9289-1EF37C872BD3}" srcOrd="4" destOrd="0" parTransId="{C8747AA2-33A7-40DC-A286-287E9B3F6BA4}" sibTransId="{A5F11C89-65BC-4185-9B63-7C0D008A1CB5}"/>
    <dgm:cxn modelId="{2883B750-0FF1-43A0-83E3-02F1D0D099E9}" type="presParOf" srcId="{3DCBF550-3FCF-47DB-8E82-EF9369AB16DF}" destId="{AC0E9926-C93F-4171-AB7D-34EAC1629E04}" srcOrd="0" destOrd="0" presId="urn:microsoft.com/office/officeart/2008/layout/PictureStrips"/>
    <dgm:cxn modelId="{8E5792C4-D2EE-4C2E-A600-203748B45C6B}" type="presParOf" srcId="{AC0E9926-C93F-4171-AB7D-34EAC1629E04}" destId="{425A7595-937D-481F-A2F8-A2BAD076D53F}" srcOrd="0" destOrd="0" presId="urn:microsoft.com/office/officeart/2008/layout/PictureStrips"/>
    <dgm:cxn modelId="{BCEB6C6C-F194-4F93-994E-556D463B503F}" type="presParOf" srcId="{AC0E9926-C93F-4171-AB7D-34EAC1629E04}" destId="{92EB0237-FCF5-4A18-ACC2-0593F80D32F9}" srcOrd="1" destOrd="0" presId="urn:microsoft.com/office/officeart/2008/layout/PictureStrips"/>
    <dgm:cxn modelId="{E0BE75FA-78B5-44BE-BE27-7F46B27AA01E}" type="presParOf" srcId="{3DCBF550-3FCF-47DB-8E82-EF9369AB16DF}" destId="{E86CBE0E-C1AC-444E-A165-624C354FBB5A}" srcOrd="1" destOrd="0" presId="urn:microsoft.com/office/officeart/2008/layout/PictureStrips"/>
    <dgm:cxn modelId="{F07A7E22-F345-4BDE-B801-978A1DB4AADB}" type="presParOf" srcId="{3DCBF550-3FCF-47DB-8E82-EF9369AB16DF}" destId="{DED2D5F7-5C2E-4BD2-A9C7-FD0B320D58D1}" srcOrd="2" destOrd="0" presId="urn:microsoft.com/office/officeart/2008/layout/PictureStrips"/>
    <dgm:cxn modelId="{B67C4A6D-E020-4E76-917C-AC7F1B805323}" type="presParOf" srcId="{DED2D5F7-5C2E-4BD2-A9C7-FD0B320D58D1}" destId="{947A5EF4-4E3A-4BD0-B189-42A48CF89AE2}" srcOrd="0" destOrd="0" presId="urn:microsoft.com/office/officeart/2008/layout/PictureStrips"/>
    <dgm:cxn modelId="{BF86BC15-3E91-4C4D-BD2F-F3F3532ED8EB}" type="presParOf" srcId="{DED2D5F7-5C2E-4BD2-A9C7-FD0B320D58D1}" destId="{6F31F85D-A8B8-4798-8448-C6839C8579D0}" srcOrd="1" destOrd="0" presId="urn:microsoft.com/office/officeart/2008/layout/PictureStrips"/>
    <dgm:cxn modelId="{3E9BD701-7AF8-4D94-AF7D-C6850ECD2D47}" type="presParOf" srcId="{3DCBF550-3FCF-47DB-8E82-EF9369AB16DF}" destId="{6DBAF7D8-F2B0-4547-8EE6-3485D560FD37}" srcOrd="3" destOrd="0" presId="urn:microsoft.com/office/officeart/2008/layout/PictureStrips"/>
    <dgm:cxn modelId="{CCF1684B-9137-4CDD-A601-33B6711D8E7F}" type="presParOf" srcId="{3DCBF550-3FCF-47DB-8E82-EF9369AB16DF}" destId="{00EF25AA-A18E-4FEB-8C7A-79EBED33A94E}" srcOrd="4" destOrd="0" presId="urn:microsoft.com/office/officeart/2008/layout/PictureStrips"/>
    <dgm:cxn modelId="{DF097DAC-E82F-4596-9F23-257B5F0B9537}" type="presParOf" srcId="{00EF25AA-A18E-4FEB-8C7A-79EBED33A94E}" destId="{23B89C21-32F3-4E5E-8611-22FD277C49EC}" srcOrd="0" destOrd="0" presId="urn:microsoft.com/office/officeart/2008/layout/PictureStrips"/>
    <dgm:cxn modelId="{C2DA3976-B9DF-4D4A-9A77-D5F75CFA1D72}" type="presParOf" srcId="{00EF25AA-A18E-4FEB-8C7A-79EBED33A94E}" destId="{B445255A-6613-436A-BDEA-990CBD9F00CE}" srcOrd="1" destOrd="0" presId="urn:microsoft.com/office/officeart/2008/layout/PictureStrips"/>
    <dgm:cxn modelId="{387FB677-199A-4AB0-9708-F4D5AAA70D1B}" type="presParOf" srcId="{3DCBF550-3FCF-47DB-8E82-EF9369AB16DF}" destId="{8A6B76DD-FE30-4F24-BB2E-E7729D69B482}" srcOrd="5" destOrd="0" presId="urn:microsoft.com/office/officeart/2008/layout/PictureStrips"/>
    <dgm:cxn modelId="{874CCDB4-A010-4F2F-9B75-ADB3C15F163F}" type="presParOf" srcId="{3DCBF550-3FCF-47DB-8E82-EF9369AB16DF}" destId="{89C12286-13D3-45A0-B868-A6536943FE44}" srcOrd="6" destOrd="0" presId="urn:microsoft.com/office/officeart/2008/layout/PictureStrips"/>
    <dgm:cxn modelId="{A1BAFA16-21BF-4A33-B1C9-797EE535BAAA}" type="presParOf" srcId="{89C12286-13D3-45A0-B868-A6536943FE44}" destId="{A793B3C4-97E7-4A55-BB6F-0310266EE0D5}" srcOrd="0" destOrd="0" presId="urn:microsoft.com/office/officeart/2008/layout/PictureStrips"/>
    <dgm:cxn modelId="{4063A677-676C-4B3C-A370-97896DAEFEBA}" type="presParOf" srcId="{89C12286-13D3-45A0-B868-A6536943FE44}" destId="{EE829A9C-A115-49AE-8274-5C98A8F16905}" srcOrd="1" destOrd="0" presId="urn:microsoft.com/office/officeart/2008/layout/PictureStrips"/>
    <dgm:cxn modelId="{E69AF980-D5AC-4A80-91B7-E45F42D80590}" type="presParOf" srcId="{3DCBF550-3FCF-47DB-8E82-EF9369AB16DF}" destId="{8488931A-05C8-44C3-A778-3E1B49EE4A4F}" srcOrd="7" destOrd="0" presId="urn:microsoft.com/office/officeart/2008/layout/PictureStrips"/>
    <dgm:cxn modelId="{ACDD157D-ECC6-4881-BC3F-E234133CDD1D}" type="presParOf" srcId="{3DCBF550-3FCF-47DB-8E82-EF9369AB16DF}" destId="{ADC518FF-B6C5-44EA-8E81-C59630B7C359}" srcOrd="8" destOrd="0" presId="urn:microsoft.com/office/officeart/2008/layout/PictureStrips"/>
    <dgm:cxn modelId="{1C95820E-A3D9-491F-AC1D-C763EB56E98D}" type="presParOf" srcId="{ADC518FF-B6C5-44EA-8E81-C59630B7C359}" destId="{9344E416-5E4C-4DAA-BDA8-3C257930C83C}" srcOrd="0" destOrd="0" presId="urn:microsoft.com/office/officeart/2008/layout/PictureStrips"/>
    <dgm:cxn modelId="{30824BCE-756A-4CB7-BE57-B4FB571BF666}" type="presParOf" srcId="{ADC518FF-B6C5-44EA-8E81-C59630B7C359}" destId="{63E54ED4-E952-446B-814E-620A73D93369}" srcOrd="1" destOrd="0" presId="urn:microsoft.com/office/officeart/2008/layout/PictureStrips"/>
    <dgm:cxn modelId="{CEB420D3-AD58-4962-AC58-D0284806E7A2}" type="presParOf" srcId="{3DCBF550-3FCF-47DB-8E82-EF9369AB16DF}" destId="{5FF68359-4333-4FD8-A124-06161013D912}" srcOrd="9" destOrd="0" presId="urn:microsoft.com/office/officeart/2008/layout/PictureStrips"/>
    <dgm:cxn modelId="{9C43EE81-FC77-4508-8A1E-D09D86D1D9BA}" type="presParOf" srcId="{3DCBF550-3FCF-47DB-8E82-EF9369AB16DF}" destId="{4939C6AC-5D64-4B00-881C-00B5F4D94D4E}" srcOrd="10" destOrd="0" presId="urn:microsoft.com/office/officeart/2008/layout/PictureStrips"/>
    <dgm:cxn modelId="{EE7A62C0-3C67-40F5-A315-2AA1CD0035A1}" type="presParOf" srcId="{4939C6AC-5D64-4B00-881C-00B5F4D94D4E}" destId="{A9FF9B4F-724A-46BC-8E71-39496DF97B9E}" srcOrd="0" destOrd="0" presId="urn:microsoft.com/office/officeart/2008/layout/PictureStrips"/>
    <dgm:cxn modelId="{35DB5002-0975-4126-A0BE-0E598FFC4406}" type="presParOf" srcId="{4939C6AC-5D64-4B00-881C-00B5F4D94D4E}" destId="{E8CE892C-D7B4-4053-9599-2DE3B91E6F9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C540F3-359B-4751-8BEA-D57F2C0C23B2}"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CA"/>
        </a:p>
      </dgm:t>
    </dgm:pt>
    <dgm:pt modelId="{339F8628-3473-40CA-AFC3-22DFC89A717C}">
      <dgm:prSet phldrT="[Text]" custT="1"/>
      <dgm:spPr/>
      <dgm:t>
        <a:bodyPr/>
        <a:lstStyle/>
        <a:p>
          <a:r>
            <a:rPr lang="en-CA" sz="2000" b="1" dirty="0" smtClean="0"/>
            <a:t>Universal Humanity </a:t>
          </a:r>
          <a:r>
            <a:rPr lang="en-CA" sz="1800" i="1" dirty="0" smtClean="0">
              <a:solidFill>
                <a:schemeClr val="accent6">
                  <a:lumMod val="50000"/>
                </a:schemeClr>
              </a:solidFill>
            </a:rPr>
            <a:t>(Biological Context)</a:t>
          </a:r>
          <a:endParaRPr lang="en-CA" sz="1800" i="1" dirty="0">
            <a:solidFill>
              <a:schemeClr val="accent6">
                <a:lumMod val="50000"/>
              </a:schemeClr>
            </a:solidFill>
          </a:endParaRPr>
        </a:p>
      </dgm:t>
    </dgm:pt>
    <dgm:pt modelId="{4EFBC8F8-3159-4E47-9195-45B0AB0B14E8}" type="parTrans" cxnId="{4EDE4C72-EEAB-4DFB-ACF6-46F2078D39B6}">
      <dgm:prSet/>
      <dgm:spPr/>
      <dgm:t>
        <a:bodyPr/>
        <a:lstStyle/>
        <a:p>
          <a:endParaRPr lang="en-CA"/>
        </a:p>
      </dgm:t>
    </dgm:pt>
    <dgm:pt modelId="{C276FD8D-CF8D-4035-8235-B21066442B22}" type="sibTrans" cxnId="{4EDE4C72-EEAB-4DFB-ACF6-46F2078D39B6}">
      <dgm:prSet/>
      <dgm:spPr/>
      <dgm:t>
        <a:bodyPr/>
        <a:lstStyle/>
        <a:p>
          <a:endParaRPr lang="en-CA"/>
        </a:p>
      </dgm:t>
    </dgm:pt>
    <dgm:pt modelId="{D962A774-9C07-449D-A40E-A9C0FEF775C5}">
      <dgm:prSet phldrT="[Text]" custT="1"/>
      <dgm:spPr/>
      <dgm:t>
        <a:bodyPr/>
        <a:lstStyle/>
        <a:p>
          <a:r>
            <a:rPr lang="en-CA" sz="2000" b="1" dirty="0" smtClean="0"/>
            <a:t>Culture</a:t>
          </a:r>
          <a:r>
            <a:rPr lang="en-CA" sz="1800" dirty="0" smtClean="0"/>
            <a:t> </a:t>
          </a:r>
          <a:r>
            <a:rPr lang="en-CA" sz="1800" i="1" dirty="0" smtClean="0">
              <a:solidFill>
                <a:schemeClr val="accent6">
                  <a:lumMod val="50000"/>
                </a:schemeClr>
              </a:solidFill>
            </a:rPr>
            <a:t>(Sociocultural Context)</a:t>
          </a:r>
          <a:endParaRPr lang="en-CA" sz="1800" i="1" dirty="0">
            <a:solidFill>
              <a:schemeClr val="accent6">
                <a:lumMod val="50000"/>
              </a:schemeClr>
            </a:solidFill>
          </a:endParaRPr>
        </a:p>
      </dgm:t>
    </dgm:pt>
    <dgm:pt modelId="{753CC72F-74BE-4A7D-AB04-97983D88DCCE}" type="parTrans" cxnId="{1968A1CD-C3F7-41D6-A9DF-5D03820971E2}">
      <dgm:prSet/>
      <dgm:spPr/>
      <dgm:t>
        <a:bodyPr/>
        <a:lstStyle/>
        <a:p>
          <a:endParaRPr lang="en-CA"/>
        </a:p>
      </dgm:t>
    </dgm:pt>
    <dgm:pt modelId="{A83EE9D3-8FEE-4750-959C-434B8F3BDBE7}" type="sibTrans" cxnId="{1968A1CD-C3F7-41D6-A9DF-5D03820971E2}">
      <dgm:prSet/>
      <dgm:spPr/>
      <dgm:t>
        <a:bodyPr/>
        <a:lstStyle/>
        <a:p>
          <a:endParaRPr lang="en-CA"/>
        </a:p>
      </dgm:t>
    </dgm:pt>
    <dgm:pt modelId="{0A23016E-1336-41CB-845C-548406C08166}">
      <dgm:prSet phldrT="[Text]" custT="1"/>
      <dgm:spPr/>
      <dgm:t>
        <a:bodyPr/>
        <a:lstStyle/>
        <a:p>
          <a:pPr algn="ctr"/>
          <a:r>
            <a:rPr lang="en-CA" sz="2000" b="1" dirty="0" smtClean="0"/>
            <a:t>Personality</a:t>
          </a:r>
          <a:r>
            <a:rPr lang="en-CA" sz="1800" dirty="0" smtClean="0"/>
            <a:t> </a:t>
          </a:r>
          <a:r>
            <a:rPr lang="en-CA" sz="1800" i="1" dirty="0" smtClean="0">
              <a:solidFill>
                <a:schemeClr val="accent6">
                  <a:lumMod val="50000"/>
                </a:schemeClr>
              </a:solidFill>
            </a:rPr>
            <a:t>(Individual Dynamics)</a:t>
          </a:r>
          <a:endParaRPr lang="en-CA" sz="1800" i="1" dirty="0">
            <a:solidFill>
              <a:schemeClr val="accent6">
                <a:lumMod val="50000"/>
              </a:schemeClr>
            </a:solidFill>
          </a:endParaRPr>
        </a:p>
      </dgm:t>
    </dgm:pt>
    <dgm:pt modelId="{A308F2C1-D7AB-4B2E-9C89-55BB5C1A2058}" type="parTrans" cxnId="{3C9CEF01-5C2C-4FB5-B93F-7894EC8E1268}">
      <dgm:prSet/>
      <dgm:spPr/>
      <dgm:t>
        <a:bodyPr/>
        <a:lstStyle/>
        <a:p>
          <a:endParaRPr lang="en-CA"/>
        </a:p>
      </dgm:t>
    </dgm:pt>
    <dgm:pt modelId="{BB9C9562-38EF-4137-B5BC-B6807A10441B}" type="sibTrans" cxnId="{3C9CEF01-5C2C-4FB5-B93F-7894EC8E1268}">
      <dgm:prSet/>
      <dgm:spPr/>
      <dgm:t>
        <a:bodyPr/>
        <a:lstStyle/>
        <a:p>
          <a:endParaRPr lang="en-CA"/>
        </a:p>
      </dgm:t>
    </dgm:pt>
    <dgm:pt modelId="{1F864455-EEB7-43B2-9EF4-5E4D2C552CFC}" type="pres">
      <dgm:prSet presAssocID="{D9C540F3-359B-4751-8BEA-D57F2C0C23B2}" presName="Name0" presStyleCnt="0">
        <dgm:presLayoutVars>
          <dgm:chMax val="7"/>
          <dgm:resizeHandles val="exact"/>
        </dgm:presLayoutVars>
      </dgm:prSet>
      <dgm:spPr/>
      <dgm:t>
        <a:bodyPr/>
        <a:lstStyle/>
        <a:p>
          <a:endParaRPr lang="en-CA"/>
        </a:p>
      </dgm:t>
    </dgm:pt>
    <dgm:pt modelId="{D6B3C9D3-00C5-442E-8233-3B1A16B6C05D}" type="pres">
      <dgm:prSet presAssocID="{D9C540F3-359B-4751-8BEA-D57F2C0C23B2}" presName="comp1" presStyleCnt="0"/>
      <dgm:spPr/>
    </dgm:pt>
    <dgm:pt modelId="{C36C96DC-0BB8-478C-ABAE-7084A03B3B2E}" type="pres">
      <dgm:prSet presAssocID="{D9C540F3-359B-4751-8BEA-D57F2C0C23B2}" presName="circle1" presStyleLbl="node1" presStyleIdx="0" presStyleCnt="3" custScaleX="106567" custLinFactNeighborX="3932" custLinFactNeighborY="21650"/>
      <dgm:spPr/>
      <dgm:t>
        <a:bodyPr/>
        <a:lstStyle/>
        <a:p>
          <a:endParaRPr lang="en-CA"/>
        </a:p>
      </dgm:t>
    </dgm:pt>
    <dgm:pt modelId="{34B54013-C9F5-4AC2-AC30-8F6FF3EBA19D}" type="pres">
      <dgm:prSet presAssocID="{D9C540F3-359B-4751-8BEA-D57F2C0C23B2}" presName="c1text" presStyleLbl="node1" presStyleIdx="0" presStyleCnt="3">
        <dgm:presLayoutVars>
          <dgm:bulletEnabled val="1"/>
        </dgm:presLayoutVars>
      </dgm:prSet>
      <dgm:spPr/>
      <dgm:t>
        <a:bodyPr/>
        <a:lstStyle/>
        <a:p>
          <a:endParaRPr lang="en-CA"/>
        </a:p>
      </dgm:t>
    </dgm:pt>
    <dgm:pt modelId="{844723AB-3467-4761-B996-8336D81A9EFA}" type="pres">
      <dgm:prSet presAssocID="{D9C540F3-359B-4751-8BEA-D57F2C0C23B2}" presName="comp2" presStyleCnt="0"/>
      <dgm:spPr/>
    </dgm:pt>
    <dgm:pt modelId="{41E3E94D-9825-4CFB-84D7-0DAD48092704}" type="pres">
      <dgm:prSet presAssocID="{D9C540F3-359B-4751-8BEA-D57F2C0C23B2}" presName="circle2" presStyleLbl="node1" presStyleIdx="1" presStyleCnt="3" custScaleX="106567"/>
      <dgm:spPr/>
      <dgm:t>
        <a:bodyPr/>
        <a:lstStyle/>
        <a:p>
          <a:endParaRPr lang="en-CA"/>
        </a:p>
      </dgm:t>
    </dgm:pt>
    <dgm:pt modelId="{22BAA5AD-2A86-4A15-BCC3-6349866E23C7}" type="pres">
      <dgm:prSet presAssocID="{D9C540F3-359B-4751-8BEA-D57F2C0C23B2}" presName="c2text" presStyleLbl="node1" presStyleIdx="1" presStyleCnt="3">
        <dgm:presLayoutVars>
          <dgm:bulletEnabled val="1"/>
        </dgm:presLayoutVars>
      </dgm:prSet>
      <dgm:spPr/>
      <dgm:t>
        <a:bodyPr/>
        <a:lstStyle/>
        <a:p>
          <a:endParaRPr lang="en-CA"/>
        </a:p>
      </dgm:t>
    </dgm:pt>
    <dgm:pt modelId="{AA295F10-D714-4671-9C07-218B54316DA2}" type="pres">
      <dgm:prSet presAssocID="{D9C540F3-359B-4751-8BEA-D57F2C0C23B2}" presName="comp3" presStyleCnt="0"/>
      <dgm:spPr/>
    </dgm:pt>
    <dgm:pt modelId="{CC8D11EB-10F6-4A0B-BE23-7D7F42D382FF}" type="pres">
      <dgm:prSet presAssocID="{D9C540F3-359B-4751-8BEA-D57F2C0C23B2}" presName="circle3" presStyleLbl="node1" presStyleIdx="2" presStyleCnt="3" custScaleX="106567"/>
      <dgm:spPr/>
      <dgm:t>
        <a:bodyPr/>
        <a:lstStyle/>
        <a:p>
          <a:endParaRPr lang="en-CA"/>
        </a:p>
      </dgm:t>
    </dgm:pt>
    <dgm:pt modelId="{F070E68D-4316-4A20-9DE5-9F9A5EC0FCFE}" type="pres">
      <dgm:prSet presAssocID="{D9C540F3-359B-4751-8BEA-D57F2C0C23B2}" presName="c3text" presStyleLbl="node1" presStyleIdx="2" presStyleCnt="3">
        <dgm:presLayoutVars>
          <dgm:bulletEnabled val="1"/>
        </dgm:presLayoutVars>
      </dgm:prSet>
      <dgm:spPr/>
      <dgm:t>
        <a:bodyPr/>
        <a:lstStyle/>
        <a:p>
          <a:endParaRPr lang="en-CA"/>
        </a:p>
      </dgm:t>
    </dgm:pt>
  </dgm:ptLst>
  <dgm:cxnLst>
    <dgm:cxn modelId="{4EDE4C72-EEAB-4DFB-ACF6-46F2078D39B6}" srcId="{D9C540F3-359B-4751-8BEA-D57F2C0C23B2}" destId="{339F8628-3473-40CA-AFC3-22DFC89A717C}" srcOrd="0" destOrd="0" parTransId="{4EFBC8F8-3159-4E47-9195-45B0AB0B14E8}" sibTransId="{C276FD8D-CF8D-4035-8235-B21066442B22}"/>
    <dgm:cxn modelId="{20DE38B4-F949-41F4-8028-6D13547EF968}" type="presOf" srcId="{339F8628-3473-40CA-AFC3-22DFC89A717C}" destId="{34B54013-C9F5-4AC2-AC30-8F6FF3EBA19D}" srcOrd="1" destOrd="0" presId="urn:microsoft.com/office/officeart/2005/8/layout/venn2"/>
    <dgm:cxn modelId="{778C2D78-1889-47DF-9E01-DD27D1ABA38B}" type="presOf" srcId="{D9C540F3-359B-4751-8BEA-D57F2C0C23B2}" destId="{1F864455-EEB7-43B2-9EF4-5E4D2C552CFC}" srcOrd="0" destOrd="0" presId="urn:microsoft.com/office/officeart/2005/8/layout/venn2"/>
    <dgm:cxn modelId="{1968A1CD-C3F7-41D6-A9DF-5D03820971E2}" srcId="{D9C540F3-359B-4751-8BEA-D57F2C0C23B2}" destId="{D962A774-9C07-449D-A40E-A9C0FEF775C5}" srcOrd="1" destOrd="0" parTransId="{753CC72F-74BE-4A7D-AB04-97983D88DCCE}" sibTransId="{A83EE9D3-8FEE-4750-959C-434B8F3BDBE7}"/>
    <dgm:cxn modelId="{938E672B-3037-4A0D-875A-0253DE4A5BB2}" type="presOf" srcId="{0A23016E-1336-41CB-845C-548406C08166}" destId="{CC8D11EB-10F6-4A0B-BE23-7D7F42D382FF}" srcOrd="0" destOrd="0" presId="urn:microsoft.com/office/officeart/2005/8/layout/venn2"/>
    <dgm:cxn modelId="{65B17EE9-F711-4903-877B-1B917E42400C}" type="presOf" srcId="{339F8628-3473-40CA-AFC3-22DFC89A717C}" destId="{C36C96DC-0BB8-478C-ABAE-7084A03B3B2E}" srcOrd="0" destOrd="0" presId="urn:microsoft.com/office/officeart/2005/8/layout/venn2"/>
    <dgm:cxn modelId="{650E64EE-EADF-4A36-9631-608654BD8F88}" type="presOf" srcId="{D962A774-9C07-449D-A40E-A9C0FEF775C5}" destId="{41E3E94D-9825-4CFB-84D7-0DAD48092704}" srcOrd="0" destOrd="0" presId="urn:microsoft.com/office/officeart/2005/8/layout/venn2"/>
    <dgm:cxn modelId="{3C9CEF01-5C2C-4FB5-B93F-7894EC8E1268}" srcId="{D9C540F3-359B-4751-8BEA-D57F2C0C23B2}" destId="{0A23016E-1336-41CB-845C-548406C08166}" srcOrd="2" destOrd="0" parTransId="{A308F2C1-D7AB-4B2E-9C89-55BB5C1A2058}" sibTransId="{BB9C9562-38EF-4137-B5BC-B6807A10441B}"/>
    <dgm:cxn modelId="{3B37B01F-EF66-45D0-AF64-E1CB88D4D757}" type="presOf" srcId="{D962A774-9C07-449D-A40E-A9C0FEF775C5}" destId="{22BAA5AD-2A86-4A15-BCC3-6349866E23C7}" srcOrd="1" destOrd="0" presId="urn:microsoft.com/office/officeart/2005/8/layout/venn2"/>
    <dgm:cxn modelId="{3A73BCEB-3DB5-4C00-BC24-FC511F799B69}" type="presOf" srcId="{0A23016E-1336-41CB-845C-548406C08166}" destId="{F070E68D-4316-4A20-9DE5-9F9A5EC0FCFE}" srcOrd="1" destOrd="0" presId="urn:microsoft.com/office/officeart/2005/8/layout/venn2"/>
    <dgm:cxn modelId="{A778B380-3146-475F-97A9-0271CE29576C}" type="presParOf" srcId="{1F864455-EEB7-43B2-9EF4-5E4D2C552CFC}" destId="{D6B3C9D3-00C5-442E-8233-3B1A16B6C05D}" srcOrd="0" destOrd="0" presId="urn:microsoft.com/office/officeart/2005/8/layout/venn2"/>
    <dgm:cxn modelId="{732206C7-4FA5-4520-AED5-AFA83BB3F308}" type="presParOf" srcId="{D6B3C9D3-00C5-442E-8233-3B1A16B6C05D}" destId="{C36C96DC-0BB8-478C-ABAE-7084A03B3B2E}" srcOrd="0" destOrd="0" presId="urn:microsoft.com/office/officeart/2005/8/layout/venn2"/>
    <dgm:cxn modelId="{83D52571-77A4-4D39-9FB3-2D77A3356E90}" type="presParOf" srcId="{D6B3C9D3-00C5-442E-8233-3B1A16B6C05D}" destId="{34B54013-C9F5-4AC2-AC30-8F6FF3EBA19D}" srcOrd="1" destOrd="0" presId="urn:microsoft.com/office/officeart/2005/8/layout/venn2"/>
    <dgm:cxn modelId="{FA5C5B16-DB2B-4089-8167-487180C929BF}" type="presParOf" srcId="{1F864455-EEB7-43B2-9EF4-5E4D2C552CFC}" destId="{844723AB-3467-4761-B996-8336D81A9EFA}" srcOrd="1" destOrd="0" presId="urn:microsoft.com/office/officeart/2005/8/layout/venn2"/>
    <dgm:cxn modelId="{D741C104-1522-40EC-AD5E-D1D3AB377418}" type="presParOf" srcId="{844723AB-3467-4761-B996-8336D81A9EFA}" destId="{41E3E94D-9825-4CFB-84D7-0DAD48092704}" srcOrd="0" destOrd="0" presId="urn:microsoft.com/office/officeart/2005/8/layout/venn2"/>
    <dgm:cxn modelId="{BAFDF971-DC07-445E-A608-AA7E4E64BA95}" type="presParOf" srcId="{844723AB-3467-4761-B996-8336D81A9EFA}" destId="{22BAA5AD-2A86-4A15-BCC3-6349866E23C7}" srcOrd="1" destOrd="0" presId="urn:microsoft.com/office/officeart/2005/8/layout/venn2"/>
    <dgm:cxn modelId="{117FF1C5-218E-4E74-81DF-47F7C745315E}" type="presParOf" srcId="{1F864455-EEB7-43B2-9EF4-5E4D2C552CFC}" destId="{AA295F10-D714-4671-9C07-218B54316DA2}" srcOrd="2" destOrd="0" presId="urn:microsoft.com/office/officeart/2005/8/layout/venn2"/>
    <dgm:cxn modelId="{B2A3A7AF-0F94-4A17-82C5-1B990599AB2A}" type="presParOf" srcId="{AA295F10-D714-4671-9C07-218B54316DA2}" destId="{CC8D11EB-10F6-4A0B-BE23-7D7F42D382FF}" srcOrd="0" destOrd="0" presId="urn:microsoft.com/office/officeart/2005/8/layout/venn2"/>
    <dgm:cxn modelId="{E11BB134-39F1-4DF0-A4CE-029501AA20F9}" type="presParOf" srcId="{AA295F10-D714-4671-9C07-218B54316DA2}" destId="{F070E68D-4316-4A20-9DE5-9F9A5EC0FCF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EE87FE-B66B-4830-9543-DC65FE927E59}" type="doc">
      <dgm:prSet loTypeId="urn:microsoft.com/office/officeart/2008/layout/VerticalCircleList" loCatId="list" qsTypeId="urn:microsoft.com/office/officeart/2005/8/quickstyle/simple1" qsCatId="simple" csTypeId="urn:microsoft.com/office/officeart/2005/8/colors/colorful3" csCatId="colorful" phldr="1"/>
      <dgm:spPr/>
      <dgm:t>
        <a:bodyPr/>
        <a:lstStyle/>
        <a:p>
          <a:endParaRPr lang="en-CA"/>
        </a:p>
      </dgm:t>
    </dgm:pt>
    <dgm:pt modelId="{D2079B51-8A60-4848-BE38-4B4EF639D8CC}">
      <dgm:prSet phldrT="[Text]" custT="1"/>
      <dgm:spPr/>
      <dgm:t>
        <a:bodyPr/>
        <a:lstStyle/>
        <a:p>
          <a:r>
            <a:rPr lang="en-CA" sz="2400" b="1" smtClean="0"/>
            <a:t>O</a:t>
          </a:r>
          <a:r>
            <a:rPr lang="en-CA" sz="1800" smtClean="0"/>
            <a:t>penness</a:t>
          </a:r>
          <a:endParaRPr lang="en-CA" sz="1800" dirty="0"/>
        </a:p>
      </dgm:t>
    </dgm:pt>
    <dgm:pt modelId="{621A8746-8C7B-468C-8D00-0B27BF81CEA4}" type="parTrans" cxnId="{36F6DA01-1067-46FD-B4EA-75DDC42A02E9}">
      <dgm:prSet/>
      <dgm:spPr/>
      <dgm:t>
        <a:bodyPr/>
        <a:lstStyle/>
        <a:p>
          <a:endParaRPr lang="en-CA" sz="3200"/>
        </a:p>
      </dgm:t>
    </dgm:pt>
    <dgm:pt modelId="{05D76A4A-D730-4D29-A243-9E231B3664FC}" type="sibTrans" cxnId="{36F6DA01-1067-46FD-B4EA-75DDC42A02E9}">
      <dgm:prSet/>
      <dgm:spPr/>
      <dgm:t>
        <a:bodyPr/>
        <a:lstStyle/>
        <a:p>
          <a:endParaRPr lang="en-CA" sz="3200"/>
        </a:p>
      </dgm:t>
    </dgm:pt>
    <dgm:pt modelId="{19CB500D-D7A3-46BD-8A1F-A3AD9ED9CAA9}">
      <dgm:prSet phldrT="[Text]" custT="1"/>
      <dgm:spPr/>
      <dgm:t>
        <a:bodyPr/>
        <a:lstStyle/>
        <a:p>
          <a:r>
            <a:rPr lang="en-CA" sz="2400" b="1" smtClean="0"/>
            <a:t>C</a:t>
          </a:r>
          <a:r>
            <a:rPr lang="en-CA" sz="1800" smtClean="0"/>
            <a:t>onscientiousness</a:t>
          </a:r>
          <a:endParaRPr lang="en-CA" sz="1800" dirty="0"/>
        </a:p>
      </dgm:t>
    </dgm:pt>
    <dgm:pt modelId="{74CA617E-591E-42CD-9AF4-F9CAC6E014C5}" type="parTrans" cxnId="{86732BE0-C83B-40D5-92B5-42BDA233A84D}">
      <dgm:prSet/>
      <dgm:spPr/>
      <dgm:t>
        <a:bodyPr/>
        <a:lstStyle/>
        <a:p>
          <a:endParaRPr lang="en-CA" sz="3200"/>
        </a:p>
      </dgm:t>
    </dgm:pt>
    <dgm:pt modelId="{88A896A6-E317-46B9-85F7-700E34EEC0A6}" type="sibTrans" cxnId="{86732BE0-C83B-40D5-92B5-42BDA233A84D}">
      <dgm:prSet/>
      <dgm:spPr/>
      <dgm:t>
        <a:bodyPr/>
        <a:lstStyle/>
        <a:p>
          <a:endParaRPr lang="en-CA" sz="3200"/>
        </a:p>
      </dgm:t>
    </dgm:pt>
    <dgm:pt modelId="{3710DE0A-A29E-4340-A3D5-A43849DD6C98}">
      <dgm:prSet phldrT="[Text]" custT="1"/>
      <dgm:spPr/>
      <dgm:t>
        <a:bodyPr/>
        <a:lstStyle/>
        <a:p>
          <a:r>
            <a:rPr lang="en-CA" sz="2400" b="1" smtClean="0"/>
            <a:t>A</a:t>
          </a:r>
          <a:r>
            <a:rPr lang="en-CA" sz="1800" smtClean="0"/>
            <a:t>greeableness</a:t>
          </a:r>
          <a:endParaRPr lang="en-CA" sz="1800" dirty="0"/>
        </a:p>
      </dgm:t>
    </dgm:pt>
    <dgm:pt modelId="{93C4D285-1EFC-4B71-A9C5-07C7D4861863}" type="parTrans" cxnId="{35B16320-1A6A-400A-919A-9FBDB7BB9FD2}">
      <dgm:prSet/>
      <dgm:spPr/>
      <dgm:t>
        <a:bodyPr/>
        <a:lstStyle/>
        <a:p>
          <a:endParaRPr lang="en-CA" sz="3200"/>
        </a:p>
      </dgm:t>
    </dgm:pt>
    <dgm:pt modelId="{B6F8C19B-83E5-43AE-AE39-E273DABB7C28}" type="sibTrans" cxnId="{35B16320-1A6A-400A-919A-9FBDB7BB9FD2}">
      <dgm:prSet/>
      <dgm:spPr/>
      <dgm:t>
        <a:bodyPr/>
        <a:lstStyle/>
        <a:p>
          <a:endParaRPr lang="en-CA" sz="3200"/>
        </a:p>
      </dgm:t>
    </dgm:pt>
    <dgm:pt modelId="{A1FFA6EF-802A-441B-9E9F-DED27AC3C41A}">
      <dgm:prSet phldrT="[Text]" custT="1"/>
      <dgm:spPr/>
      <dgm:t>
        <a:bodyPr/>
        <a:lstStyle/>
        <a:p>
          <a:r>
            <a:rPr lang="en-CA" sz="2400" b="1" smtClean="0"/>
            <a:t>E</a:t>
          </a:r>
          <a:r>
            <a:rPr lang="en-CA" sz="1800" smtClean="0"/>
            <a:t>xtroversion</a:t>
          </a:r>
          <a:endParaRPr lang="en-CA" sz="1800" dirty="0"/>
        </a:p>
      </dgm:t>
    </dgm:pt>
    <dgm:pt modelId="{803BB6BA-CD6E-4D4A-87A8-A92A1E12D22B}" type="parTrans" cxnId="{5AD79D8E-0299-4F2E-B588-C250768C1D9F}">
      <dgm:prSet/>
      <dgm:spPr/>
      <dgm:t>
        <a:bodyPr/>
        <a:lstStyle/>
        <a:p>
          <a:endParaRPr lang="en-CA" sz="3200"/>
        </a:p>
      </dgm:t>
    </dgm:pt>
    <dgm:pt modelId="{00223D41-DB14-4C07-8E21-8F0C91DC9149}" type="sibTrans" cxnId="{5AD79D8E-0299-4F2E-B588-C250768C1D9F}">
      <dgm:prSet/>
      <dgm:spPr/>
      <dgm:t>
        <a:bodyPr/>
        <a:lstStyle/>
        <a:p>
          <a:endParaRPr lang="en-CA" sz="3200"/>
        </a:p>
      </dgm:t>
    </dgm:pt>
    <dgm:pt modelId="{B71BE023-3119-4228-A12F-42680370F60E}">
      <dgm:prSet phldrT="[Text]" custT="1"/>
      <dgm:spPr/>
      <dgm:t>
        <a:bodyPr/>
        <a:lstStyle/>
        <a:p>
          <a:r>
            <a:rPr lang="en-CA" sz="2400" b="1" dirty="0" smtClean="0"/>
            <a:t>N</a:t>
          </a:r>
          <a:r>
            <a:rPr lang="en-CA" sz="1800" dirty="0" smtClean="0"/>
            <a:t>euroticism</a:t>
          </a:r>
          <a:endParaRPr lang="en-CA" sz="1800" dirty="0"/>
        </a:p>
      </dgm:t>
    </dgm:pt>
    <dgm:pt modelId="{C7DCBC4F-6B60-4FAF-B6BB-18A2DDA09AF5}" type="parTrans" cxnId="{A0DCFD26-2297-45FE-BC97-57B8D3155236}">
      <dgm:prSet/>
      <dgm:spPr/>
      <dgm:t>
        <a:bodyPr/>
        <a:lstStyle/>
        <a:p>
          <a:endParaRPr lang="en-CA" sz="3200"/>
        </a:p>
      </dgm:t>
    </dgm:pt>
    <dgm:pt modelId="{811912CA-335D-432C-9039-747C48BFC028}" type="sibTrans" cxnId="{A0DCFD26-2297-45FE-BC97-57B8D3155236}">
      <dgm:prSet/>
      <dgm:spPr/>
      <dgm:t>
        <a:bodyPr/>
        <a:lstStyle/>
        <a:p>
          <a:endParaRPr lang="en-CA" sz="3200"/>
        </a:p>
      </dgm:t>
    </dgm:pt>
    <dgm:pt modelId="{D1637C64-C0DE-4A7B-B164-754A4C6BC607}" type="pres">
      <dgm:prSet presAssocID="{36EE87FE-B66B-4830-9543-DC65FE927E59}" presName="Name0" presStyleCnt="0">
        <dgm:presLayoutVars>
          <dgm:dir/>
        </dgm:presLayoutVars>
      </dgm:prSet>
      <dgm:spPr/>
      <dgm:t>
        <a:bodyPr/>
        <a:lstStyle/>
        <a:p>
          <a:endParaRPr lang="en-CA"/>
        </a:p>
      </dgm:t>
    </dgm:pt>
    <dgm:pt modelId="{4C43E61D-4C0F-489C-913E-D1AB9A289A28}" type="pres">
      <dgm:prSet presAssocID="{D2079B51-8A60-4848-BE38-4B4EF639D8CC}" presName="noChildren" presStyleCnt="0"/>
      <dgm:spPr/>
    </dgm:pt>
    <dgm:pt modelId="{DC6D8304-E75D-497D-8DE0-3896F76E11FD}" type="pres">
      <dgm:prSet presAssocID="{D2079B51-8A60-4848-BE38-4B4EF639D8CC}" presName="gap" presStyleCnt="0"/>
      <dgm:spPr/>
    </dgm:pt>
    <dgm:pt modelId="{2A7EA5C3-182D-4EAA-A3DC-B8FBF3AEE001}" type="pres">
      <dgm:prSet presAssocID="{D2079B51-8A60-4848-BE38-4B4EF639D8CC}" presName="medCircle2" presStyleLbl="vennNode1" presStyleIdx="0" presStyleCnt="5"/>
      <dgm:spPr>
        <a:solidFill>
          <a:schemeClr val="accent5">
            <a:alpha val="50000"/>
          </a:schemeClr>
        </a:solidFill>
      </dgm:spPr>
      <dgm:t>
        <a:bodyPr/>
        <a:lstStyle/>
        <a:p>
          <a:endParaRPr lang="en-CA"/>
        </a:p>
      </dgm:t>
    </dgm:pt>
    <dgm:pt modelId="{6587DA46-C1C2-4732-BA70-DB6BA3FDC64F}" type="pres">
      <dgm:prSet presAssocID="{D2079B51-8A60-4848-BE38-4B4EF639D8CC}" presName="txLvlOnly1" presStyleLbl="revTx" presStyleIdx="0" presStyleCnt="5" custLinFactNeighborX="-2256" custLinFactNeighborY="4013"/>
      <dgm:spPr/>
      <dgm:t>
        <a:bodyPr/>
        <a:lstStyle/>
        <a:p>
          <a:endParaRPr lang="en-CA"/>
        </a:p>
      </dgm:t>
    </dgm:pt>
    <dgm:pt modelId="{436765B7-F391-48E0-8D86-97FF04F142C1}" type="pres">
      <dgm:prSet presAssocID="{19CB500D-D7A3-46BD-8A1F-A3AD9ED9CAA9}" presName="noChildren" presStyleCnt="0"/>
      <dgm:spPr/>
    </dgm:pt>
    <dgm:pt modelId="{FF967E41-48C9-4F7A-81B0-47152C3A3D8B}" type="pres">
      <dgm:prSet presAssocID="{19CB500D-D7A3-46BD-8A1F-A3AD9ED9CAA9}" presName="gap" presStyleCnt="0"/>
      <dgm:spPr/>
    </dgm:pt>
    <dgm:pt modelId="{E7D09DF6-BADB-4C7E-A1CD-C27F4185DD37}" type="pres">
      <dgm:prSet presAssocID="{19CB500D-D7A3-46BD-8A1F-A3AD9ED9CAA9}" presName="medCircle2" presStyleLbl="vennNode1" presStyleIdx="1" presStyleCnt="5"/>
      <dgm:spPr/>
      <dgm:t>
        <a:bodyPr/>
        <a:lstStyle/>
        <a:p>
          <a:endParaRPr lang="en-CA"/>
        </a:p>
      </dgm:t>
    </dgm:pt>
    <dgm:pt modelId="{DF632A6E-21CC-4E05-97FB-7B87C8FA180E}" type="pres">
      <dgm:prSet presAssocID="{19CB500D-D7A3-46BD-8A1F-A3AD9ED9CAA9}" presName="txLvlOnly1" presStyleLbl="revTx" presStyleIdx="1" presStyleCnt="5" custLinFactNeighborX="-2256" custLinFactNeighborY="4013"/>
      <dgm:spPr/>
      <dgm:t>
        <a:bodyPr/>
        <a:lstStyle/>
        <a:p>
          <a:endParaRPr lang="en-CA"/>
        </a:p>
      </dgm:t>
    </dgm:pt>
    <dgm:pt modelId="{5ACECCB9-D6FD-4DE8-B496-6CE6C4EC0282}" type="pres">
      <dgm:prSet presAssocID="{A1FFA6EF-802A-441B-9E9F-DED27AC3C41A}" presName="noChildren" presStyleCnt="0"/>
      <dgm:spPr/>
    </dgm:pt>
    <dgm:pt modelId="{1EF29100-CC4A-47AC-A97C-4E44CBD6360A}" type="pres">
      <dgm:prSet presAssocID="{A1FFA6EF-802A-441B-9E9F-DED27AC3C41A}" presName="gap" presStyleCnt="0"/>
      <dgm:spPr/>
    </dgm:pt>
    <dgm:pt modelId="{72C75C1F-713B-4204-95B3-51DB07BE7E64}" type="pres">
      <dgm:prSet presAssocID="{A1FFA6EF-802A-441B-9E9F-DED27AC3C41A}" presName="medCircle2" presStyleLbl="vennNode1" presStyleIdx="2" presStyleCnt="5"/>
      <dgm:spPr>
        <a:solidFill>
          <a:srgbClr val="FF0000">
            <a:alpha val="50000"/>
          </a:srgbClr>
        </a:solidFill>
      </dgm:spPr>
      <dgm:t>
        <a:bodyPr/>
        <a:lstStyle/>
        <a:p>
          <a:endParaRPr lang="en-CA"/>
        </a:p>
      </dgm:t>
    </dgm:pt>
    <dgm:pt modelId="{055A0F5D-3B42-41D5-9AFB-F8283A8C2BD8}" type="pres">
      <dgm:prSet presAssocID="{A1FFA6EF-802A-441B-9E9F-DED27AC3C41A}" presName="txLvlOnly1" presStyleLbl="revTx" presStyleIdx="2" presStyleCnt="5" custLinFactNeighborX="-2256" custLinFactNeighborY="4013"/>
      <dgm:spPr/>
      <dgm:t>
        <a:bodyPr/>
        <a:lstStyle/>
        <a:p>
          <a:endParaRPr lang="en-CA"/>
        </a:p>
      </dgm:t>
    </dgm:pt>
    <dgm:pt modelId="{3B4E619D-B7AD-4597-836C-984FB6D0673A}" type="pres">
      <dgm:prSet presAssocID="{3710DE0A-A29E-4340-A3D5-A43849DD6C98}" presName="noChildren" presStyleCnt="0"/>
      <dgm:spPr/>
    </dgm:pt>
    <dgm:pt modelId="{6CDF1DF0-984F-4284-BE32-A06E69FF23AE}" type="pres">
      <dgm:prSet presAssocID="{3710DE0A-A29E-4340-A3D5-A43849DD6C98}" presName="gap" presStyleCnt="0"/>
      <dgm:spPr/>
    </dgm:pt>
    <dgm:pt modelId="{9ADAE6DD-86EE-4F6D-9101-9754D02A4AE4}" type="pres">
      <dgm:prSet presAssocID="{3710DE0A-A29E-4340-A3D5-A43849DD6C98}" presName="medCircle2" presStyleLbl="vennNode1" presStyleIdx="3" presStyleCnt="5"/>
      <dgm:spPr>
        <a:solidFill>
          <a:srgbClr val="FFFF00">
            <a:alpha val="50000"/>
          </a:srgbClr>
        </a:solidFill>
      </dgm:spPr>
      <dgm:t>
        <a:bodyPr/>
        <a:lstStyle/>
        <a:p>
          <a:endParaRPr lang="en-CA"/>
        </a:p>
      </dgm:t>
    </dgm:pt>
    <dgm:pt modelId="{38200D2F-83E8-4BDF-BCC8-17A73BB6BFF5}" type="pres">
      <dgm:prSet presAssocID="{3710DE0A-A29E-4340-A3D5-A43849DD6C98}" presName="txLvlOnly1" presStyleLbl="revTx" presStyleIdx="3" presStyleCnt="5" custLinFactNeighborX="-2256" custLinFactNeighborY="4013"/>
      <dgm:spPr/>
      <dgm:t>
        <a:bodyPr/>
        <a:lstStyle/>
        <a:p>
          <a:endParaRPr lang="en-CA"/>
        </a:p>
      </dgm:t>
    </dgm:pt>
    <dgm:pt modelId="{A80EFF2F-489E-4134-BD0A-60886CE20E57}" type="pres">
      <dgm:prSet presAssocID="{B71BE023-3119-4228-A12F-42680370F60E}" presName="noChildren" presStyleCnt="0"/>
      <dgm:spPr/>
    </dgm:pt>
    <dgm:pt modelId="{7B7968B9-21CB-4F57-B2CD-DB3AEA0D2DA4}" type="pres">
      <dgm:prSet presAssocID="{B71BE023-3119-4228-A12F-42680370F60E}" presName="gap" presStyleCnt="0"/>
      <dgm:spPr/>
    </dgm:pt>
    <dgm:pt modelId="{8BB1B6DD-3E28-4E48-A76C-DEEAD6144E37}" type="pres">
      <dgm:prSet presAssocID="{B71BE023-3119-4228-A12F-42680370F60E}" presName="medCircle2" presStyleLbl="vennNode1" presStyleIdx="4" presStyleCnt="5"/>
      <dgm:spPr>
        <a:solidFill>
          <a:schemeClr val="accent1">
            <a:alpha val="50000"/>
          </a:schemeClr>
        </a:solidFill>
      </dgm:spPr>
      <dgm:t>
        <a:bodyPr/>
        <a:lstStyle/>
        <a:p>
          <a:endParaRPr lang="en-CA"/>
        </a:p>
      </dgm:t>
    </dgm:pt>
    <dgm:pt modelId="{9BE46C82-BD30-442B-A0FE-A1EA415FC5BE}" type="pres">
      <dgm:prSet presAssocID="{B71BE023-3119-4228-A12F-42680370F60E}" presName="txLvlOnly1" presStyleLbl="revTx" presStyleIdx="4" presStyleCnt="5" custLinFactNeighborX="-2256" custLinFactNeighborY="3599"/>
      <dgm:spPr/>
      <dgm:t>
        <a:bodyPr/>
        <a:lstStyle/>
        <a:p>
          <a:endParaRPr lang="en-CA"/>
        </a:p>
      </dgm:t>
    </dgm:pt>
  </dgm:ptLst>
  <dgm:cxnLst>
    <dgm:cxn modelId="{B2A0F5B5-B156-47A9-90F2-9D2C839C99C0}" type="presOf" srcId="{B71BE023-3119-4228-A12F-42680370F60E}" destId="{9BE46C82-BD30-442B-A0FE-A1EA415FC5BE}" srcOrd="0" destOrd="0" presId="urn:microsoft.com/office/officeart/2008/layout/VerticalCircleList"/>
    <dgm:cxn modelId="{8C0D4D00-A3DE-4BD6-9567-ECD84254E8D4}" type="presOf" srcId="{36EE87FE-B66B-4830-9543-DC65FE927E59}" destId="{D1637C64-C0DE-4A7B-B164-754A4C6BC607}" srcOrd="0" destOrd="0" presId="urn:microsoft.com/office/officeart/2008/layout/VerticalCircleList"/>
    <dgm:cxn modelId="{5E332A44-E542-4667-B96D-2E3180F7B9F5}" type="presOf" srcId="{D2079B51-8A60-4848-BE38-4B4EF639D8CC}" destId="{6587DA46-C1C2-4732-BA70-DB6BA3FDC64F}" srcOrd="0" destOrd="0" presId="urn:microsoft.com/office/officeart/2008/layout/VerticalCircleList"/>
    <dgm:cxn modelId="{36F6DA01-1067-46FD-B4EA-75DDC42A02E9}" srcId="{36EE87FE-B66B-4830-9543-DC65FE927E59}" destId="{D2079B51-8A60-4848-BE38-4B4EF639D8CC}" srcOrd="0" destOrd="0" parTransId="{621A8746-8C7B-468C-8D00-0B27BF81CEA4}" sibTransId="{05D76A4A-D730-4D29-A243-9E231B3664FC}"/>
    <dgm:cxn modelId="{A0DCFD26-2297-45FE-BC97-57B8D3155236}" srcId="{36EE87FE-B66B-4830-9543-DC65FE927E59}" destId="{B71BE023-3119-4228-A12F-42680370F60E}" srcOrd="4" destOrd="0" parTransId="{C7DCBC4F-6B60-4FAF-B6BB-18A2DDA09AF5}" sibTransId="{811912CA-335D-432C-9039-747C48BFC028}"/>
    <dgm:cxn modelId="{35B16320-1A6A-400A-919A-9FBDB7BB9FD2}" srcId="{36EE87FE-B66B-4830-9543-DC65FE927E59}" destId="{3710DE0A-A29E-4340-A3D5-A43849DD6C98}" srcOrd="3" destOrd="0" parTransId="{93C4D285-1EFC-4B71-A9C5-07C7D4861863}" sibTransId="{B6F8C19B-83E5-43AE-AE39-E273DABB7C28}"/>
    <dgm:cxn modelId="{E8002847-47D1-4B97-A271-B31C1705FD42}" type="presOf" srcId="{A1FFA6EF-802A-441B-9E9F-DED27AC3C41A}" destId="{055A0F5D-3B42-41D5-9AFB-F8283A8C2BD8}" srcOrd="0" destOrd="0" presId="urn:microsoft.com/office/officeart/2008/layout/VerticalCircleList"/>
    <dgm:cxn modelId="{86732BE0-C83B-40D5-92B5-42BDA233A84D}" srcId="{36EE87FE-B66B-4830-9543-DC65FE927E59}" destId="{19CB500D-D7A3-46BD-8A1F-A3AD9ED9CAA9}" srcOrd="1" destOrd="0" parTransId="{74CA617E-591E-42CD-9AF4-F9CAC6E014C5}" sibTransId="{88A896A6-E317-46B9-85F7-700E34EEC0A6}"/>
    <dgm:cxn modelId="{EFD9962C-0FDD-47A6-990E-FF9981298636}" type="presOf" srcId="{19CB500D-D7A3-46BD-8A1F-A3AD9ED9CAA9}" destId="{DF632A6E-21CC-4E05-97FB-7B87C8FA180E}" srcOrd="0" destOrd="0" presId="urn:microsoft.com/office/officeart/2008/layout/VerticalCircleList"/>
    <dgm:cxn modelId="{5AD79D8E-0299-4F2E-B588-C250768C1D9F}" srcId="{36EE87FE-B66B-4830-9543-DC65FE927E59}" destId="{A1FFA6EF-802A-441B-9E9F-DED27AC3C41A}" srcOrd="2" destOrd="0" parTransId="{803BB6BA-CD6E-4D4A-87A8-A92A1E12D22B}" sibTransId="{00223D41-DB14-4C07-8E21-8F0C91DC9149}"/>
    <dgm:cxn modelId="{03887E85-484D-494B-9E0E-BFCCEC981FEE}" type="presOf" srcId="{3710DE0A-A29E-4340-A3D5-A43849DD6C98}" destId="{38200D2F-83E8-4BDF-BCC8-17A73BB6BFF5}" srcOrd="0" destOrd="0" presId="urn:microsoft.com/office/officeart/2008/layout/VerticalCircleList"/>
    <dgm:cxn modelId="{C5655EFB-F316-4B5C-B13B-09236268A27A}" type="presParOf" srcId="{D1637C64-C0DE-4A7B-B164-754A4C6BC607}" destId="{4C43E61D-4C0F-489C-913E-D1AB9A289A28}" srcOrd="0" destOrd="0" presId="urn:microsoft.com/office/officeart/2008/layout/VerticalCircleList"/>
    <dgm:cxn modelId="{AF0E6E87-C053-4711-A758-58A518994ECC}" type="presParOf" srcId="{4C43E61D-4C0F-489C-913E-D1AB9A289A28}" destId="{DC6D8304-E75D-497D-8DE0-3896F76E11FD}" srcOrd="0" destOrd="0" presId="urn:microsoft.com/office/officeart/2008/layout/VerticalCircleList"/>
    <dgm:cxn modelId="{69991523-78C9-4636-B974-0EA41DC2FBAC}" type="presParOf" srcId="{4C43E61D-4C0F-489C-913E-D1AB9A289A28}" destId="{2A7EA5C3-182D-4EAA-A3DC-B8FBF3AEE001}" srcOrd="1" destOrd="0" presId="urn:microsoft.com/office/officeart/2008/layout/VerticalCircleList"/>
    <dgm:cxn modelId="{81D1FE53-990E-46D9-B5E8-EC41F8B56855}" type="presParOf" srcId="{4C43E61D-4C0F-489C-913E-D1AB9A289A28}" destId="{6587DA46-C1C2-4732-BA70-DB6BA3FDC64F}" srcOrd="2" destOrd="0" presId="urn:microsoft.com/office/officeart/2008/layout/VerticalCircleList"/>
    <dgm:cxn modelId="{19AA36F5-A67F-4313-995E-273043A1C3AC}" type="presParOf" srcId="{D1637C64-C0DE-4A7B-B164-754A4C6BC607}" destId="{436765B7-F391-48E0-8D86-97FF04F142C1}" srcOrd="1" destOrd="0" presId="urn:microsoft.com/office/officeart/2008/layout/VerticalCircleList"/>
    <dgm:cxn modelId="{8B591284-156D-4A54-A84E-93AF8A6D72E9}" type="presParOf" srcId="{436765B7-F391-48E0-8D86-97FF04F142C1}" destId="{FF967E41-48C9-4F7A-81B0-47152C3A3D8B}" srcOrd="0" destOrd="0" presId="urn:microsoft.com/office/officeart/2008/layout/VerticalCircleList"/>
    <dgm:cxn modelId="{5306D541-90C4-4942-83E7-9CC7F1F3EA08}" type="presParOf" srcId="{436765B7-F391-48E0-8D86-97FF04F142C1}" destId="{E7D09DF6-BADB-4C7E-A1CD-C27F4185DD37}" srcOrd="1" destOrd="0" presId="urn:microsoft.com/office/officeart/2008/layout/VerticalCircleList"/>
    <dgm:cxn modelId="{95DFC601-AA64-4B04-8B11-33E5E59D5E93}" type="presParOf" srcId="{436765B7-F391-48E0-8D86-97FF04F142C1}" destId="{DF632A6E-21CC-4E05-97FB-7B87C8FA180E}" srcOrd="2" destOrd="0" presId="urn:microsoft.com/office/officeart/2008/layout/VerticalCircleList"/>
    <dgm:cxn modelId="{6796C58D-E1D7-4F87-8D8D-B80B93B351FD}" type="presParOf" srcId="{D1637C64-C0DE-4A7B-B164-754A4C6BC607}" destId="{5ACECCB9-D6FD-4DE8-B496-6CE6C4EC0282}" srcOrd="2" destOrd="0" presId="urn:microsoft.com/office/officeart/2008/layout/VerticalCircleList"/>
    <dgm:cxn modelId="{7DDCD356-077C-4B1D-88EA-EFBAC2BCAD64}" type="presParOf" srcId="{5ACECCB9-D6FD-4DE8-B496-6CE6C4EC0282}" destId="{1EF29100-CC4A-47AC-A97C-4E44CBD6360A}" srcOrd="0" destOrd="0" presId="urn:microsoft.com/office/officeart/2008/layout/VerticalCircleList"/>
    <dgm:cxn modelId="{F67DFD50-9054-451D-99D6-925BF579FD1A}" type="presParOf" srcId="{5ACECCB9-D6FD-4DE8-B496-6CE6C4EC0282}" destId="{72C75C1F-713B-4204-95B3-51DB07BE7E64}" srcOrd="1" destOrd="0" presId="urn:microsoft.com/office/officeart/2008/layout/VerticalCircleList"/>
    <dgm:cxn modelId="{82EDBB4F-55E9-4E75-8A38-227925D69103}" type="presParOf" srcId="{5ACECCB9-D6FD-4DE8-B496-6CE6C4EC0282}" destId="{055A0F5D-3B42-41D5-9AFB-F8283A8C2BD8}" srcOrd="2" destOrd="0" presId="urn:microsoft.com/office/officeart/2008/layout/VerticalCircleList"/>
    <dgm:cxn modelId="{74127988-3DFB-4B03-A0C1-3FECDDD7D94B}" type="presParOf" srcId="{D1637C64-C0DE-4A7B-B164-754A4C6BC607}" destId="{3B4E619D-B7AD-4597-836C-984FB6D0673A}" srcOrd="3" destOrd="0" presId="urn:microsoft.com/office/officeart/2008/layout/VerticalCircleList"/>
    <dgm:cxn modelId="{EA4A753B-0769-4232-B2E1-9812EDAAFCD7}" type="presParOf" srcId="{3B4E619D-B7AD-4597-836C-984FB6D0673A}" destId="{6CDF1DF0-984F-4284-BE32-A06E69FF23AE}" srcOrd="0" destOrd="0" presId="urn:microsoft.com/office/officeart/2008/layout/VerticalCircleList"/>
    <dgm:cxn modelId="{F64B41C0-C273-4713-BB26-645C8D00A2A6}" type="presParOf" srcId="{3B4E619D-B7AD-4597-836C-984FB6D0673A}" destId="{9ADAE6DD-86EE-4F6D-9101-9754D02A4AE4}" srcOrd="1" destOrd="0" presId="urn:microsoft.com/office/officeart/2008/layout/VerticalCircleList"/>
    <dgm:cxn modelId="{E3F1EB99-8FC4-4687-9C3F-2A1D819E43A7}" type="presParOf" srcId="{3B4E619D-B7AD-4597-836C-984FB6D0673A}" destId="{38200D2F-83E8-4BDF-BCC8-17A73BB6BFF5}" srcOrd="2" destOrd="0" presId="urn:microsoft.com/office/officeart/2008/layout/VerticalCircleList"/>
    <dgm:cxn modelId="{AF345DB5-9C94-4BF1-8DCE-9977961EC543}" type="presParOf" srcId="{D1637C64-C0DE-4A7B-B164-754A4C6BC607}" destId="{A80EFF2F-489E-4134-BD0A-60886CE20E57}" srcOrd="4" destOrd="0" presId="urn:microsoft.com/office/officeart/2008/layout/VerticalCircleList"/>
    <dgm:cxn modelId="{6108118B-9E4A-47CC-A564-0C463D31A55D}" type="presParOf" srcId="{A80EFF2F-489E-4134-BD0A-60886CE20E57}" destId="{7B7968B9-21CB-4F57-B2CD-DB3AEA0D2DA4}" srcOrd="0" destOrd="0" presId="urn:microsoft.com/office/officeart/2008/layout/VerticalCircleList"/>
    <dgm:cxn modelId="{97C64CE3-C7E5-4513-9F21-AB3EE496A86D}" type="presParOf" srcId="{A80EFF2F-489E-4134-BD0A-60886CE20E57}" destId="{8BB1B6DD-3E28-4E48-A76C-DEEAD6144E37}" srcOrd="1" destOrd="0" presId="urn:microsoft.com/office/officeart/2008/layout/VerticalCircleList"/>
    <dgm:cxn modelId="{4120B7FA-ED14-4D00-9E40-3FDC00D861E3}" type="presParOf" srcId="{A80EFF2F-489E-4134-BD0A-60886CE20E57}" destId="{9BE46C82-BD30-442B-A0FE-A1EA415FC5BE}"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1B7E4A-23F3-413A-AC8A-52836A6F5C8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7CB32947-8E46-4E23-A816-DEB91938DCFD}">
      <dgm:prSet/>
      <dgm:spPr/>
      <dgm:t>
        <a:bodyPr/>
        <a:lstStyle/>
        <a:p>
          <a:pPr rtl="0"/>
          <a:r>
            <a:rPr lang="en-CA" b="1" dirty="0" smtClean="0"/>
            <a:t>African Americans:</a:t>
          </a:r>
          <a:endParaRPr lang="en-CA" b="1" dirty="0"/>
        </a:p>
      </dgm:t>
    </dgm:pt>
    <dgm:pt modelId="{D8758AF6-BCC4-4714-9143-83E493DACA72}" type="parTrans" cxnId="{8B30C70E-D6DD-47F6-BCE6-7633D36C8646}">
      <dgm:prSet/>
      <dgm:spPr/>
      <dgm:t>
        <a:bodyPr/>
        <a:lstStyle/>
        <a:p>
          <a:endParaRPr lang="en-CA"/>
        </a:p>
      </dgm:t>
    </dgm:pt>
    <dgm:pt modelId="{4F5EBE52-A4D9-4A1D-9F64-907C49217994}" type="sibTrans" cxnId="{8B30C70E-D6DD-47F6-BCE6-7633D36C8646}">
      <dgm:prSet/>
      <dgm:spPr/>
      <dgm:t>
        <a:bodyPr/>
        <a:lstStyle/>
        <a:p>
          <a:endParaRPr lang="en-CA"/>
        </a:p>
      </dgm:t>
    </dgm:pt>
    <dgm:pt modelId="{9E9B6E05-564D-4AB9-844F-155F88E00D99}">
      <dgm:prSet custT="1"/>
      <dgm:spPr/>
      <dgm:t>
        <a:bodyPr/>
        <a:lstStyle/>
        <a:p>
          <a:pPr rtl="0"/>
          <a:r>
            <a:rPr lang="en-CA" sz="2000" dirty="0" smtClean="0"/>
            <a:t>Face systemic barriers and prejudice</a:t>
          </a:r>
          <a:r>
            <a:rPr lang="en-CA" sz="2000" baseline="30000" dirty="0" smtClean="0"/>
            <a:t>1</a:t>
          </a:r>
          <a:endParaRPr lang="en-CA" sz="2000" baseline="30000" dirty="0"/>
        </a:p>
      </dgm:t>
    </dgm:pt>
    <dgm:pt modelId="{D170603C-EDAB-4F87-9A67-63C16233F466}" type="parTrans" cxnId="{8D384AED-38D5-480B-B420-2E21DC346C82}">
      <dgm:prSet/>
      <dgm:spPr/>
      <dgm:t>
        <a:bodyPr/>
        <a:lstStyle/>
        <a:p>
          <a:endParaRPr lang="en-CA"/>
        </a:p>
      </dgm:t>
    </dgm:pt>
    <dgm:pt modelId="{10515F62-F109-41BF-BF2F-A726BE444D64}" type="sibTrans" cxnId="{8D384AED-38D5-480B-B420-2E21DC346C82}">
      <dgm:prSet/>
      <dgm:spPr/>
      <dgm:t>
        <a:bodyPr/>
        <a:lstStyle/>
        <a:p>
          <a:endParaRPr lang="en-CA"/>
        </a:p>
      </dgm:t>
    </dgm:pt>
    <dgm:pt modelId="{F400192F-EF84-48B2-B166-FBB6DA3287B6}">
      <dgm:prSet custT="1"/>
      <dgm:spPr/>
      <dgm:t>
        <a:bodyPr/>
        <a:lstStyle/>
        <a:p>
          <a:pPr rtl="0"/>
          <a:r>
            <a:rPr lang="en-CA" sz="2000" dirty="0" smtClean="0"/>
            <a:t>Additional challenges due to lack of financial resources, educational barriers</a:t>
          </a:r>
          <a:endParaRPr lang="en-CA" sz="2000" dirty="0"/>
        </a:p>
      </dgm:t>
    </dgm:pt>
    <dgm:pt modelId="{10910C8F-B2D1-4D97-BA4F-C1E995219716}" type="parTrans" cxnId="{1EEDDCCE-9EC6-4424-B319-637B5C7FFD51}">
      <dgm:prSet/>
      <dgm:spPr/>
      <dgm:t>
        <a:bodyPr/>
        <a:lstStyle/>
        <a:p>
          <a:endParaRPr lang="en-CA"/>
        </a:p>
      </dgm:t>
    </dgm:pt>
    <dgm:pt modelId="{2BA1019E-3591-4880-910D-EF517EDB1779}" type="sibTrans" cxnId="{1EEDDCCE-9EC6-4424-B319-637B5C7FFD51}">
      <dgm:prSet/>
      <dgm:spPr/>
      <dgm:t>
        <a:bodyPr/>
        <a:lstStyle/>
        <a:p>
          <a:endParaRPr lang="en-CA"/>
        </a:p>
      </dgm:t>
    </dgm:pt>
    <dgm:pt modelId="{88E1DF52-4956-4C74-93EE-7C871A25BA54}">
      <dgm:prSet/>
      <dgm:spPr/>
      <dgm:t>
        <a:bodyPr/>
        <a:lstStyle/>
        <a:p>
          <a:pPr rtl="0"/>
          <a:r>
            <a:rPr lang="en-CA" b="1" dirty="0" smtClean="0"/>
            <a:t>Asian Peoples:</a:t>
          </a:r>
          <a:endParaRPr lang="en-CA" b="1" dirty="0"/>
        </a:p>
      </dgm:t>
    </dgm:pt>
    <dgm:pt modelId="{02306D98-A11E-4693-B3DB-7218957D2003}" type="parTrans" cxnId="{295BC5C2-3517-4999-BE93-51A0E0658639}">
      <dgm:prSet/>
      <dgm:spPr/>
      <dgm:t>
        <a:bodyPr/>
        <a:lstStyle/>
        <a:p>
          <a:endParaRPr lang="en-CA"/>
        </a:p>
      </dgm:t>
    </dgm:pt>
    <dgm:pt modelId="{3C3C03B8-201B-4EB4-A2DA-FCF58F7C9022}" type="sibTrans" cxnId="{295BC5C2-3517-4999-BE93-51A0E0658639}">
      <dgm:prSet/>
      <dgm:spPr/>
      <dgm:t>
        <a:bodyPr/>
        <a:lstStyle/>
        <a:p>
          <a:endParaRPr lang="en-CA"/>
        </a:p>
      </dgm:t>
    </dgm:pt>
    <dgm:pt modelId="{DFE203B5-7861-4905-9FD5-CAADE6552396}">
      <dgm:prSet custT="1"/>
      <dgm:spPr/>
      <dgm:t>
        <a:bodyPr/>
        <a:lstStyle/>
        <a:p>
          <a:pPr rtl="0"/>
          <a:r>
            <a:rPr lang="en-CA" sz="2000" dirty="0" smtClean="0"/>
            <a:t>High somatization rates</a:t>
          </a:r>
          <a:r>
            <a:rPr lang="en-CA" sz="2000" baseline="30000" dirty="0" smtClean="0"/>
            <a:t>2</a:t>
          </a:r>
          <a:endParaRPr lang="en-CA" sz="2000" baseline="30000" dirty="0"/>
        </a:p>
      </dgm:t>
    </dgm:pt>
    <dgm:pt modelId="{2A87CB54-AB64-4107-A505-E45F0447DB0E}" type="parTrans" cxnId="{D04F9E9A-4F71-4658-A158-83C32402D5A1}">
      <dgm:prSet/>
      <dgm:spPr/>
      <dgm:t>
        <a:bodyPr/>
        <a:lstStyle/>
        <a:p>
          <a:endParaRPr lang="en-CA"/>
        </a:p>
      </dgm:t>
    </dgm:pt>
    <dgm:pt modelId="{4E365D0D-5279-46D1-B9DC-7B6E50AFA2F2}" type="sibTrans" cxnId="{D04F9E9A-4F71-4658-A158-83C32402D5A1}">
      <dgm:prSet/>
      <dgm:spPr/>
      <dgm:t>
        <a:bodyPr/>
        <a:lstStyle/>
        <a:p>
          <a:endParaRPr lang="en-CA"/>
        </a:p>
      </dgm:t>
    </dgm:pt>
    <dgm:pt modelId="{715FCA99-448D-4E84-BFF7-5ED2DEA0A6E9}">
      <dgm:prSet custT="1"/>
      <dgm:spPr/>
      <dgm:t>
        <a:bodyPr/>
        <a:lstStyle/>
        <a:p>
          <a:pPr rtl="0"/>
          <a:r>
            <a:rPr lang="en-CA" sz="2000" dirty="0" smtClean="0"/>
            <a:t>Deep stigma involving mental health help-seeking</a:t>
          </a:r>
          <a:endParaRPr lang="en-CA" sz="2000" dirty="0"/>
        </a:p>
      </dgm:t>
    </dgm:pt>
    <dgm:pt modelId="{562A4D70-9C58-4E68-9DB0-9637D5A4877C}" type="parTrans" cxnId="{D9A9690B-25CC-40C0-8B39-8023E750355C}">
      <dgm:prSet/>
      <dgm:spPr/>
      <dgm:t>
        <a:bodyPr/>
        <a:lstStyle/>
        <a:p>
          <a:endParaRPr lang="en-CA"/>
        </a:p>
      </dgm:t>
    </dgm:pt>
    <dgm:pt modelId="{DFD8F31D-82A3-4E99-B027-CA789FFF9F52}" type="sibTrans" cxnId="{D9A9690B-25CC-40C0-8B39-8023E750355C}">
      <dgm:prSet/>
      <dgm:spPr/>
      <dgm:t>
        <a:bodyPr/>
        <a:lstStyle/>
        <a:p>
          <a:endParaRPr lang="en-CA"/>
        </a:p>
      </dgm:t>
    </dgm:pt>
    <dgm:pt modelId="{6C304B9C-79A9-4960-A085-736321131816}">
      <dgm:prSet custT="1"/>
      <dgm:spPr/>
      <dgm:t>
        <a:bodyPr/>
        <a:lstStyle/>
        <a:p>
          <a:pPr rtl="0"/>
          <a:r>
            <a:rPr lang="en-CA" sz="2000" dirty="0" smtClean="0"/>
            <a:t>Family pressure for academic success</a:t>
          </a:r>
          <a:r>
            <a:rPr lang="en-CA" sz="2000" baseline="30000" dirty="0" smtClean="0"/>
            <a:t>1</a:t>
          </a:r>
          <a:endParaRPr lang="en-CA" sz="2000" dirty="0"/>
        </a:p>
      </dgm:t>
    </dgm:pt>
    <dgm:pt modelId="{61CD8721-6882-4A8B-8416-7D3794A92E49}" type="parTrans" cxnId="{E4B5B5D7-6196-4E32-A131-9E9B75620B76}">
      <dgm:prSet/>
      <dgm:spPr/>
      <dgm:t>
        <a:bodyPr/>
        <a:lstStyle/>
        <a:p>
          <a:endParaRPr lang="en-CA"/>
        </a:p>
      </dgm:t>
    </dgm:pt>
    <dgm:pt modelId="{54FC3BE2-6602-469A-A1AE-7D93C2152AB7}" type="sibTrans" cxnId="{E4B5B5D7-6196-4E32-A131-9E9B75620B76}">
      <dgm:prSet/>
      <dgm:spPr/>
      <dgm:t>
        <a:bodyPr/>
        <a:lstStyle/>
        <a:p>
          <a:endParaRPr lang="en-CA"/>
        </a:p>
      </dgm:t>
    </dgm:pt>
    <dgm:pt modelId="{BD0AEFED-50FB-4F32-9D00-7261F0D6ADEF}">
      <dgm:prSet/>
      <dgm:spPr/>
      <dgm:t>
        <a:bodyPr/>
        <a:lstStyle/>
        <a:p>
          <a:pPr rtl="0"/>
          <a:r>
            <a:rPr lang="en-CA" b="1" dirty="0" smtClean="0"/>
            <a:t>Arabic-Speaking Groups:</a:t>
          </a:r>
          <a:endParaRPr lang="en-CA" b="1" dirty="0"/>
        </a:p>
      </dgm:t>
    </dgm:pt>
    <dgm:pt modelId="{B0BF8E62-0399-430C-B0AE-B46379CDA021}" type="parTrans" cxnId="{BA1E520F-B416-41BB-B19E-50D264237221}">
      <dgm:prSet/>
      <dgm:spPr/>
      <dgm:t>
        <a:bodyPr/>
        <a:lstStyle/>
        <a:p>
          <a:endParaRPr lang="en-CA"/>
        </a:p>
      </dgm:t>
    </dgm:pt>
    <dgm:pt modelId="{118F0A01-97B1-463D-9973-14033B40AF02}" type="sibTrans" cxnId="{BA1E520F-B416-41BB-B19E-50D264237221}">
      <dgm:prSet/>
      <dgm:spPr/>
      <dgm:t>
        <a:bodyPr/>
        <a:lstStyle/>
        <a:p>
          <a:endParaRPr lang="en-CA"/>
        </a:p>
      </dgm:t>
    </dgm:pt>
    <dgm:pt modelId="{1D407722-6B31-4283-B530-C164EB5974E5}">
      <dgm:prSet custT="1"/>
      <dgm:spPr/>
      <dgm:t>
        <a:bodyPr/>
        <a:lstStyle/>
        <a:p>
          <a:pPr rtl="0"/>
          <a:r>
            <a:rPr lang="en-CA" sz="2000" dirty="0" smtClean="0"/>
            <a:t>Fear of reduced marriageability  resulting from help seeking</a:t>
          </a:r>
          <a:endParaRPr lang="en-CA" sz="2000" dirty="0"/>
        </a:p>
      </dgm:t>
    </dgm:pt>
    <dgm:pt modelId="{5AD7EA09-FBA6-4410-8263-6FF96DC5420C}" type="parTrans" cxnId="{CDA330E0-F37E-4996-B70E-940B64FB5761}">
      <dgm:prSet/>
      <dgm:spPr/>
      <dgm:t>
        <a:bodyPr/>
        <a:lstStyle/>
        <a:p>
          <a:endParaRPr lang="en-CA"/>
        </a:p>
      </dgm:t>
    </dgm:pt>
    <dgm:pt modelId="{261A807D-4616-432C-848A-BEFFB8A75035}" type="sibTrans" cxnId="{CDA330E0-F37E-4996-B70E-940B64FB5761}">
      <dgm:prSet/>
      <dgm:spPr/>
      <dgm:t>
        <a:bodyPr/>
        <a:lstStyle/>
        <a:p>
          <a:endParaRPr lang="en-CA"/>
        </a:p>
      </dgm:t>
    </dgm:pt>
    <dgm:pt modelId="{9D4069D0-2FC8-4E3C-8931-3F4ACF6AF747}" type="pres">
      <dgm:prSet presAssocID="{581B7E4A-23F3-413A-AC8A-52836A6F5C89}" presName="linear" presStyleCnt="0">
        <dgm:presLayoutVars>
          <dgm:dir/>
          <dgm:animLvl val="lvl"/>
          <dgm:resizeHandles val="exact"/>
        </dgm:presLayoutVars>
      </dgm:prSet>
      <dgm:spPr/>
      <dgm:t>
        <a:bodyPr/>
        <a:lstStyle/>
        <a:p>
          <a:endParaRPr lang="en-CA"/>
        </a:p>
      </dgm:t>
    </dgm:pt>
    <dgm:pt modelId="{3C6A86E2-8569-46DC-BA66-11649A833658}" type="pres">
      <dgm:prSet presAssocID="{7CB32947-8E46-4E23-A816-DEB91938DCFD}" presName="parentLin" presStyleCnt="0"/>
      <dgm:spPr/>
    </dgm:pt>
    <dgm:pt modelId="{20163ADD-D935-49A9-8D89-A2CF70A97051}" type="pres">
      <dgm:prSet presAssocID="{7CB32947-8E46-4E23-A816-DEB91938DCFD}" presName="parentLeftMargin" presStyleLbl="node1" presStyleIdx="0" presStyleCnt="3"/>
      <dgm:spPr/>
      <dgm:t>
        <a:bodyPr/>
        <a:lstStyle/>
        <a:p>
          <a:endParaRPr lang="en-CA"/>
        </a:p>
      </dgm:t>
    </dgm:pt>
    <dgm:pt modelId="{99E760D8-70A3-4047-8C72-248A0C1A9986}" type="pres">
      <dgm:prSet presAssocID="{7CB32947-8E46-4E23-A816-DEB91938DCFD}" presName="parentText" presStyleLbl="node1" presStyleIdx="0" presStyleCnt="3">
        <dgm:presLayoutVars>
          <dgm:chMax val="0"/>
          <dgm:bulletEnabled val="1"/>
        </dgm:presLayoutVars>
      </dgm:prSet>
      <dgm:spPr/>
      <dgm:t>
        <a:bodyPr/>
        <a:lstStyle/>
        <a:p>
          <a:endParaRPr lang="en-CA"/>
        </a:p>
      </dgm:t>
    </dgm:pt>
    <dgm:pt modelId="{D1D5517E-2CDB-495C-949F-E24D738AD11B}" type="pres">
      <dgm:prSet presAssocID="{7CB32947-8E46-4E23-A816-DEB91938DCFD}" presName="negativeSpace" presStyleCnt="0"/>
      <dgm:spPr/>
    </dgm:pt>
    <dgm:pt modelId="{F9D8AA2C-476C-4056-8E13-952E9134B364}" type="pres">
      <dgm:prSet presAssocID="{7CB32947-8E46-4E23-A816-DEB91938DCFD}" presName="childText" presStyleLbl="conFgAcc1" presStyleIdx="0" presStyleCnt="3">
        <dgm:presLayoutVars>
          <dgm:bulletEnabled val="1"/>
        </dgm:presLayoutVars>
      </dgm:prSet>
      <dgm:spPr/>
      <dgm:t>
        <a:bodyPr/>
        <a:lstStyle/>
        <a:p>
          <a:endParaRPr lang="en-CA"/>
        </a:p>
      </dgm:t>
    </dgm:pt>
    <dgm:pt modelId="{4CF81D4B-7D47-4AE0-9CD3-3377526A3D6D}" type="pres">
      <dgm:prSet presAssocID="{4F5EBE52-A4D9-4A1D-9F64-907C49217994}" presName="spaceBetweenRectangles" presStyleCnt="0"/>
      <dgm:spPr/>
    </dgm:pt>
    <dgm:pt modelId="{200BA892-7C1C-445E-8938-F726C684F678}" type="pres">
      <dgm:prSet presAssocID="{88E1DF52-4956-4C74-93EE-7C871A25BA54}" presName="parentLin" presStyleCnt="0"/>
      <dgm:spPr/>
    </dgm:pt>
    <dgm:pt modelId="{0268AA56-F388-4104-A891-4B49FB53A79E}" type="pres">
      <dgm:prSet presAssocID="{88E1DF52-4956-4C74-93EE-7C871A25BA54}" presName="parentLeftMargin" presStyleLbl="node1" presStyleIdx="0" presStyleCnt="3"/>
      <dgm:spPr/>
      <dgm:t>
        <a:bodyPr/>
        <a:lstStyle/>
        <a:p>
          <a:endParaRPr lang="en-CA"/>
        </a:p>
      </dgm:t>
    </dgm:pt>
    <dgm:pt modelId="{2AA41EE3-FA40-477E-928F-9CA41FA7D4CC}" type="pres">
      <dgm:prSet presAssocID="{88E1DF52-4956-4C74-93EE-7C871A25BA54}" presName="parentText" presStyleLbl="node1" presStyleIdx="1" presStyleCnt="3">
        <dgm:presLayoutVars>
          <dgm:chMax val="0"/>
          <dgm:bulletEnabled val="1"/>
        </dgm:presLayoutVars>
      </dgm:prSet>
      <dgm:spPr/>
      <dgm:t>
        <a:bodyPr/>
        <a:lstStyle/>
        <a:p>
          <a:endParaRPr lang="en-CA"/>
        </a:p>
      </dgm:t>
    </dgm:pt>
    <dgm:pt modelId="{68543EC4-C11B-401F-8345-6EE8D86F993E}" type="pres">
      <dgm:prSet presAssocID="{88E1DF52-4956-4C74-93EE-7C871A25BA54}" presName="negativeSpace" presStyleCnt="0"/>
      <dgm:spPr/>
    </dgm:pt>
    <dgm:pt modelId="{2648960A-E9DB-4C07-BA1F-EF9A9751D88A}" type="pres">
      <dgm:prSet presAssocID="{88E1DF52-4956-4C74-93EE-7C871A25BA54}" presName="childText" presStyleLbl="conFgAcc1" presStyleIdx="1" presStyleCnt="3">
        <dgm:presLayoutVars>
          <dgm:bulletEnabled val="1"/>
        </dgm:presLayoutVars>
      </dgm:prSet>
      <dgm:spPr/>
      <dgm:t>
        <a:bodyPr/>
        <a:lstStyle/>
        <a:p>
          <a:endParaRPr lang="en-CA"/>
        </a:p>
      </dgm:t>
    </dgm:pt>
    <dgm:pt modelId="{095703A8-0662-4F78-BE93-E50EC74C632C}" type="pres">
      <dgm:prSet presAssocID="{3C3C03B8-201B-4EB4-A2DA-FCF58F7C9022}" presName="spaceBetweenRectangles" presStyleCnt="0"/>
      <dgm:spPr/>
    </dgm:pt>
    <dgm:pt modelId="{14DBF216-B70E-438D-9F8F-DD9170DEF1AD}" type="pres">
      <dgm:prSet presAssocID="{BD0AEFED-50FB-4F32-9D00-7261F0D6ADEF}" presName="parentLin" presStyleCnt="0"/>
      <dgm:spPr/>
    </dgm:pt>
    <dgm:pt modelId="{06C3E226-AC6E-4952-8A3A-D4405C6F4342}" type="pres">
      <dgm:prSet presAssocID="{BD0AEFED-50FB-4F32-9D00-7261F0D6ADEF}" presName="parentLeftMargin" presStyleLbl="node1" presStyleIdx="1" presStyleCnt="3"/>
      <dgm:spPr/>
      <dgm:t>
        <a:bodyPr/>
        <a:lstStyle/>
        <a:p>
          <a:endParaRPr lang="en-CA"/>
        </a:p>
      </dgm:t>
    </dgm:pt>
    <dgm:pt modelId="{A3CF8B54-77E1-414C-8F69-32275905E87F}" type="pres">
      <dgm:prSet presAssocID="{BD0AEFED-50FB-4F32-9D00-7261F0D6ADEF}" presName="parentText" presStyleLbl="node1" presStyleIdx="2" presStyleCnt="3">
        <dgm:presLayoutVars>
          <dgm:chMax val="0"/>
          <dgm:bulletEnabled val="1"/>
        </dgm:presLayoutVars>
      </dgm:prSet>
      <dgm:spPr/>
      <dgm:t>
        <a:bodyPr/>
        <a:lstStyle/>
        <a:p>
          <a:endParaRPr lang="en-CA"/>
        </a:p>
      </dgm:t>
    </dgm:pt>
    <dgm:pt modelId="{CF12AC4A-9286-4298-A93A-51AFE92A0B48}" type="pres">
      <dgm:prSet presAssocID="{BD0AEFED-50FB-4F32-9D00-7261F0D6ADEF}" presName="negativeSpace" presStyleCnt="0"/>
      <dgm:spPr/>
    </dgm:pt>
    <dgm:pt modelId="{78C9A1B7-C700-4F89-9E4E-27C9D641B50C}" type="pres">
      <dgm:prSet presAssocID="{BD0AEFED-50FB-4F32-9D00-7261F0D6ADEF}" presName="childText" presStyleLbl="conFgAcc1" presStyleIdx="2" presStyleCnt="3">
        <dgm:presLayoutVars>
          <dgm:bulletEnabled val="1"/>
        </dgm:presLayoutVars>
      </dgm:prSet>
      <dgm:spPr/>
      <dgm:t>
        <a:bodyPr/>
        <a:lstStyle/>
        <a:p>
          <a:endParaRPr lang="en-CA"/>
        </a:p>
      </dgm:t>
    </dgm:pt>
  </dgm:ptLst>
  <dgm:cxnLst>
    <dgm:cxn modelId="{CDA330E0-F37E-4996-B70E-940B64FB5761}" srcId="{BD0AEFED-50FB-4F32-9D00-7261F0D6ADEF}" destId="{1D407722-6B31-4283-B530-C164EB5974E5}" srcOrd="0" destOrd="0" parTransId="{5AD7EA09-FBA6-4410-8263-6FF96DC5420C}" sibTransId="{261A807D-4616-432C-848A-BEFFB8A75035}"/>
    <dgm:cxn modelId="{E4B5B5D7-6196-4E32-A131-9E9B75620B76}" srcId="{88E1DF52-4956-4C74-93EE-7C871A25BA54}" destId="{6C304B9C-79A9-4960-A085-736321131816}" srcOrd="2" destOrd="0" parTransId="{61CD8721-6882-4A8B-8416-7D3794A92E49}" sibTransId="{54FC3BE2-6602-469A-A1AE-7D93C2152AB7}"/>
    <dgm:cxn modelId="{1EEDDCCE-9EC6-4424-B319-637B5C7FFD51}" srcId="{7CB32947-8E46-4E23-A816-DEB91938DCFD}" destId="{F400192F-EF84-48B2-B166-FBB6DA3287B6}" srcOrd="1" destOrd="0" parTransId="{10910C8F-B2D1-4D97-BA4F-C1E995219716}" sibTransId="{2BA1019E-3591-4880-910D-EF517EDB1779}"/>
    <dgm:cxn modelId="{118DA5A2-99E8-4D7B-AE13-EB15115C886A}" type="presOf" srcId="{DFE203B5-7861-4905-9FD5-CAADE6552396}" destId="{2648960A-E9DB-4C07-BA1F-EF9A9751D88A}" srcOrd="0" destOrd="0" presId="urn:microsoft.com/office/officeart/2005/8/layout/list1"/>
    <dgm:cxn modelId="{8D384AED-38D5-480B-B420-2E21DC346C82}" srcId="{7CB32947-8E46-4E23-A816-DEB91938DCFD}" destId="{9E9B6E05-564D-4AB9-844F-155F88E00D99}" srcOrd="0" destOrd="0" parTransId="{D170603C-EDAB-4F87-9A67-63C16233F466}" sibTransId="{10515F62-F109-41BF-BF2F-A726BE444D64}"/>
    <dgm:cxn modelId="{FB5CC842-E40E-4CF8-9F11-D1C8226F414F}" type="presOf" srcId="{88E1DF52-4956-4C74-93EE-7C871A25BA54}" destId="{2AA41EE3-FA40-477E-928F-9CA41FA7D4CC}" srcOrd="1" destOrd="0" presId="urn:microsoft.com/office/officeart/2005/8/layout/list1"/>
    <dgm:cxn modelId="{2B15C106-0BD3-4605-B312-36EFDABB8E99}" type="presOf" srcId="{9E9B6E05-564D-4AB9-844F-155F88E00D99}" destId="{F9D8AA2C-476C-4056-8E13-952E9134B364}" srcOrd="0" destOrd="0" presId="urn:microsoft.com/office/officeart/2005/8/layout/list1"/>
    <dgm:cxn modelId="{6BCC3DD4-483D-4C8D-87F6-5F22D12938D4}" type="presOf" srcId="{1D407722-6B31-4283-B530-C164EB5974E5}" destId="{78C9A1B7-C700-4F89-9E4E-27C9D641B50C}" srcOrd="0" destOrd="0" presId="urn:microsoft.com/office/officeart/2005/8/layout/list1"/>
    <dgm:cxn modelId="{295BC5C2-3517-4999-BE93-51A0E0658639}" srcId="{581B7E4A-23F3-413A-AC8A-52836A6F5C89}" destId="{88E1DF52-4956-4C74-93EE-7C871A25BA54}" srcOrd="1" destOrd="0" parTransId="{02306D98-A11E-4693-B3DB-7218957D2003}" sibTransId="{3C3C03B8-201B-4EB4-A2DA-FCF58F7C9022}"/>
    <dgm:cxn modelId="{40D14122-9E60-4E8E-BFCD-A43457590D36}" type="presOf" srcId="{7CB32947-8E46-4E23-A816-DEB91938DCFD}" destId="{99E760D8-70A3-4047-8C72-248A0C1A9986}" srcOrd="1" destOrd="0" presId="urn:microsoft.com/office/officeart/2005/8/layout/list1"/>
    <dgm:cxn modelId="{BAF46A5E-AB85-427D-B64E-FBF2BEA05060}" type="presOf" srcId="{88E1DF52-4956-4C74-93EE-7C871A25BA54}" destId="{0268AA56-F388-4104-A891-4B49FB53A79E}" srcOrd="0" destOrd="0" presId="urn:microsoft.com/office/officeart/2005/8/layout/list1"/>
    <dgm:cxn modelId="{EC77DA66-3598-4F82-8836-35672DB9F1F7}" type="presOf" srcId="{BD0AEFED-50FB-4F32-9D00-7261F0D6ADEF}" destId="{A3CF8B54-77E1-414C-8F69-32275905E87F}" srcOrd="1" destOrd="0" presId="urn:microsoft.com/office/officeart/2005/8/layout/list1"/>
    <dgm:cxn modelId="{BDE5EAE1-ADBD-41E6-81A0-94C3A604B271}" type="presOf" srcId="{715FCA99-448D-4E84-BFF7-5ED2DEA0A6E9}" destId="{2648960A-E9DB-4C07-BA1F-EF9A9751D88A}" srcOrd="0" destOrd="1" presId="urn:microsoft.com/office/officeart/2005/8/layout/list1"/>
    <dgm:cxn modelId="{2D02B382-8DB3-40C6-858F-5C85BF493EA3}" type="presOf" srcId="{6C304B9C-79A9-4960-A085-736321131816}" destId="{2648960A-E9DB-4C07-BA1F-EF9A9751D88A}" srcOrd="0" destOrd="2" presId="urn:microsoft.com/office/officeart/2005/8/layout/list1"/>
    <dgm:cxn modelId="{9D478DF4-860B-486E-A3B1-B667AFCC98BB}" type="presOf" srcId="{BD0AEFED-50FB-4F32-9D00-7261F0D6ADEF}" destId="{06C3E226-AC6E-4952-8A3A-D4405C6F4342}" srcOrd="0" destOrd="0" presId="urn:microsoft.com/office/officeart/2005/8/layout/list1"/>
    <dgm:cxn modelId="{502C309B-8D20-4984-B6FC-F9378C989808}" type="presOf" srcId="{581B7E4A-23F3-413A-AC8A-52836A6F5C89}" destId="{9D4069D0-2FC8-4E3C-8931-3F4ACF6AF747}" srcOrd="0" destOrd="0" presId="urn:microsoft.com/office/officeart/2005/8/layout/list1"/>
    <dgm:cxn modelId="{8B30C70E-D6DD-47F6-BCE6-7633D36C8646}" srcId="{581B7E4A-23F3-413A-AC8A-52836A6F5C89}" destId="{7CB32947-8E46-4E23-A816-DEB91938DCFD}" srcOrd="0" destOrd="0" parTransId="{D8758AF6-BCC4-4714-9143-83E493DACA72}" sibTransId="{4F5EBE52-A4D9-4A1D-9F64-907C49217994}"/>
    <dgm:cxn modelId="{BA1E520F-B416-41BB-B19E-50D264237221}" srcId="{581B7E4A-23F3-413A-AC8A-52836A6F5C89}" destId="{BD0AEFED-50FB-4F32-9D00-7261F0D6ADEF}" srcOrd="2" destOrd="0" parTransId="{B0BF8E62-0399-430C-B0AE-B46379CDA021}" sibTransId="{118F0A01-97B1-463D-9973-14033B40AF02}"/>
    <dgm:cxn modelId="{D9A9690B-25CC-40C0-8B39-8023E750355C}" srcId="{88E1DF52-4956-4C74-93EE-7C871A25BA54}" destId="{715FCA99-448D-4E84-BFF7-5ED2DEA0A6E9}" srcOrd="1" destOrd="0" parTransId="{562A4D70-9C58-4E68-9DB0-9637D5A4877C}" sibTransId="{DFD8F31D-82A3-4E99-B027-CA789FFF9F52}"/>
    <dgm:cxn modelId="{F2F9CA87-26CE-444B-978B-6467978BF0B9}" type="presOf" srcId="{7CB32947-8E46-4E23-A816-DEB91938DCFD}" destId="{20163ADD-D935-49A9-8D89-A2CF70A97051}" srcOrd="0" destOrd="0" presId="urn:microsoft.com/office/officeart/2005/8/layout/list1"/>
    <dgm:cxn modelId="{D04F9E9A-4F71-4658-A158-83C32402D5A1}" srcId="{88E1DF52-4956-4C74-93EE-7C871A25BA54}" destId="{DFE203B5-7861-4905-9FD5-CAADE6552396}" srcOrd="0" destOrd="0" parTransId="{2A87CB54-AB64-4107-A505-E45F0447DB0E}" sibTransId="{4E365D0D-5279-46D1-B9DC-7B6E50AFA2F2}"/>
    <dgm:cxn modelId="{91DB3909-1A41-4484-8E3C-E5FA25969454}" type="presOf" srcId="{F400192F-EF84-48B2-B166-FBB6DA3287B6}" destId="{F9D8AA2C-476C-4056-8E13-952E9134B364}" srcOrd="0" destOrd="1" presId="urn:microsoft.com/office/officeart/2005/8/layout/list1"/>
    <dgm:cxn modelId="{D81A2117-D95F-4F03-829A-7C1DED49B7D8}" type="presParOf" srcId="{9D4069D0-2FC8-4E3C-8931-3F4ACF6AF747}" destId="{3C6A86E2-8569-46DC-BA66-11649A833658}" srcOrd="0" destOrd="0" presId="urn:microsoft.com/office/officeart/2005/8/layout/list1"/>
    <dgm:cxn modelId="{8635A8E3-41CC-479C-9BCB-910472B38D46}" type="presParOf" srcId="{3C6A86E2-8569-46DC-BA66-11649A833658}" destId="{20163ADD-D935-49A9-8D89-A2CF70A97051}" srcOrd="0" destOrd="0" presId="urn:microsoft.com/office/officeart/2005/8/layout/list1"/>
    <dgm:cxn modelId="{977AE3C7-9F7B-4BA0-BF2A-C1C00927291E}" type="presParOf" srcId="{3C6A86E2-8569-46DC-BA66-11649A833658}" destId="{99E760D8-70A3-4047-8C72-248A0C1A9986}" srcOrd="1" destOrd="0" presId="urn:microsoft.com/office/officeart/2005/8/layout/list1"/>
    <dgm:cxn modelId="{C3EE3FD2-0D36-43AD-B76F-BA5B969C2BC2}" type="presParOf" srcId="{9D4069D0-2FC8-4E3C-8931-3F4ACF6AF747}" destId="{D1D5517E-2CDB-495C-949F-E24D738AD11B}" srcOrd="1" destOrd="0" presId="urn:microsoft.com/office/officeart/2005/8/layout/list1"/>
    <dgm:cxn modelId="{5387F803-0B03-476B-AEE1-CC4467E2C453}" type="presParOf" srcId="{9D4069D0-2FC8-4E3C-8931-3F4ACF6AF747}" destId="{F9D8AA2C-476C-4056-8E13-952E9134B364}" srcOrd="2" destOrd="0" presId="urn:microsoft.com/office/officeart/2005/8/layout/list1"/>
    <dgm:cxn modelId="{F7CFA34B-BC81-4496-AF30-42F11814B282}" type="presParOf" srcId="{9D4069D0-2FC8-4E3C-8931-3F4ACF6AF747}" destId="{4CF81D4B-7D47-4AE0-9CD3-3377526A3D6D}" srcOrd="3" destOrd="0" presId="urn:microsoft.com/office/officeart/2005/8/layout/list1"/>
    <dgm:cxn modelId="{AC4B73E9-C848-4994-B075-DCAFA03EF9DD}" type="presParOf" srcId="{9D4069D0-2FC8-4E3C-8931-3F4ACF6AF747}" destId="{200BA892-7C1C-445E-8938-F726C684F678}" srcOrd="4" destOrd="0" presId="urn:microsoft.com/office/officeart/2005/8/layout/list1"/>
    <dgm:cxn modelId="{5F0D6B0F-3531-402C-A7C1-646E21C27715}" type="presParOf" srcId="{200BA892-7C1C-445E-8938-F726C684F678}" destId="{0268AA56-F388-4104-A891-4B49FB53A79E}" srcOrd="0" destOrd="0" presId="urn:microsoft.com/office/officeart/2005/8/layout/list1"/>
    <dgm:cxn modelId="{1FFAEAFF-AE1C-43B9-88C3-AD92C05ECDAD}" type="presParOf" srcId="{200BA892-7C1C-445E-8938-F726C684F678}" destId="{2AA41EE3-FA40-477E-928F-9CA41FA7D4CC}" srcOrd="1" destOrd="0" presId="urn:microsoft.com/office/officeart/2005/8/layout/list1"/>
    <dgm:cxn modelId="{32C5759B-D1AF-4762-BD6F-E87FE8453420}" type="presParOf" srcId="{9D4069D0-2FC8-4E3C-8931-3F4ACF6AF747}" destId="{68543EC4-C11B-401F-8345-6EE8D86F993E}" srcOrd="5" destOrd="0" presId="urn:microsoft.com/office/officeart/2005/8/layout/list1"/>
    <dgm:cxn modelId="{3EB331DF-ACA8-40AE-ADEE-4AAD92BC841E}" type="presParOf" srcId="{9D4069D0-2FC8-4E3C-8931-3F4ACF6AF747}" destId="{2648960A-E9DB-4C07-BA1F-EF9A9751D88A}" srcOrd="6" destOrd="0" presId="urn:microsoft.com/office/officeart/2005/8/layout/list1"/>
    <dgm:cxn modelId="{6E58E908-22C3-460F-A781-4F616B9926E0}" type="presParOf" srcId="{9D4069D0-2FC8-4E3C-8931-3F4ACF6AF747}" destId="{095703A8-0662-4F78-BE93-E50EC74C632C}" srcOrd="7" destOrd="0" presId="urn:microsoft.com/office/officeart/2005/8/layout/list1"/>
    <dgm:cxn modelId="{B4C04684-2541-42B5-8A2F-565A50B77C80}" type="presParOf" srcId="{9D4069D0-2FC8-4E3C-8931-3F4ACF6AF747}" destId="{14DBF216-B70E-438D-9F8F-DD9170DEF1AD}" srcOrd="8" destOrd="0" presId="urn:microsoft.com/office/officeart/2005/8/layout/list1"/>
    <dgm:cxn modelId="{CB7667B3-C28F-4503-93EA-24687A837191}" type="presParOf" srcId="{14DBF216-B70E-438D-9F8F-DD9170DEF1AD}" destId="{06C3E226-AC6E-4952-8A3A-D4405C6F4342}" srcOrd="0" destOrd="0" presId="urn:microsoft.com/office/officeart/2005/8/layout/list1"/>
    <dgm:cxn modelId="{2CBD6A5D-3D27-4F41-8F88-FF81BC09F1F0}" type="presParOf" srcId="{14DBF216-B70E-438D-9F8F-DD9170DEF1AD}" destId="{A3CF8B54-77E1-414C-8F69-32275905E87F}" srcOrd="1" destOrd="0" presId="urn:microsoft.com/office/officeart/2005/8/layout/list1"/>
    <dgm:cxn modelId="{8AE52D9E-0B48-46F6-AEB6-77D387E1044B}" type="presParOf" srcId="{9D4069D0-2FC8-4E3C-8931-3F4ACF6AF747}" destId="{CF12AC4A-9286-4298-A93A-51AFE92A0B48}" srcOrd="9" destOrd="0" presId="urn:microsoft.com/office/officeart/2005/8/layout/list1"/>
    <dgm:cxn modelId="{21C29CBB-74A5-4661-8141-7943736F0DDE}" type="presParOf" srcId="{9D4069D0-2FC8-4E3C-8931-3F4ACF6AF747}" destId="{78C9A1B7-C700-4F89-9E4E-27C9D641B50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8B4DD8-E242-4D69-B9EF-05CAEF8D1717}" type="doc">
      <dgm:prSet loTypeId="urn:microsoft.com/office/officeart/2005/8/layout/bProcess3" loCatId="process" qsTypeId="urn:microsoft.com/office/officeart/2005/8/quickstyle/simple2" qsCatId="simple" csTypeId="urn:microsoft.com/office/officeart/2005/8/colors/colorful1" csCatId="colorful" phldr="1"/>
      <dgm:spPr/>
      <dgm:t>
        <a:bodyPr/>
        <a:lstStyle/>
        <a:p>
          <a:endParaRPr lang="en-CA"/>
        </a:p>
      </dgm:t>
    </dgm:pt>
    <dgm:pt modelId="{3B5D4C56-2046-4727-8187-455C3BD437D2}">
      <dgm:prSet custT="1"/>
      <dgm:spPr/>
      <dgm:t>
        <a:bodyPr/>
        <a:lstStyle/>
        <a:p>
          <a:pPr algn="ctr" rtl="0"/>
          <a:r>
            <a:rPr lang="en-CA" sz="2000" b="1" dirty="0" smtClean="0"/>
            <a:t>Phase</a:t>
          </a:r>
          <a:r>
            <a:rPr lang="en-CA" sz="2400" b="1" dirty="0" smtClean="0"/>
            <a:t> 1</a:t>
          </a:r>
          <a:endParaRPr lang="en-CA" sz="2400" b="1" dirty="0"/>
        </a:p>
      </dgm:t>
    </dgm:pt>
    <dgm:pt modelId="{EB80986A-B75C-4829-98D3-9FF7DC23F64D}" type="parTrans" cxnId="{87FC31B9-889E-4CA8-99E8-D3C180BE3059}">
      <dgm:prSet/>
      <dgm:spPr/>
      <dgm:t>
        <a:bodyPr/>
        <a:lstStyle/>
        <a:p>
          <a:endParaRPr lang="en-CA"/>
        </a:p>
      </dgm:t>
    </dgm:pt>
    <dgm:pt modelId="{6F5900E4-E23C-4327-A59F-E5986ABCACBB}" type="sibTrans" cxnId="{87FC31B9-889E-4CA8-99E8-D3C180BE3059}">
      <dgm:prSet>
        <dgm:style>
          <a:lnRef idx="2">
            <a:schemeClr val="dk1"/>
          </a:lnRef>
          <a:fillRef idx="0">
            <a:schemeClr val="dk1"/>
          </a:fillRef>
          <a:effectRef idx="1">
            <a:schemeClr val="dk1"/>
          </a:effectRef>
          <a:fontRef idx="minor">
            <a:schemeClr val="tx1"/>
          </a:fontRef>
        </dgm:style>
      </dgm:prSet>
      <dgm:spPr/>
      <dgm:t>
        <a:bodyPr/>
        <a:lstStyle/>
        <a:p>
          <a:endParaRPr lang="en-CA"/>
        </a:p>
      </dgm:t>
    </dgm:pt>
    <dgm:pt modelId="{B873D4CB-08C6-4693-A415-3E4AA2D8C1BA}">
      <dgm:prSet custT="1"/>
      <dgm:spPr/>
      <dgm:t>
        <a:bodyPr/>
        <a:lstStyle/>
        <a:p>
          <a:pPr algn="ctr" rtl="0"/>
          <a:r>
            <a:rPr lang="en-CA" sz="2000" b="1" dirty="0" smtClean="0"/>
            <a:t>Phase</a:t>
          </a:r>
          <a:r>
            <a:rPr lang="en-CA" sz="2400" b="1" dirty="0" smtClean="0"/>
            <a:t> 2</a:t>
          </a:r>
          <a:endParaRPr lang="en-CA" sz="2400" b="1" dirty="0"/>
        </a:p>
      </dgm:t>
    </dgm:pt>
    <dgm:pt modelId="{A286E248-2450-4FFB-A89B-E82DEE4D4BFB}" type="parTrans" cxnId="{2C76D2FD-0122-4E6D-BD7C-3E093C12740E}">
      <dgm:prSet/>
      <dgm:spPr/>
      <dgm:t>
        <a:bodyPr/>
        <a:lstStyle/>
        <a:p>
          <a:endParaRPr lang="en-CA"/>
        </a:p>
      </dgm:t>
    </dgm:pt>
    <dgm:pt modelId="{54CE69A6-9E46-4522-9038-D237ED7C68F1}" type="sibTrans" cxnId="{2C76D2FD-0122-4E6D-BD7C-3E093C12740E}">
      <dgm:prSet>
        <dgm:style>
          <a:lnRef idx="2">
            <a:schemeClr val="dk1"/>
          </a:lnRef>
          <a:fillRef idx="0">
            <a:schemeClr val="dk1"/>
          </a:fillRef>
          <a:effectRef idx="1">
            <a:schemeClr val="dk1"/>
          </a:effectRef>
          <a:fontRef idx="minor">
            <a:schemeClr val="tx1"/>
          </a:fontRef>
        </dgm:style>
      </dgm:prSet>
      <dgm:spPr/>
      <dgm:t>
        <a:bodyPr/>
        <a:lstStyle/>
        <a:p>
          <a:endParaRPr lang="en-CA"/>
        </a:p>
      </dgm:t>
    </dgm:pt>
    <dgm:pt modelId="{AC738C1A-6196-4DC2-8586-2B524185CB70}">
      <dgm:prSet custT="1"/>
      <dgm:spPr/>
      <dgm:t>
        <a:bodyPr/>
        <a:lstStyle/>
        <a:p>
          <a:pPr algn="ctr" rtl="0"/>
          <a:r>
            <a:rPr lang="en-CA" sz="1900" b="1" dirty="0" smtClean="0"/>
            <a:t>Phase 3</a:t>
          </a:r>
          <a:endParaRPr lang="en-CA" sz="1900" b="1" dirty="0"/>
        </a:p>
      </dgm:t>
    </dgm:pt>
    <dgm:pt modelId="{9034AB03-8902-416B-9248-C9B440EB07A8}" type="parTrans" cxnId="{CE4717D0-F8A4-4DC4-A14F-B2DF12B6FC52}">
      <dgm:prSet/>
      <dgm:spPr/>
      <dgm:t>
        <a:bodyPr/>
        <a:lstStyle/>
        <a:p>
          <a:endParaRPr lang="en-CA"/>
        </a:p>
      </dgm:t>
    </dgm:pt>
    <dgm:pt modelId="{09987530-450F-476A-A2B0-6B836A8EFD68}" type="sibTrans" cxnId="{CE4717D0-F8A4-4DC4-A14F-B2DF12B6FC52}">
      <dgm:prSet>
        <dgm:style>
          <a:lnRef idx="2">
            <a:schemeClr val="dk1"/>
          </a:lnRef>
          <a:fillRef idx="0">
            <a:schemeClr val="dk1"/>
          </a:fillRef>
          <a:effectRef idx="1">
            <a:schemeClr val="dk1"/>
          </a:effectRef>
          <a:fontRef idx="minor">
            <a:schemeClr val="tx1"/>
          </a:fontRef>
        </dgm:style>
      </dgm:prSet>
      <dgm:spPr/>
      <dgm:t>
        <a:bodyPr/>
        <a:lstStyle/>
        <a:p>
          <a:endParaRPr lang="en-CA"/>
        </a:p>
      </dgm:t>
    </dgm:pt>
    <dgm:pt modelId="{DABF974A-3FE6-4E5E-BB57-BDD71929586E}">
      <dgm:prSet custT="1"/>
      <dgm:spPr/>
      <dgm:t>
        <a:bodyPr/>
        <a:lstStyle/>
        <a:p>
          <a:pPr algn="ctr" rtl="0"/>
          <a:r>
            <a:rPr lang="en-CA" sz="2000" b="1" dirty="0" smtClean="0"/>
            <a:t>Phase 4</a:t>
          </a:r>
          <a:endParaRPr lang="en-CA" sz="2000" b="1" dirty="0"/>
        </a:p>
      </dgm:t>
    </dgm:pt>
    <dgm:pt modelId="{90EDAA68-1707-44E4-B959-AF77F72920F4}" type="parTrans" cxnId="{A8EB85A2-B5A5-4287-ABEA-BE32F4FAAC84}">
      <dgm:prSet/>
      <dgm:spPr/>
      <dgm:t>
        <a:bodyPr/>
        <a:lstStyle/>
        <a:p>
          <a:endParaRPr lang="en-CA"/>
        </a:p>
      </dgm:t>
    </dgm:pt>
    <dgm:pt modelId="{C9FA1D1E-B6DB-4BE4-8763-24C564F8E245}" type="sibTrans" cxnId="{A8EB85A2-B5A5-4287-ABEA-BE32F4FAAC84}">
      <dgm:prSet>
        <dgm:style>
          <a:lnRef idx="2">
            <a:schemeClr val="dk1"/>
          </a:lnRef>
          <a:fillRef idx="0">
            <a:schemeClr val="dk1"/>
          </a:fillRef>
          <a:effectRef idx="1">
            <a:schemeClr val="dk1"/>
          </a:effectRef>
          <a:fontRef idx="minor">
            <a:schemeClr val="tx1"/>
          </a:fontRef>
        </dgm:style>
      </dgm:prSet>
      <dgm:spPr/>
      <dgm:t>
        <a:bodyPr/>
        <a:lstStyle/>
        <a:p>
          <a:endParaRPr lang="en-CA"/>
        </a:p>
      </dgm:t>
    </dgm:pt>
    <dgm:pt modelId="{CE66466F-D7A1-464F-8F3F-61D1141E6BB9}">
      <dgm:prSet custT="1"/>
      <dgm:spPr/>
      <dgm:t>
        <a:bodyPr/>
        <a:lstStyle/>
        <a:p>
          <a:pPr algn="ctr" rtl="0"/>
          <a:r>
            <a:rPr lang="en-CA" sz="2000" b="1" dirty="0" smtClean="0"/>
            <a:t>Phase</a:t>
          </a:r>
          <a:r>
            <a:rPr lang="en-CA" sz="2400" b="1" dirty="0" smtClean="0"/>
            <a:t> 5</a:t>
          </a:r>
          <a:endParaRPr lang="en-CA" sz="2400" b="1" dirty="0"/>
        </a:p>
      </dgm:t>
    </dgm:pt>
    <dgm:pt modelId="{866968D1-F07D-44C6-8177-D880B463BBDA}" type="parTrans" cxnId="{2DF2A7D8-AEF2-451F-B536-E6DCD521CF41}">
      <dgm:prSet/>
      <dgm:spPr/>
      <dgm:t>
        <a:bodyPr/>
        <a:lstStyle/>
        <a:p>
          <a:endParaRPr lang="en-CA"/>
        </a:p>
      </dgm:t>
    </dgm:pt>
    <dgm:pt modelId="{0C227723-D73E-4212-B607-EAE993AB94A4}" type="sibTrans" cxnId="{2DF2A7D8-AEF2-451F-B536-E6DCD521CF41}">
      <dgm:prSet/>
      <dgm:spPr/>
      <dgm:t>
        <a:bodyPr/>
        <a:lstStyle/>
        <a:p>
          <a:endParaRPr lang="en-CA"/>
        </a:p>
      </dgm:t>
    </dgm:pt>
    <dgm:pt modelId="{570ABF45-A8C1-47BA-891A-A3873E4F9CC8}">
      <dgm:prSet custT="1"/>
      <dgm:spPr/>
      <dgm:t>
        <a:bodyPr/>
        <a:lstStyle/>
        <a:p>
          <a:pPr algn="l" rtl="0"/>
          <a:r>
            <a:rPr lang="en-CA" sz="2000" dirty="0" smtClean="0"/>
            <a:t>Generating Knowledge and Collaborating with Stakeholders</a:t>
          </a:r>
          <a:endParaRPr lang="en-CA" sz="2000" dirty="0"/>
        </a:p>
      </dgm:t>
    </dgm:pt>
    <dgm:pt modelId="{84769D5C-2D72-47E0-8EAF-7A9E6314A569}" type="parTrans" cxnId="{22BC8E30-029E-40A9-9D36-45D596FB030D}">
      <dgm:prSet/>
      <dgm:spPr/>
      <dgm:t>
        <a:bodyPr/>
        <a:lstStyle/>
        <a:p>
          <a:endParaRPr lang="en-CA"/>
        </a:p>
      </dgm:t>
    </dgm:pt>
    <dgm:pt modelId="{B6618A65-A336-4E01-8260-4D9458F1B2E6}" type="sibTrans" cxnId="{22BC8E30-029E-40A9-9D36-45D596FB030D}">
      <dgm:prSet/>
      <dgm:spPr/>
      <dgm:t>
        <a:bodyPr/>
        <a:lstStyle/>
        <a:p>
          <a:endParaRPr lang="en-CA"/>
        </a:p>
      </dgm:t>
    </dgm:pt>
    <dgm:pt modelId="{17C739B1-7012-4DFE-B5AD-A705B3E6993E}">
      <dgm:prSet custT="1"/>
      <dgm:spPr/>
      <dgm:t>
        <a:bodyPr/>
        <a:lstStyle/>
        <a:p>
          <a:pPr algn="l" rtl="0"/>
          <a:r>
            <a:rPr lang="en-CA" sz="1900" dirty="0" smtClean="0"/>
            <a:t>Integrating Generated Information with Theory and Empirical and Clinical Knowledge</a:t>
          </a:r>
          <a:endParaRPr lang="en-CA" sz="1900" dirty="0"/>
        </a:p>
      </dgm:t>
    </dgm:pt>
    <dgm:pt modelId="{BD336FCD-27D7-4D17-B488-6FC1720434EA}" type="parTrans" cxnId="{B90C05BC-6503-447E-A49D-B2B27570D66E}">
      <dgm:prSet/>
      <dgm:spPr/>
      <dgm:t>
        <a:bodyPr/>
        <a:lstStyle/>
        <a:p>
          <a:endParaRPr lang="en-CA"/>
        </a:p>
      </dgm:t>
    </dgm:pt>
    <dgm:pt modelId="{DAE510FC-B4D7-4153-979D-7C93D704886D}" type="sibTrans" cxnId="{B90C05BC-6503-447E-A49D-B2B27570D66E}">
      <dgm:prSet/>
      <dgm:spPr/>
      <dgm:t>
        <a:bodyPr/>
        <a:lstStyle/>
        <a:p>
          <a:endParaRPr lang="en-CA"/>
        </a:p>
      </dgm:t>
    </dgm:pt>
    <dgm:pt modelId="{51A2FD3C-08C9-4E8D-8094-CD8F30A96725}">
      <dgm:prSet custT="1"/>
      <dgm:spPr/>
      <dgm:t>
        <a:bodyPr/>
        <a:lstStyle/>
        <a:p>
          <a:pPr algn="l" rtl="0"/>
          <a:r>
            <a:rPr lang="en-CA" sz="1900" dirty="0" smtClean="0"/>
            <a:t>Review of Culturally Adapted Clinical Intervention by Stakeholders and Further Revision</a:t>
          </a:r>
          <a:endParaRPr lang="en-CA" sz="1900" dirty="0"/>
        </a:p>
      </dgm:t>
    </dgm:pt>
    <dgm:pt modelId="{C2685817-868C-4CFF-B56C-756271419D57}" type="parTrans" cxnId="{6329DA10-73F6-4911-BC72-066C4413E5A9}">
      <dgm:prSet/>
      <dgm:spPr/>
      <dgm:t>
        <a:bodyPr/>
        <a:lstStyle/>
        <a:p>
          <a:endParaRPr lang="en-CA"/>
        </a:p>
      </dgm:t>
    </dgm:pt>
    <dgm:pt modelId="{0AFCC41C-7443-4A0B-A7F2-EC68B66E58DB}" type="sibTrans" cxnId="{6329DA10-73F6-4911-BC72-066C4413E5A9}">
      <dgm:prSet/>
      <dgm:spPr/>
      <dgm:t>
        <a:bodyPr/>
        <a:lstStyle/>
        <a:p>
          <a:endParaRPr lang="en-CA"/>
        </a:p>
      </dgm:t>
    </dgm:pt>
    <dgm:pt modelId="{D0763982-6F52-4979-8FF9-08A561D33F89}">
      <dgm:prSet custT="1"/>
      <dgm:spPr/>
      <dgm:t>
        <a:bodyPr/>
        <a:lstStyle/>
        <a:p>
          <a:pPr algn="l" rtl="0"/>
          <a:r>
            <a:rPr lang="en-CA" sz="2000" dirty="0" smtClean="0"/>
            <a:t>Testing the Culturally Adapted Intervention</a:t>
          </a:r>
          <a:endParaRPr lang="en-CA" sz="2000" dirty="0"/>
        </a:p>
      </dgm:t>
    </dgm:pt>
    <dgm:pt modelId="{96ED7769-6161-4D5A-AEBA-3ABD89B83C2F}" type="parTrans" cxnId="{DF195F65-835A-4BFF-890B-AF468D96C6D6}">
      <dgm:prSet/>
      <dgm:spPr/>
      <dgm:t>
        <a:bodyPr/>
        <a:lstStyle/>
        <a:p>
          <a:endParaRPr lang="en-CA"/>
        </a:p>
      </dgm:t>
    </dgm:pt>
    <dgm:pt modelId="{EE132ED9-9A3F-490A-B3CC-CCBA33A8C2A9}" type="sibTrans" cxnId="{DF195F65-835A-4BFF-890B-AF468D96C6D6}">
      <dgm:prSet/>
      <dgm:spPr/>
      <dgm:t>
        <a:bodyPr/>
        <a:lstStyle/>
        <a:p>
          <a:endParaRPr lang="en-CA"/>
        </a:p>
      </dgm:t>
    </dgm:pt>
    <dgm:pt modelId="{FA6F0DF3-B73F-4060-B0EB-24C3E39464E8}">
      <dgm:prSet custT="1"/>
      <dgm:spPr/>
      <dgm:t>
        <a:bodyPr/>
        <a:lstStyle/>
        <a:p>
          <a:pPr algn="l" rtl="0"/>
          <a:r>
            <a:rPr lang="en-CA" sz="1900" dirty="0" smtClean="0"/>
            <a:t>Synthesizing Stakeholder Feedback and Finalizing the Intervention</a:t>
          </a:r>
          <a:endParaRPr lang="en-CA" sz="1900" dirty="0"/>
        </a:p>
      </dgm:t>
    </dgm:pt>
    <dgm:pt modelId="{21B5B276-47B8-46BF-9B2D-FFE277D3355E}" type="parTrans" cxnId="{35F16B9A-83CB-40D1-9C00-3ACBB7A26EF8}">
      <dgm:prSet/>
      <dgm:spPr/>
      <dgm:t>
        <a:bodyPr/>
        <a:lstStyle/>
        <a:p>
          <a:endParaRPr lang="en-CA"/>
        </a:p>
      </dgm:t>
    </dgm:pt>
    <dgm:pt modelId="{E658743A-A630-4AE3-A02F-3AEFB0189A5D}" type="sibTrans" cxnId="{35F16B9A-83CB-40D1-9C00-3ACBB7A26EF8}">
      <dgm:prSet/>
      <dgm:spPr/>
      <dgm:t>
        <a:bodyPr/>
        <a:lstStyle/>
        <a:p>
          <a:endParaRPr lang="en-CA"/>
        </a:p>
      </dgm:t>
    </dgm:pt>
    <dgm:pt modelId="{B6F6D423-9255-406C-B797-BA3EE8AE41C3}" type="pres">
      <dgm:prSet presAssocID="{8E8B4DD8-E242-4D69-B9EF-05CAEF8D1717}" presName="Name0" presStyleCnt="0">
        <dgm:presLayoutVars>
          <dgm:dir/>
          <dgm:resizeHandles val="exact"/>
        </dgm:presLayoutVars>
      </dgm:prSet>
      <dgm:spPr/>
      <dgm:t>
        <a:bodyPr/>
        <a:lstStyle/>
        <a:p>
          <a:endParaRPr lang="en-CA"/>
        </a:p>
      </dgm:t>
    </dgm:pt>
    <dgm:pt modelId="{3C275BDD-D168-44EE-AF75-AD3D2FD45258}" type="pres">
      <dgm:prSet presAssocID="{3B5D4C56-2046-4727-8187-455C3BD437D2}" presName="node" presStyleLbl="node1" presStyleIdx="0" presStyleCnt="5" custScaleX="235491" custScaleY="132040" custLinFactNeighborY="-16288">
        <dgm:presLayoutVars>
          <dgm:bulletEnabled val="1"/>
        </dgm:presLayoutVars>
      </dgm:prSet>
      <dgm:spPr/>
      <dgm:t>
        <a:bodyPr/>
        <a:lstStyle/>
        <a:p>
          <a:endParaRPr lang="en-CA"/>
        </a:p>
      </dgm:t>
    </dgm:pt>
    <dgm:pt modelId="{557862A0-56E8-4251-87B6-EF56DBDF7048}" type="pres">
      <dgm:prSet presAssocID="{6F5900E4-E23C-4327-A59F-E5986ABCACBB}" presName="sibTrans" presStyleLbl="sibTrans1D1" presStyleIdx="0" presStyleCnt="4"/>
      <dgm:spPr/>
      <dgm:t>
        <a:bodyPr/>
        <a:lstStyle/>
        <a:p>
          <a:endParaRPr lang="en-CA"/>
        </a:p>
      </dgm:t>
    </dgm:pt>
    <dgm:pt modelId="{2A18C97B-93BE-4CFE-BA4B-E2C27DD53B0C}" type="pres">
      <dgm:prSet presAssocID="{6F5900E4-E23C-4327-A59F-E5986ABCACBB}" presName="connectorText" presStyleLbl="sibTrans1D1" presStyleIdx="0" presStyleCnt="4"/>
      <dgm:spPr/>
      <dgm:t>
        <a:bodyPr/>
        <a:lstStyle/>
        <a:p>
          <a:endParaRPr lang="en-CA"/>
        </a:p>
      </dgm:t>
    </dgm:pt>
    <dgm:pt modelId="{A1FC1C99-88CA-4AA4-9C12-B84BB0214027}" type="pres">
      <dgm:prSet presAssocID="{B873D4CB-08C6-4693-A415-3E4AA2D8C1BA}" presName="node" presStyleLbl="node1" presStyleIdx="1" presStyleCnt="5" custScaleX="235491" custScaleY="132040" custLinFactNeighborY="-16288">
        <dgm:presLayoutVars>
          <dgm:bulletEnabled val="1"/>
        </dgm:presLayoutVars>
      </dgm:prSet>
      <dgm:spPr/>
      <dgm:t>
        <a:bodyPr/>
        <a:lstStyle/>
        <a:p>
          <a:endParaRPr lang="en-CA"/>
        </a:p>
      </dgm:t>
    </dgm:pt>
    <dgm:pt modelId="{730DD328-47A2-43C0-8805-3C173B0B61D6}" type="pres">
      <dgm:prSet presAssocID="{54CE69A6-9E46-4522-9038-D237ED7C68F1}" presName="sibTrans" presStyleLbl="sibTrans1D1" presStyleIdx="1" presStyleCnt="4"/>
      <dgm:spPr/>
      <dgm:t>
        <a:bodyPr/>
        <a:lstStyle/>
        <a:p>
          <a:endParaRPr lang="en-CA"/>
        </a:p>
      </dgm:t>
    </dgm:pt>
    <dgm:pt modelId="{62FDAC7C-5557-45FA-BF40-611C0F3DDDE6}" type="pres">
      <dgm:prSet presAssocID="{54CE69A6-9E46-4522-9038-D237ED7C68F1}" presName="connectorText" presStyleLbl="sibTrans1D1" presStyleIdx="1" presStyleCnt="4"/>
      <dgm:spPr/>
      <dgm:t>
        <a:bodyPr/>
        <a:lstStyle/>
        <a:p>
          <a:endParaRPr lang="en-CA"/>
        </a:p>
      </dgm:t>
    </dgm:pt>
    <dgm:pt modelId="{C45DAE09-806A-4345-B0E8-EB83039641AE}" type="pres">
      <dgm:prSet presAssocID="{AC738C1A-6196-4DC2-8586-2B524185CB70}" presName="node" presStyleLbl="node1" presStyleIdx="2" presStyleCnt="5" custScaleX="235491" custScaleY="132040" custLinFactNeighborY="-16288">
        <dgm:presLayoutVars>
          <dgm:bulletEnabled val="1"/>
        </dgm:presLayoutVars>
      </dgm:prSet>
      <dgm:spPr/>
      <dgm:t>
        <a:bodyPr/>
        <a:lstStyle/>
        <a:p>
          <a:endParaRPr lang="en-CA"/>
        </a:p>
      </dgm:t>
    </dgm:pt>
    <dgm:pt modelId="{DEA9DF31-5914-43A0-B047-0AAE8F049AA0}" type="pres">
      <dgm:prSet presAssocID="{09987530-450F-476A-A2B0-6B836A8EFD68}" presName="sibTrans" presStyleLbl="sibTrans1D1" presStyleIdx="2" presStyleCnt="4"/>
      <dgm:spPr/>
      <dgm:t>
        <a:bodyPr/>
        <a:lstStyle/>
        <a:p>
          <a:endParaRPr lang="en-CA"/>
        </a:p>
      </dgm:t>
    </dgm:pt>
    <dgm:pt modelId="{0BAF5F47-E053-48C6-853F-1D3A39F6827A}" type="pres">
      <dgm:prSet presAssocID="{09987530-450F-476A-A2B0-6B836A8EFD68}" presName="connectorText" presStyleLbl="sibTrans1D1" presStyleIdx="2" presStyleCnt="4"/>
      <dgm:spPr/>
      <dgm:t>
        <a:bodyPr/>
        <a:lstStyle/>
        <a:p>
          <a:endParaRPr lang="en-CA"/>
        </a:p>
      </dgm:t>
    </dgm:pt>
    <dgm:pt modelId="{67246A71-A3DA-4635-9D7D-7EEBA8A3CD12}" type="pres">
      <dgm:prSet presAssocID="{DABF974A-3FE6-4E5E-BB57-BDD71929586E}" presName="node" presStyleLbl="node1" presStyleIdx="3" presStyleCnt="5" custScaleX="235491" custScaleY="132040" custLinFactNeighborY="15018">
        <dgm:presLayoutVars>
          <dgm:bulletEnabled val="1"/>
        </dgm:presLayoutVars>
      </dgm:prSet>
      <dgm:spPr/>
      <dgm:t>
        <a:bodyPr/>
        <a:lstStyle/>
        <a:p>
          <a:endParaRPr lang="en-CA"/>
        </a:p>
      </dgm:t>
    </dgm:pt>
    <dgm:pt modelId="{1E93D258-87C7-4436-8C64-A7C41FCFD82D}" type="pres">
      <dgm:prSet presAssocID="{C9FA1D1E-B6DB-4BE4-8763-24C564F8E245}" presName="sibTrans" presStyleLbl="sibTrans1D1" presStyleIdx="3" presStyleCnt="4"/>
      <dgm:spPr/>
      <dgm:t>
        <a:bodyPr/>
        <a:lstStyle/>
        <a:p>
          <a:endParaRPr lang="en-CA"/>
        </a:p>
      </dgm:t>
    </dgm:pt>
    <dgm:pt modelId="{2ADA4575-6421-428B-98AF-E28DE9783B28}" type="pres">
      <dgm:prSet presAssocID="{C9FA1D1E-B6DB-4BE4-8763-24C564F8E245}" presName="connectorText" presStyleLbl="sibTrans1D1" presStyleIdx="3" presStyleCnt="4"/>
      <dgm:spPr/>
      <dgm:t>
        <a:bodyPr/>
        <a:lstStyle/>
        <a:p>
          <a:endParaRPr lang="en-CA"/>
        </a:p>
      </dgm:t>
    </dgm:pt>
    <dgm:pt modelId="{68CCD4BF-2BE9-44EA-A1EA-FF596D62F39B}" type="pres">
      <dgm:prSet presAssocID="{CE66466F-D7A1-464F-8F3F-61D1141E6BB9}" presName="node" presStyleLbl="node1" presStyleIdx="4" presStyleCnt="5" custScaleX="235491" custScaleY="132040" custLinFactNeighborY="15018">
        <dgm:presLayoutVars>
          <dgm:bulletEnabled val="1"/>
        </dgm:presLayoutVars>
      </dgm:prSet>
      <dgm:spPr/>
      <dgm:t>
        <a:bodyPr/>
        <a:lstStyle/>
        <a:p>
          <a:endParaRPr lang="en-CA"/>
        </a:p>
      </dgm:t>
    </dgm:pt>
  </dgm:ptLst>
  <dgm:cxnLst>
    <dgm:cxn modelId="{A8EB85A2-B5A5-4287-ABEA-BE32F4FAAC84}" srcId="{8E8B4DD8-E242-4D69-B9EF-05CAEF8D1717}" destId="{DABF974A-3FE6-4E5E-BB57-BDD71929586E}" srcOrd="3" destOrd="0" parTransId="{90EDAA68-1707-44E4-B959-AF77F72920F4}" sibTransId="{C9FA1D1E-B6DB-4BE4-8763-24C564F8E245}"/>
    <dgm:cxn modelId="{65C1490A-76A1-418C-A1C5-BD4C8BE21F4A}" type="presOf" srcId="{C9FA1D1E-B6DB-4BE4-8763-24C564F8E245}" destId="{1E93D258-87C7-4436-8C64-A7C41FCFD82D}" srcOrd="0" destOrd="0" presId="urn:microsoft.com/office/officeart/2005/8/layout/bProcess3"/>
    <dgm:cxn modelId="{B752B79F-CC73-4858-BE77-F0064975777C}" type="presOf" srcId="{8E8B4DD8-E242-4D69-B9EF-05CAEF8D1717}" destId="{B6F6D423-9255-406C-B797-BA3EE8AE41C3}" srcOrd="0" destOrd="0" presId="urn:microsoft.com/office/officeart/2005/8/layout/bProcess3"/>
    <dgm:cxn modelId="{FDEFF8DA-DF56-4F4E-8A64-68143BA99C6D}" type="presOf" srcId="{17C739B1-7012-4DFE-B5AD-A705B3E6993E}" destId="{A1FC1C99-88CA-4AA4-9C12-B84BB0214027}" srcOrd="0" destOrd="1" presId="urn:microsoft.com/office/officeart/2005/8/layout/bProcess3"/>
    <dgm:cxn modelId="{3DDC00CF-13ED-49A0-BAC1-BBC13A317681}" type="presOf" srcId="{6F5900E4-E23C-4327-A59F-E5986ABCACBB}" destId="{557862A0-56E8-4251-87B6-EF56DBDF7048}" srcOrd="0" destOrd="0" presId="urn:microsoft.com/office/officeart/2005/8/layout/bProcess3"/>
    <dgm:cxn modelId="{CE4717D0-F8A4-4DC4-A14F-B2DF12B6FC52}" srcId="{8E8B4DD8-E242-4D69-B9EF-05CAEF8D1717}" destId="{AC738C1A-6196-4DC2-8586-2B524185CB70}" srcOrd="2" destOrd="0" parTransId="{9034AB03-8902-416B-9248-C9B440EB07A8}" sibTransId="{09987530-450F-476A-A2B0-6B836A8EFD68}"/>
    <dgm:cxn modelId="{2DF2A7D8-AEF2-451F-B536-E6DCD521CF41}" srcId="{8E8B4DD8-E242-4D69-B9EF-05CAEF8D1717}" destId="{CE66466F-D7A1-464F-8F3F-61D1141E6BB9}" srcOrd="4" destOrd="0" parTransId="{866968D1-F07D-44C6-8177-D880B463BBDA}" sibTransId="{0C227723-D73E-4212-B607-EAE993AB94A4}"/>
    <dgm:cxn modelId="{DF195F65-835A-4BFF-890B-AF468D96C6D6}" srcId="{DABF974A-3FE6-4E5E-BB57-BDD71929586E}" destId="{D0763982-6F52-4979-8FF9-08A561D33F89}" srcOrd="0" destOrd="0" parTransId="{96ED7769-6161-4D5A-AEBA-3ABD89B83C2F}" sibTransId="{EE132ED9-9A3F-490A-B3CC-CCBA33A8C2A9}"/>
    <dgm:cxn modelId="{87FC31B9-889E-4CA8-99E8-D3C180BE3059}" srcId="{8E8B4DD8-E242-4D69-B9EF-05CAEF8D1717}" destId="{3B5D4C56-2046-4727-8187-455C3BD437D2}" srcOrd="0" destOrd="0" parTransId="{EB80986A-B75C-4829-98D3-9FF7DC23F64D}" sibTransId="{6F5900E4-E23C-4327-A59F-E5986ABCACBB}"/>
    <dgm:cxn modelId="{0B0D59C7-AAAA-484E-BDC3-FAE19400678E}" type="presOf" srcId="{C9FA1D1E-B6DB-4BE4-8763-24C564F8E245}" destId="{2ADA4575-6421-428B-98AF-E28DE9783B28}" srcOrd="1" destOrd="0" presId="urn:microsoft.com/office/officeart/2005/8/layout/bProcess3"/>
    <dgm:cxn modelId="{23265571-332C-43F1-906F-C295547C8089}" type="presOf" srcId="{3B5D4C56-2046-4727-8187-455C3BD437D2}" destId="{3C275BDD-D168-44EE-AF75-AD3D2FD45258}" srcOrd="0" destOrd="0" presId="urn:microsoft.com/office/officeart/2005/8/layout/bProcess3"/>
    <dgm:cxn modelId="{B90C05BC-6503-447E-A49D-B2B27570D66E}" srcId="{B873D4CB-08C6-4693-A415-3E4AA2D8C1BA}" destId="{17C739B1-7012-4DFE-B5AD-A705B3E6993E}" srcOrd="0" destOrd="0" parTransId="{BD336FCD-27D7-4D17-B488-6FC1720434EA}" sibTransId="{DAE510FC-B4D7-4153-979D-7C93D704886D}"/>
    <dgm:cxn modelId="{E14E6287-CA73-4C29-AE26-49A2A7795B7D}" type="presOf" srcId="{B873D4CB-08C6-4693-A415-3E4AA2D8C1BA}" destId="{A1FC1C99-88CA-4AA4-9C12-B84BB0214027}" srcOrd="0" destOrd="0" presId="urn:microsoft.com/office/officeart/2005/8/layout/bProcess3"/>
    <dgm:cxn modelId="{22BC8E30-029E-40A9-9D36-45D596FB030D}" srcId="{3B5D4C56-2046-4727-8187-455C3BD437D2}" destId="{570ABF45-A8C1-47BA-891A-A3873E4F9CC8}" srcOrd="0" destOrd="0" parTransId="{84769D5C-2D72-47E0-8EAF-7A9E6314A569}" sibTransId="{B6618A65-A336-4E01-8260-4D9458F1B2E6}"/>
    <dgm:cxn modelId="{35F16B9A-83CB-40D1-9C00-3ACBB7A26EF8}" srcId="{CE66466F-D7A1-464F-8F3F-61D1141E6BB9}" destId="{FA6F0DF3-B73F-4060-B0EB-24C3E39464E8}" srcOrd="0" destOrd="0" parTransId="{21B5B276-47B8-46BF-9B2D-FFE277D3355E}" sibTransId="{E658743A-A630-4AE3-A02F-3AEFB0189A5D}"/>
    <dgm:cxn modelId="{EA896136-2060-4E7A-8E21-12862F36745D}" type="presOf" srcId="{6F5900E4-E23C-4327-A59F-E5986ABCACBB}" destId="{2A18C97B-93BE-4CFE-BA4B-E2C27DD53B0C}" srcOrd="1" destOrd="0" presId="urn:microsoft.com/office/officeart/2005/8/layout/bProcess3"/>
    <dgm:cxn modelId="{D14A3A69-CB1A-4774-BBBA-17E79AF0A988}" type="presOf" srcId="{51A2FD3C-08C9-4E8D-8094-CD8F30A96725}" destId="{C45DAE09-806A-4345-B0E8-EB83039641AE}" srcOrd="0" destOrd="1" presId="urn:microsoft.com/office/officeart/2005/8/layout/bProcess3"/>
    <dgm:cxn modelId="{75D17F99-0418-42FB-B19D-17A5F392E8A2}" type="presOf" srcId="{CE66466F-D7A1-464F-8F3F-61D1141E6BB9}" destId="{68CCD4BF-2BE9-44EA-A1EA-FF596D62F39B}" srcOrd="0" destOrd="0" presId="urn:microsoft.com/office/officeart/2005/8/layout/bProcess3"/>
    <dgm:cxn modelId="{ECD2497C-7AE6-4845-95A4-A1F4FF43F7F7}" type="presOf" srcId="{DABF974A-3FE6-4E5E-BB57-BDD71929586E}" destId="{67246A71-A3DA-4635-9D7D-7EEBA8A3CD12}" srcOrd="0" destOrd="0" presId="urn:microsoft.com/office/officeart/2005/8/layout/bProcess3"/>
    <dgm:cxn modelId="{2C76D2FD-0122-4E6D-BD7C-3E093C12740E}" srcId="{8E8B4DD8-E242-4D69-B9EF-05CAEF8D1717}" destId="{B873D4CB-08C6-4693-A415-3E4AA2D8C1BA}" srcOrd="1" destOrd="0" parTransId="{A286E248-2450-4FFB-A89B-E82DEE4D4BFB}" sibTransId="{54CE69A6-9E46-4522-9038-D237ED7C68F1}"/>
    <dgm:cxn modelId="{B62902DA-B6BC-4BF8-BDA6-5FE74E78F87F}" type="presOf" srcId="{09987530-450F-476A-A2B0-6B836A8EFD68}" destId="{DEA9DF31-5914-43A0-B047-0AAE8F049AA0}" srcOrd="0" destOrd="0" presId="urn:microsoft.com/office/officeart/2005/8/layout/bProcess3"/>
    <dgm:cxn modelId="{5FE87259-3373-4940-8D8D-7984068FEB50}" type="presOf" srcId="{FA6F0DF3-B73F-4060-B0EB-24C3E39464E8}" destId="{68CCD4BF-2BE9-44EA-A1EA-FF596D62F39B}" srcOrd="0" destOrd="1" presId="urn:microsoft.com/office/officeart/2005/8/layout/bProcess3"/>
    <dgm:cxn modelId="{916F0D32-C620-4856-86D2-5F068D335C25}" type="presOf" srcId="{D0763982-6F52-4979-8FF9-08A561D33F89}" destId="{67246A71-A3DA-4635-9D7D-7EEBA8A3CD12}" srcOrd="0" destOrd="1" presId="urn:microsoft.com/office/officeart/2005/8/layout/bProcess3"/>
    <dgm:cxn modelId="{BFFE80F9-4B6E-4FA4-B3F9-24DE15A9575C}" type="presOf" srcId="{09987530-450F-476A-A2B0-6B836A8EFD68}" destId="{0BAF5F47-E053-48C6-853F-1D3A39F6827A}" srcOrd="1" destOrd="0" presId="urn:microsoft.com/office/officeart/2005/8/layout/bProcess3"/>
    <dgm:cxn modelId="{6329DA10-73F6-4911-BC72-066C4413E5A9}" srcId="{AC738C1A-6196-4DC2-8586-2B524185CB70}" destId="{51A2FD3C-08C9-4E8D-8094-CD8F30A96725}" srcOrd="0" destOrd="0" parTransId="{C2685817-868C-4CFF-B56C-756271419D57}" sibTransId="{0AFCC41C-7443-4A0B-A7F2-EC68B66E58DB}"/>
    <dgm:cxn modelId="{28460173-5904-4652-8089-2F5F8DB0DB83}" type="presOf" srcId="{54CE69A6-9E46-4522-9038-D237ED7C68F1}" destId="{62FDAC7C-5557-45FA-BF40-611C0F3DDDE6}" srcOrd="1" destOrd="0" presId="urn:microsoft.com/office/officeart/2005/8/layout/bProcess3"/>
    <dgm:cxn modelId="{542D471B-068F-4B42-B185-BE6A64F8C087}" type="presOf" srcId="{570ABF45-A8C1-47BA-891A-A3873E4F9CC8}" destId="{3C275BDD-D168-44EE-AF75-AD3D2FD45258}" srcOrd="0" destOrd="1" presId="urn:microsoft.com/office/officeart/2005/8/layout/bProcess3"/>
    <dgm:cxn modelId="{7D6C2391-557F-4364-90E7-1880029601CA}" type="presOf" srcId="{54CE69A6-9E46-4522-9038-D237ED7C68F1}" destId="{730DD328-47A2-43C0-8805-3C173B0B61D6}" srcOrd="0" destOrd="0" presId="urn:microsoft.com/office/officeart/2005/8/layout/bProcess3"/>
    <dgm:cxn modelId="{BAD81FDF-5C83-4791-8EE7-571823AD5A94}" type="presOf" srcId="{AC738C1A-6196-4DC2-8586-2B524185CB70}" destId="{C45DAE09-806A-4345-B0E8-EB83039641AE}" srcOrd="0" destOrd="0" presId="urn:microsoft.com/office/officeart/2005/8/layout/bProcess3"/>
    <dgm:cxn modelId="{579AD00D-39BD-4E91-A276-4C8F6287D323}" type="presParOf" srcId="{B6F6D423-9255-406C-B797-BA3EE8AE41C3}" destId="{3C275BDD-D168-44EE-AF75-AD3D2FD45258}" srcOrd="0" destOrd="0" presId="urn:microsoft.com/office/officeart/2005/8/layout/bProcess3"/>
    <dgm:cxn modelId="{D8E901C0-2AA0-468E-9D9D-8F526F57528C}" type="presParOf" srcId="{B6F6D423-9255-406C-B797-BA3EE8AE41C3}" destId="{557862A0-56E8-4251-87B6-EF56DBDF7048}" srcOrd="1" destOrd="0" presId="urn:microsoft.com/office/officeart/2005/8/layout/bProcess3"/>
    <dgm:cxn modelId="{53886567-495B-43FF-A6DC-40C2770AD9C3}" type="presParOf" srcId="{557862A0-56E8-4251-87B6-EF56DBDF7048}" destId="{2A18C97B-93BE-4CFE-BA4B-E2C27DD53B0C}" srcOrd="0" destOrd="0" presId="urn:microsoft.com/office/officeart/2005/8/layout/bProcess3"/>
    <dgm:cxn modelId="{CC684C9E-96D0-4704-8DAD-64328E4BD01E}" type="presParOf" srcId="{B6F6D423-9255-406C-B797-BA3EE8AE41C3}" destId="{A1FC1C99-88CA-4AA4-9C12-B84BB0214027}" srcOrd="2" destOrd="0" presId="urn:microsoft.com/office/officeart/2005/8/layout/bProcess3"/>
    <dgm:cxn modelId="{DA377FC9-0329-4374-B25A-8816A7507CC2}" type="presParOf" srcId="{B6F6D423-9255-406C-B797-BA3EE8AE41C3}" destId="{730DD328-47A2-43C0-8805-3C173B0B61D6}" srcOrd="3" destOrd="0" presId="urn:microsoft.com/office/officeart/2005/8/layout/bProcess3"/>
    <dgm:cxn modelId="{53215E57-33FE-4481-90BC-D57C0699BA4C}" type="presParOf" srcId="{730DD328-47A2-43C0-8805-3C173B0B61D6}" destId="{62FDAC7C-5557-45FA-BF40-611C0F3DDDE6}" srcOrd="0" destOrd="0" presId="urn:microsoft.com/office/officeart/2005/8/layout/bProcess3"/>
    <dgm:cxn modelId="{60B777EE-0726-4EBB-9801-B8E369291A65}" type="presParOf" srcId="{B6F6D423-9255-406C-B797-BA3EE8AE41C3}" destId="{C45DAE09-806A-4345-B0E8-EB83039641AE}" srcOrd="4" destOrd="0" presId="urn:microsoft.com/office/officeart/2005/8/layout/bProcess3"/>
    <dgm:cxn modelId="{F081F18B-3461-4D7D-8878-1F5A9DD0E219}" type="presParOf" srcId="{B6F6D423-9255-406C-B797-BA3EE8AE41C3}" destId="{DEA9DF31-5914-43A0-B047-0AAE8F049AA0}" srcOrd="5" destOrd="0" presId="urn:microsoft.com/office/officeart/2005/8/layout/bProcess3"/>
    <dgm:cxn modelId="{DBE6A179-C162-4093-BF63-BC73F249ADC2}" type="presParOf" srcId="{DEA9DF31-5914-43A0-B047-0AAE8F049AA0}" destId="{0BAF5F47-E053-48C6-853F-1D3A39F6827A}" srcOrd="0" destOrd="0" presId="urn:microsoft.com/office/officeart/2005/8/layout/bProcess3"/>
    <dgm:cxn modelId="{BE28946C-5DA6-4D21-B058-B0726EBA518D}" type="presParOf" srcId="{B6F6D423-9255-406C-B797-BA3EE8AE41C3}" destId="{67246A71-A3DA-4635-9D7D-7EEBA8A3CD12}" srcOrd="6" destOrd="0" presId="urn:microsoft.com/office/officeart/2005/8/layout/bProcess3"/>
    <dgm:cxn modelId="{F19276D6-C4BA-4611-84EF-0EB00084E2D4}" type="presParOf" srcId="{B6F6D423-9255-406C-B797-BA3EE8AE41C3}" destId="{1E93D258-87C7-4436-8C64-A7C41FCFD82D}" srcOrd="7" destOrd="0" presId="urn:microsoft.com/office/officeart/2005/8/layout/bProcess3"/>
    <dgm:cxn modelId="{00C4F390-A272-4865-97A6-1433089E3CDA}" type="presParOf" srcId="{1E93D258-87C7-4436-8C64-A7C41FCFD82D}" destId="{2ADA4575-6421-428B-98AF-E28DE9783B28}" srcOrd="0" destOrd="0" presId="urn:microsoft.com/office/officeart/2005/8/layout/bProcess3"/>
    <dgm:cxn modelId="{FF26CD62-41B6-4400-8F5C-75E075492D0F}" type="presParOf" srcId="{B6F6D423-9255-406C-B797-BA3EE8AE41C3}" destId="{68CCD4BF-2BE9-44EA-A1EA-FF596D62F39B}"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5AF5D-BAC6-4BB4-A989-79AFCA7B22E9}">
      <dsp:nvSpPr>
        <dsp:cNvPr id="0" name=""/>
        <dsp:cNvSpPr/>
      </dsp:nvSpPr>
      <dsp:spPr>
        <a:xfrm>
          <a:off x="42" y="103301"/>
          <a:ext cx="4105088" cy="822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CA" sz="2200" b="1" kern="1200" dirty="0" smtClean="0"/>
            <a:t>D.W. Sue’s Cultural Competence Models</a:t>
          </a:r>
          <a:r>
            <a:rPr lang="en-CA" sz="2200" b="1" kern="1200" baseline="30000" dirty="0" smtClean="0"/>
            <a:t>1–3</a:t>
          </a:r>
        </a:p>
      </dsp:txBody>
      <dsp:txXfrm>
        <a:off x="42" y="103301"/>
        <a:ext cx="4105088" cy="822681"/>
      </dsp:txXfrm>
    </dsp:sp>
    <dsp:sp modelId="{879ADD2F-1153-4C9A-AC50-C5E1836004C9}">
      <dsp:nvSpPr>
        <dsp:cNvPr id="0" name=""/>
        <dsp:cNvSpPr/>
      </dsp:nvSpPr>
      <dsp:spPr>
        <a:xfrm>
          <a:off x="42" y="925982"/>
          <a:ext cx="4105088" cy="42273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CA" sz="2200" kern="1200" dirty="0" smtClean="0"/>
            <a:t>3 dimensions:</a:t>
          </a:r>
        </a:p>
        <a:p>
          <a:pPr marL="457200" lvl="2" indent="-228600" algn="l" defTabSz="977900">
            <a:lnSpc>
              <a:spcPct val="90000"/>
            </a:lnSpc>
            <a:spcBef>
              <a:spcPct val="0"/>
            </a:spcBef>
            <a:spcAft>
              <a:spcPct val="15000"/>
            </a:spcAft>
            <a:buChar char="••"/>
          </a:pPr>
          <a:r>
            <a:rPr lang="en-CA" sz="2200" kern="1200" dirty="0" smtClean="0"/>
            <a:t>“self-awareness of own assumptions, values, and biases”</a:t>
          </a:r>
          <a:endParaRPr lang="en-CA" sz="2200" kern="1200" dirty="0"/>
        </a:p>
        <a:p>
          <a:pPr marL="457200" lvl="2" indent="-228600" algn="l" defTabSz="977900">
            <a:lnSpc>
              <a:spcPct val="90000"/>
            </a:lnSpc>
            <a:spcBef>
              <a:spcPct val="0"/>
            </a:spcBef>
            <a:spcAft>
              <a:spcPct val="15000"/>
            </a:spcAft>
            <a:buChar char="••"/>
          </a:pPr>
          <a:r>
            <a:rPr lang="en-CA" sz="2200" kern="1200" dirty="0" smtClean="0"/>
            <a:t>“Understanding the worldview of the culturally different client”</a:t>
          </a:r>
        </a:p>
        <a:p>
          <a:pPr marL="457200" lvl="2" indent="-228600" algn="l" defTabSz="977900">
            <a:lnSpc>
              <a:spcPct val="90000"/>
            </a:lnSpc>
            <a:spcBef>
              <a:spcPct val="0"/>
            </a:spcBef>
            <a:spcAft>
              <a:spcPct val="15000"/>
            </a:spcAft>
            <a:buChar char="••"/>
          </a:pPr>
          <a:r>
            <a:rPr lang="en-CA" sz="2200" kern="1200" dirty="0" smtClean="0"/>
            <a:t>“Developing appropriate intervention strategies”</a:t>
          </a:r>
        </a:p>
        <a:p>
          <a:pPr marL="228600" lvl="1" indent="-228600" algn="l" defTabSz="977900">
            <a:lnSpc>
              <a:spcPct val="90000"/>
            </a:lnSpc>
            <a:spcBef>
              <a:spcPct val="0"/>
            </a:spcBef>
            <a:spcAft>
              <a:spcPct val="15000"/>
            </a:spcAft>
            <a:buChar char="••"/>
          </a:pPr>
          <a:r>
            <a:rPr lang="en-CA" sz="2200" kern="1200" dirty="0" smtClean="0"/>
            <a:t>Each dimension encompasses </a:t>
          </a:r>
          <a:r>
            <a:rPr lang="en-CA" sz="2200" b="1" kern="1200" dirty="0" smtClean="0"/>
            <a:t>knowledge</a:t>
          </a:r>
          <a:r>
            <a:rPr lang="en-CA" sz="2200" kern="1200" dirty="0" smtClean="0"/>
            <a:t>, </a:t>
          </a:r>
          <a:r>
            <a:rPr lang="en-CA" sz="2200" b="1" kern="1200" dirty="0" smtClean="0"/>
            <a:t>attitudes</a:t>
          </a:r>
          <a:r>
            <a:rPr lang="en-CA" sz="2200" kern="1200" dirty="0" smtClean="0"/>
            <a:t>, and </a:t>
          </a:r>
          <a:r>
            <a:rPr lang="en-CA" sz="2200" b="1" kern="1200" dirty="0" smtClean="0"/>
            <a:t>skills</a:t>
          </a:r>
          <a:r>
            <a:rPr lang="en-CA" sz="2200" kern="1200" dirty="0" smtClean="0"/>
            <a:t>.</a:t>
          </a:r>
        </a:p>
      </dsp:txBody>
      <dsp:txXfrm>
        <a:off x="42" y="925982"/>
        <a:ext cx="4105088" cy="4227300"/>
      </dsp:txXfrm>
    </dsp:sp>
    <dsp:sp modelId="{A1F61709-5330-4098-AE5F-2AC225954E14}">
      <dsp:nvSpPr>
        <dsp:cNvPr id="0" name=""/>
        <dsp:cNvSpPr/>
      </dsp:nvSpPr>
      <dsp:spPr>
        <a:xfrm>
          <a:off x="4679844" y="103301"/>
          <a:ext cx="4105088" cy="822681"/>
        </a:xfrm>
        <a:prstGeom prst="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CA" sz="2200" b="1" kern="1200" dirty="0" smtClean="0"/>
            <a:t>Culture-Infused Counselling Model</a:t>
          </a:r>
          <a:r>
            <a:rPr lang="en-CA" sz="2200" b="1" kern="1200" baseline="30000" dirty="0" smtClean="0"/>
            <a:t>4</a:t>
          </a:r>
          <a:endParaRPr lang="en-CA" sz="2200" b="1" kern="1200" baseline="30000" dirty="0"/>
        </a:p>
      </dsp:txBody>
      <dsp:txXfrm>
        <a:off x="4679844" y="103301"/>
        <a:ext cx="4105088" cy="822681"/>
      </dsp:txXfrm>
    </dsp:sp>
    <dsp:sp modelId="{600A2847-D5B5-4D1A-9E35-E5866E19FA62}">
      <dsp:nvSpPr>
        <dsp:cNvPr id="0" name=""/>
        <dsp:cNvSpPr/>
      </dsp:nvSpPr>
      <dsp:spPr>
        <a:xfrm>
          <a:off x="4679844" y="925982"/>
          <a:ext cx="4105088" cy="4227300"/>
        </a:xfrm>
        <a:prstGeom prst="rect">
          <a:avLst/>
        </a:prstGeom>
        <a:solidFill>
          <a:schemeClr val="accent4">
            <a:lumMod val="20000"/>
            <a:lumOff val="80000"/>
            <a:alpha val="90000"/>
          </a:schemeClr>
        </a:solidFill>
        <a:ln w="25400" cap="flat" cmpd="sng" algn="ctr">
          <a:solidFill>
            <a:schemeClr val="accent3">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CA" sz="2200" kern="1200" dirty="0" smtClean="0"/>
            <a:t>3 dimensions:</a:t>
          </a:r>
          <a:endParaRPr lang="en-CA" sz="2200" kern="1200" dirty="0"/>
        </a:p>
        <a:p>
          <a:pPr marL="457200" lvl="2" indent="-228600" algn="l" defTabSz="977900">
            <a:lnSpc>
              <a:spcPct val="90000"/>
            </a:lnSpc>
            <a:spcBef>
              <a:spcPct val="0"/>
            </a:spcBef>
            <a:spcAft>
              <a:spcPct val="15000"/>
            </a:spcAft>
            <a:buChar char="••"/>
          </a:pPr>
          <a:r>
            <a:rPr lang="en-CA" sz="2200" kern="1200" smtClean="0"/>
            <a:t>“Awareness of personal assumptions, values, and biases”</a:t>
          </a:r>
          <a:endParaRPr lang="en-CA" sz="2200" kern="1200" dirty="0"/>
        </a:p>
        <a:p>
          <a:pPr marL="457200" lvl="2" indent="-228600" algn="l" defTabSz="977900">
            <a:lnSpc>
              <a:spcPct val="90000"/>
            </a:lnSpc>
            <a:spcBef>
              <a:spcPct val="0"/>
            </a:spcBef>
            <a:spcAft>
              <a:spcPct val="15000"/>
            </a:spcAft>
            <a:buChar char="••"/>
          </a:pPr>
          <a:r>
            <a:rPr lang="en-CA" sz="2200" kern="1200" smtClean="0"/>
            <a:t>“Understanding the worldview of the client”</a:t>
          </a:r>
          <a:endParaRPr lang="en-CA" sz="2200" kern="1200" dirty="0"/>
        </a:p>
        <a:p>
          <a:pPr marL="457200" lvl="2" indent="-228600" algn="l" defTabSz="977900">
            <a:lnSpc>
              <a:spcPct val="90000"/>
            </a:lnSpc>
            <a:spcBef>
              <a:spcPct val="0"/>
            </a:spcBef>
            <a:spcAft>
              <a:spcPct val="15000"/>
            </a:spcAft>
            <a:buChar char="••"/>
          </a:pPr>
          <a:r>
            <a:rPr lang="en-CA" sz="2200" kern="1200" smtClean="0"/>
            <a:t>“Culturally sensitive working alliance” </a:t>
          </a:r>
          <a:endParaRPr lang="en-CA" sz="2200" kern="1200" dirty="0"/>
        </a:p>
        <a:p>
          <a:pPr marL="228600" lvl="1" indent="-228600" algn="l" defTabSz="977900">
            <a:lnSpc>
              <a:spcPct val="90000"/>
            </a:lnSpc>
            <a:spcBef>
              <a:spcPct val="0"/>
            </a:spcBef>
            <a:spcAft>
              <a:spcPct val="15000"/>
            </a:spcAft>
            <a:buChar char="••"/>
          </a:pPr>
          <a:r>
            <a:rPr lang="en-CA" sz="2200" kern="1200" dirty="0" smtClean="0"/>
            <a:t>Each competency described in terms of </a:t>
          </a:r>
          <a:r>
            <a:rPr lang="en-CA" sz="2200" b="1" kern="1200" dirty="0" smtClean="0"/>
            <a:t>knowledge</a:t>
          </a:r>
          <a:r>
            <a:rPr lang="en-CA" sz="2200" kern="1200" dirty="0" smtClean="0"/>
            <a:t>, </a:t>
          </a:r>
          <a:r>
            <a:rPr lang="en-CA" sz="2200" b="1" kern="1200" dirty="0" smtClean="0"/>
            <a:t>attitudes</a:t>
          </a:r>
          <a:r>
            <a:rPr lang="en-CA" sz="2200" kern="1200" dirty="0" smtClean="0"/>
            <a:t>, and </a:t>
          </a:r>
          <a:r>
            <a:rPr lang="en-CA" sz="2200" b="1" kern="1200" dirty="0" smtClean="0"/>
            <a:t>skills</a:t>
          </a:r>
          <a:r>
            <a:rPr lang="en-CA" sz="2200" kern="1200" dirty="0" smtClean="0"/>
            <a:t>.</a:t>
          </a:r>
          <a:endParaRPr lang="en-CA" sz="2200" kern="1200" dirty="0"/>
        </a:p>
      </dsp:txBody>
      <dsp:txXfrm>
        <a:off x="4679844" y="925982"/>
        <a:ext cx="4105088" cy="4227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442CE-07B2-44D3-8AA5-6B1D68FABBD6}">
      <dsp:nvSpPr>
        <dsp:cNvPr id="0" name=""/>
        <dsp:cNvSpPr/>
      </dsp:nvSpPr>
      <dsp:spPr>
        <a:xfrm>
          <a:off x="-5912620" y="-904822"/>
          <a:ext cx="7038843" cy="7038843"/>
        </a:xfrm>
        <a:prstGeom prst="blockArc">
          <a:avLst>
            <a:gd name="adj1" fmla="val 18900000"/>
            <a:gd name="adj2" fmla="val 2700000"/>
            <a:gd name="adj3" fmla="val 30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346424-6309-4B49-AE6D-CB1228B8E156}">
      <dsp:nvSpPr>
        <dsp:cNvPr id="0" name=""/>
        <dsp:cNvSpPr/>
      </dsp:nvSpPr>
      <dsp:spPr>
        <a:xfrm>
          <a:off x="419523" y="192550"/>
          <a:ext cx="8650886" cy="7161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983" tIns="60960" rIns="60960" bIns="60960" numCol="1" spcCol="1270" anchor="ctr" anchorCtr="0">
          <a:noAutofit/>
        </a:bodyPr>
        <a:lstStyle/>
        <a:p>
          <a:pPr lvl="0" algn="l" defTabSz="1066800">
            <a:lnSpc>
              <a:spcPct val="90000"/>
            </a:lnSpc>
            <a:spcBef>
              <a:spcPct val="0"/>
            </a:spcBef>
            <a:spcAft>
              <a:spcPct val="35000"/>
            </a:spcAft>
          </a:pPr>
          <a:r>
            <a:rPr lang="en-CA" sz="2400" kern="1200" dirty="0" smtClean="0"/>
            <a:t>Awareness of own attitudes, biases, and beliefs</a:t>
          </a:r>
          <a:endParaRPr lang="en-CA" sz="2400" kern="1200" dirty="0"/>
        </a:p>
      </dsp:txBody>
      <dsp:txXfrm>
        <a:off x="419523" y="192550"/>
        <a:ext cx="8650886" cy="716168"/>
      </dsp:txXfrm>
    </dsp:sp>
    <dsp:sp modelId="{5CD11778-FDED-4CFA-817C-B91E60DB1E74}">
      <dsp:nvSpPr>
        <dsp:cNvPr id="0" name=""/>
        <dsp:cNvSpPr/>
      </dsp:nvSpPr>
      <dsp:spPr>
        <a:xfrm>
          <a:off x="75442" y="206553"/>
          <a:ext cx="688162" cy="68816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67072-6B75-4E69-8A15-328AA4949991}">
      <dsp:nvSpPr>
        <dsp:cNvPr id="0" name=""/>
        <dsp:cNvSpPr/>
      </dsp:nvSpPr>
      <dsp:spPr>
        <a:xfrm>
          <a:off x="872372" y="1018241"/>
          <a:ext cx="8198037" cy="7161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983" tIns="60960" rIns="60960" bIns="60960" numCol="1" spcCol="1270" anchor="ctr" anchorCtr="0">
          <a:noAutofit/>
        </a:bodyPr>
        <a:lstStyle/>
        <a:p>
          <a:pPr lvl="0" algn="l" defTabSz="1066800">
            <a:lnSpc>
              <a:spcPct val="90000"/>
            </a:lnSpc>
            <a:spcBef>
              <a:spcPct val="0"/>
            </a:spcBef>
            <a:spcAft>
              <a:spcPct val="35000"/>
            </a:spcAft>
          </a:pPr>
          <a:r>
            <a:rPr lang="en-CA" sz="2400" kern="1200" smtClean="0"/>
            <a:t>Recognize importance of cultural sensitivity, responsiveness, and knowledge</a:t>
          </a:r>
          <a:endParaRPr lang="en-CA" sz="2400" kern="1200" dirty="0"/>
        </a:p>
      </dsp:txBody>
      <dsp:txXfrm>
        <a:off x="872372" y="1018241"/>
        <a:ext cx="8198037" cy="716168"/>
      </dsp:txXfrm>
    </dsp:sp>
    <dsp:sp modelId="{2D9E085D-6349-49B1-A0C2-683A516908AD}">
      <dsp:nvSpPr>
        <dsp:cNvPr id="0" name=""/>
        <dsp:cNvSpPr/>
      </dsp:nvSpPr>
      <dsp:spPr>
        <a:xfrm>
          <a:off x="528291" y="1032243"/>
          <a:ext cx="688162" cy="68816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6F4BC2-EDE3-4CEF-9F71-A30B5776C326}">
      <dsp:nvSpPr>
        <dsp:cNvPr id="0" name=""/>
        <dsp:cNvSpPr/>
      </dsp:nvSpPr>
      <dsp:spPr>
        <a:xfrm>
          <a:off x="1079448" y="1843931"/>
          <a:ext cx="7990961" cy="7161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983" tIns="60960" rIns="60960" bIns="60960" numCol="1" spcCol="1270" anchor="ctr" anchorCtr="0">
          <a:noAutofit/>
        </a:bodyPr>
        <a:lstStyle/>
        <a:p>
          <a:pPr lvl="0" algn="l" defTabSz="1066800">
            <a:lnSpc>
              <a:spcPct val="90000"/>
            </a:lnSpc>
            <a:spcBef>
              <a:spcPct val="0"/>
            </a:spcBef>
            <a:spcAft>
              <a:spcPct val="35000"/>
            </a:spcAft>
          </a:pPr>
          <a:r>
            <a:rPr lang="en-CA" sz="2400" kern="1200" dirty="0" smtClean="0"/>
            <a:t>Employ multiculturalism and diversity as constructs in psychological education</a:t>
          </a:r>
        </a:p>
      </dsp:txBody>
      <dsp:txXfrm>
        <a:off x="1079448" y="1843931"/>
        <a:ext cx="7990961" cy="716168"/>
      </dsp:txXfrm>
    </dsp:sp>
    <dsp:sp modelId="{85D3FF70-FC95-4440-BC8E-292C2E674C44}">
      <dsp:nvSpPr>
        <dsp:cNvPr id="0" name=""/>
        <dsp:cNvSpPr/>
      </dsp:nvSpPr>
      <dsp:spPr>
        <a:xfrm>
          <a:off x="735367" y="1857934"/>
          <a:ext cx="688162" cy="68816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D81A64-B367-46D2-990F-21FB512677B9}">
      <dsp:nvSpPr>
        <dsp:cNvPr id="0" name=""/>
        <dsp:cNvSpPr/>
      </dsp:nvSpPr>
      <dsp:spPr>
        <a:xfrm>
          <a:off x="1079448" y="2669099"/>
          <a:ext cx="7990961" cy="71616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983" tIns="60960" rIns="60960" bIns="60960" numCol="1" spcCol="1270" anchor="ctr" anchorCtr="0">
          <a:noAutofit/>
        </a:bodyPr>
        <a:lstStyle/>
        <a:p>
          <a:pPr lvl="0" algn="l" defTabSz="1066800">
            <a:lnSpc>
              <a:spcPct val="90000"/>
            </a:lnSpc>
            <a:spcBef>
              <a:spcPct val="0"/>
            </a:spcBef>
            <a:spcAft>
              <a:spcPct val="35000"/>
            </a:spcAft>
          </a:pPr>
          <a:r>
            <a:rPr lang="en-CA" sz="2400" kern="1200" dirty="0" smtClean="0"/>
            <a:t>Encouraged to conduct ethical and culture-centred research with clients from minority backgrounds</a:t>
          </a:r>
          <a:endParaRPr lang="en-CA" sz="2400" kern="1200" dirty="0"/>
        </a:p>
      </dsp:txBody>
      <dsp:txXfrm>
        <a:off x="1079448" y="2669099"/>
        <a:ext cx="7990961" cy="716168"/>
      </dsp:txXfrm>
    </dsp:sp>
    <dsp:sp modelId="{5A17F5E7-D8F2-4B3A-8235-BF1723D45E9C}">
      <dsp:nvSpPr>
        <dsp:cNvPr id="0" name=""/>
        <dsp:cNvSpPr/>
      </dsp:nvSpPr>
      <dsp:spPr>
        <a:xfrm>
          <a:off x="735367" y="2683102"/>
          <a:ext cx="688162" cy="68816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3E41D7-7664-4D7B-A3F9-ADC9D77AAA5B}">
      <dsp:nvSpPr>
        <dsp:cNvPr id="0" name=""/>
        <dsp:cNvSpPr/>
      </dsp:nvSpPr>
      <dsp:spPr>
        <a:xfrm>
          <a:off x="872372" y="3494789"/>
          <a:ext cx="8198037" cy="71616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983" tIns="60960" rIns="60960" bIns="60960" numCol="1" spcCol="1270" anchor="ctr" anchorCtr="0">
          <a:noAutofit/>
        </a:bodyPr>
        <a:lstStyle/>
        <a:p>
          <a:pPr lvl="0" algn="l" defTabSz="1066800">
            <a:lnSpc>
              <a:spcPct val="90000"/>
            </a:lnSpc>
            <a:spcBef>
              <a:spcPct val="0"/>
            </a:spcBef>
            <a:spcAft>
              <a:spcPct val="35000"/>
            </a:spcAft>
          </a:pPr>
          <a:r>
            <a:rPr lang="en-CA" sz="2400" kern="1200" dirty="0" smtClean="0"/>
            <a:t>Support organizational change and multicultural policy development</a:t>
          </a:r>
          <a:endParaRPr lang="en-CA" sz="2400" kern="1200" dirty="0"/>
        </a:p>
      </dsp:txBody>
      <dsp:txXfrm>
        <a:off x="872372" y="3494789"/>
        <a:ext cx="8198037" cy="716168"/>
      </dsp:txXfrm>
    </dsp:sp>
    <dsp:sp modelId="{6AEC048B-A3BD-4F97-B79F-5F9C3A159D3D}">
      <dsp:nvSpPr>
        <dsp:cNvPr id="0" name=""/>
        <dsp:cNvSpPr/>
      </dsp:nvSpPr>
      <dsp:spPr>
        <a:xfrm>
          <a:off x="528291" y="3508792"/>
          <a:ext cx="688162" cy="688162"/>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9951B6-1684-4E53-B431-7A284DDA7D96}">
      <dsp:nvSpPr>
        <dsp:cNvPr id="0" name=""/>
        <dsp:cNvSpPr/>
      </dsp:nvSpPr>
      <dsp:spPr>
        <a:xfrm>
          <a:off x="419523" y="4320480"/>
          <a:ext cx="8650886" cy="7161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983" tIns="60960" rIns="60960" bIns="60960" numCol="1" spcCol="1270" anchor="ctr" anchorCtr="0">
          <a:noAutofit/>
        </a:bodyPr>
        <a:lstStyle/>
        <a:p>
          <a:pPr lvl="0" algn="l" defTabSz="1066800">
            <a:lnSpc>
              <a:spcPct val="90000"/>
            </a:lnSpc>
            <a:spcBef>
              <a:spcPct val="0"/>
            </a:spcBef>
            <a:spcAft>
              <a:spcPct val="35000"/>
            </a:spcAft>
          </a:pPr>
          <a:r>
            <a:rPr lang="en-CA" sz="2400" kern="1200" dirty="0" smtClean="0"/>
            <a:t>Apply culturally appropriate skills in clinical practice</a:t>
          </a:r>
          <a:endParaRPr lang="en-CA" sz="2400" kern="1200" dirty="0"/>
        </a:p>
      </dsp:txBody>
      <dsp:txXfrm>
        <a:off x="419523" y="4320480"/>
        <a:ext cx="8650886" cy="716168"/>
      </dsp:txXfrm>
    </dsp:sp>
    <dsp:sp modelId="{E14917E7-4914-4AE6-BAB7-677E204A9A55}">
      <dsp:nvSpPr>
        <dsp:cNvPr id="0" name=""/>
        <dsp:cNvSpPr/>
      </dsp:nvSpPr>
      <dsp:spPr>
        <a:xfrm>
          <a:off x="75442" y="4334483"/>
          <a:ext cx="688162" cy="68816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A7595-937D-481F-A2F8-A2BAD076D53F}">
      <dsp:nvSpPr>
        <dsp:cNvPr id="0" name=""/>
        <dsp:cNvSpPr/>
      </dsp:nvSpPr>
      <dsp:spPr>
        <a:xfrm>
          <a:off x="415851" y="244385"/>
          <a:ext cx="4153284" cy="124097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0556" tIns="91440" rIns="91440" bIns="91440" numCol="1" spcCol="1270" anchor="ctr" anchorCtr="0">
          <a:noAutofit/>
        </a:bodyPr>
        <a:lstStyle/>
        <a:p>
          <a:pPr lvl="0" algn="l" defTabSz="1066800">
            <a:lnSpc>
              <a:spcPct val="90000"/>
            </a:lnSpc>
            <a:spcBef>
              <a:spcPct val="0"/>
            </a:spcBef>
            <a:spcAft>
              <a:spcPct val="35000"/>
            </a:spcAft>
          </a:pPr>
          <a:r>
            <a:rPr lang="en-CA" sz="2400" kern="1200" dirty="0" smtClean="0"/>
            <a:t>Dynamic issues and cultural complexities</a:t>
          </a:r>
          <a:endParaRPr lang="en-CA" sz="2400" kern="1200" dirty="0"/>
        </a:p>
      </dsp:txBody>
      <dsp:txXfrm>
        <a:off x="415851" y="244385"/>
        <a:ext cx="4153284" cy="1240977"/>
      </dsp:txXfrm>
    </dsp:sp>
    <dsp:sp modelId="{92EB0237-FCF5-4A18-ACC2-0593F80D32F9}">
      <dsp:nvSpPr>
        <dsp:cNvPr id="0" name=""/>
        <dsp:cNvSpPr/>
      </dsp:nvSpPr>
      <dsp:spPr>
        <a:xfrm>
          <a:off x="341465" y="65120"/>
          <a:ext cx="868684" cy="1303026"/>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344" t="20633" r="-9870" b="1225"/>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947A5EF4-4E3A-4BD0-B189-42A48CF89AE2}">
      <dsp:nvSpPr>
        <dsp:cNvPr id="0" name=""/>
        <dsp:cNvSpPr/>
      </dsp:nvSpPr>
      <dsp:spPr>
        <a:xfrm>
          <a:off x="4833925" y="244385"/>
          <a:ext cx="4185649" cy="124097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0556" tIns="95250" rIns="95250" bIns="95250" numCol="1" spcCol="1270" anchor="ctr" anchorCtr="0">
          <a:noAutofit/>
        </a:bodyPr>
        <a:lstStyle/>
        <a:p>
          <a:pPr lvl="0" algn="l" defTabSz="1111250">
            <a:lnSpc>
              <a:spcPct val="90000"/>
            </a:lnSpc>
            <a:spcBef>
              <a:spcPct val="0"/>
            </a:spcBef>
            <a:spcAft>
              <a:spcPct val="35000"/>
            </a:spcAft>
          </a:pPr>
          <a:r>
            <a:rPr lang="en-CA" sz="2500" kern="1200" dirty="0" smtClean="0"/>
            <a:t>Orienting clients to psychotherapy</a:t>
          </a:r>
          <a:endParaRPr lang="en-CA" sz="2500" kern="1200" dirty="0"/>
        </a:p>
      </dsp:txBody>
      <dsp:txXfrm>
        <a:off x="4833925" y="244385"/>
        <a:ext cx="4185649" cy="1240977"/>
      </dsp:txXfrm>
    </dsp:sp>
    <dsp:sp modelId="{6F31F85D-A8B8-4798-8448-C6839C8579D0}">
      <dsp:nvSpPr>
        <dsp:cNvPr id="0" name=""/>
        <dsp:cNvSpPr/>
      </dsp:nvSpPr>
      <dsp:spPr>
        <a:xfrm>
          <a:off x="4775721" y="65133"/>
          <a:ext cx="868684" cy="1303026"/>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9461" b="9461"/>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23B89C21-32F3-4E5E-8611-22FD277C49EC}">
      <dsp:nvSpPr>
        <dsp:cNvPr id="0" name=""/>
        <dsp:cNvSpPr/>
      </dsp:nvSpPr>
      <dsp:spPr>
        <a:xfrm>
          <a:off x="423942" y="1806638"/>
          <a:ext cx="4153284" cy="124097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0556" tIns="95250" rIns="95250" bIns="95250" numCol="1" spcCol="1270" anchor="ctr" anchorCtr="0">
          <a:noAutofit/>
        </a:bodyPr>
        <a:lstStyle/>
        <a:p>
          <a:pPr lvl="0" algn="l" defTabSz="1111250">
            <a:lnSpc>
              <a:spcPct val="90000"/>
            </a:lnSpc>
            <a:spcBef>
              <a:spcPct val="0"/>
            </a:spcBef>
            <a:spcAft>
              <a:spcPct val="35000"/>
            </a:spcAft>
          </a:pPr>
          <a:r>
            <a:rPr lang="en-CA" sz="2500" kern="1200" dirty="0" smtClean="0"/>
            <a:t>Understanding cultural beliefs about illness and treatment</a:t>
          </a:r>
        </a:p>
      </dsp:txBody>
      <dsp:txXfrm>
        <a:off x="423942" y="1806638"/>
        <a:ext cx="4153284" cy="1240977"/>
      </dsp:txXfrm>
    </dsp:sp>
    <dsp:sp modelId="{B445255A-6613-436A-BDEA-990CBD9F00CE}">
      <dsp:nvSpPr>
        <dsp:cNvPr id="0" name=""/>
        <dsp:cNvSpPr/>
      </dsp:nvSpPr>
      <dsp:spPr>
        <a:xfrm>
          <a:off x="349556" y="1627386"/>
          <a:ext cx="868684" cy="1303026"/>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8153" b="18153"/>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793B3C4-97E7-4A55-BB6F-0310266EE0D5}">
      <dsp:nvSpPr>
        <dsp:cNvPr id="0" name=""/>
        <dsp:cNvSpPr/>
      </dsp:nvSpPr>
      <dsp:spPr>
        <a:xfrm>
          <a:off x="4858198" y="1806638"/>
          <a:ext cx="4153284" cy="124097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0556" tIns="95250" rIns="95250" bIns="95250" numCol="1" spcCol="1270" anchor="ctr" anchorCtr="0">
          <a:noAutofit/>
        </a:bodyPr>
        <a:lstStyle/>
        <a:p>
          <a:pPr lvl="0" algn="l" defTabSz="1111250">
            <a:lnSpc>
              <a:spcPct val="90000"/>
            </a:lnSpc>
            <a:spcBef>
              <a:spcPct val="0"/>
            </a:spcBef>
            <a:spcAft>
              <a:spcPct val="35000"/>
            </a:spcAft>
          </a:pPr>
          <a:r>
            <a:rPr lang="en-CA" sz="2500" kern="1200" dirty="0" smtClean="0"/>
            <a:t>Improving the client-therapist relationship</a:t>
          </a:r>
          <a:endParaRPr lang="en-CA" sz="2500" kern="1200" dirty="0"/>
        </a:p>
      </dsp:txBody>
      <dsp:txXfrm>
        <a:off x="4858198" y="1806638"/>
        <a:ext cx="4153284" cy="1240977"/>
      </dsp:txXfrm>
    </dsp:sp>
    <dsp:sp modelId="{EE829A9C-A115-49AE-8274-5C98A8F16905}">
      <dsp:nvSpPr>
        <dsp:cNvPr id="0" name=""/>
        <dsp:cNvSpPr/>
      </dsp:nvSpPr>
      <dsp:spPr>
        <a:xfrm>
          <a:off x="4783812" y="1627386"/>
          <a:ext cx="868684" cy="1303026"/>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t="22677" b="22677"/>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9344E416-5E4C-4DAA-BDA8-3C257930C83C}">
      <dsp:nvSpPr>
        <dsp:cNvPr id="0" name=""/>
        <dsp:cNvSpPr/>
      </dsp:nvSpPr>
      <dsp:spPr>
        <a:xfrm>
          <a:off x="423942" y="3368891"/>
          <a:ext cx="4153284" cy="124097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0556" tIns="83820" rIns="83820" bIns="83820" numCol="1" spcCol="1270" anchor="ctr" anchorCtr="0">
          <a:noAutofit/>
        </a:bodyPr>
        <a:lstStyle/>
        <a:p>
          <a:pPr lvl="0" algn="l" defTabSz="977900">
            <a:lnSpc>
              <a:spcPct val="90000"/>
            </a:lnSpc>
            <a:spcBef>
              <a:spcPct val="0"/>
            </a:spcBef>
            <a:spcAft>
              <a:spcPts val="600"/>
            </a:spcAft>
          </a:pPr>
          <a:r>
            <a:rPr lang="en-CA" sz="2200" kern="1200" dirty="0" smtClean="0"/>
            <a:t>Understanding cultural differences in expression and communication of distress</a:t>
          </a:r>
          <a:endParaRPr lang="en-CA" sz="2200" kern="1200" dirty="0"/>
        </a:p>
      </dsp:txBody>
      <dsp:txXfrm>
        <a:off x="423942" y="3368891"/>
        <a:ext cx="4153284" cy="1240977"/>
      </dsp:txXfrm>
    </dsp:sp>
    <dsp:sp modelId="{63E54ED4-E952-446B-814E-620A73D93369}">
      <dsp:nvSpPr>
        <dsp:cNvPr id="0" name=""/>
        <dsp:cNvSpPr/>
      </dsp:nvSpPr>
      <dsp:spPr>
        <a:xfrm>
          <a:off x="349556" y="3189639"/>
          <a:ext cx="868684" cy="1303026"/>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13879" b="1387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9FF9B4F-724A-46BC-8E71-39496DF97B9E}">
      <dsp:nvSpPr>
        <dsp:cNvPr id="0" name=""/>
        <dsp:cNvSpPr/>
      </dsp:nvSpPr>
      <dsp:spPr>
        <a:xfrm>
          <a:off x="4858198" y="3368891"/>
          <a:ext cx="4153284" cy="124097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0556" tIns="95250" rIns="95250" bIns="95250" numCol="1" spcCol="1270" anchor="ctr" anchorCtr="0">
          <a:noAutofit/>
        </a:bodyPr>
        <a:lstStyle/>
        <a:p>
          <a:pPr lvl="0" algn="l" defTabSz="1111250">
            <a:lnSpc>
              <a:spcPct val="90000"/>
            </a:lnSpc>
            <a:spcBef>
              <a:spcPct val="0"/>
            </a:spcBef>
            <a:spcAft>
              <a:spcPct val="35000"/>
            </a:spcAft>
          </a:pPr>
          <a:r>
            <a:rPr lang="en-CA" sz="2500" kern="1200" dirty="0" smtClean="0"/>
            <a:t>Addressing culture-specific issues</a:t>
          </a:r>
          <a:endParaRPr lang="en-CA" sz="2500" kern="1200" dirty="0"/>
        </a:p>
      </dsp:txBody>
      <dsp:txXfrm>
        <a:off x="4858198" y="3368891"/>
        <a:ext cx="4153284" cy="1240977"/>
      </dsp:txXfrm>
    </dsp:sp>
    <dsp:sp modelId="{E8CE892C-D7B4-4053-9599-2DE3B91E6F9E}">
      <dsp:nvSpPr>
        <dsp:cNvPr id="0" name=""/>
        <dsp:cNvSpPr/>
      </dsp:nvSpPr>
      <dsp:spPr>
        <a:xfrm>
          <a:off x="4783812" y="3189639"/>
          <a:ext cx="868684" cy="1303026"/>
        </a:xfrm>
        <a:prstGeom prst="rect">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t="16667" b="16667"/>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C96DC-0BB8-478C-ABAE-7084A03B3B2E}">
      <dsp:nvSpPr>
        <dsp:cNvPr id="0" name=""/>
        <dsp:cNvSpPr/>
      </dsp:nvSpPr>
      <dsp:spPr>
        <a:xfrm>
          <a:off x="191957" y="0"/>
          <a:ext cx="5064626" cy="47525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CA" sz="2000" b="1" kern="1200" dirty="0" smtClean="0"/>
            <a:t>Universal Humanity </a:t>
          </a:r>
          <a:r>
            <a:rPr lang="en-CA" sz="1800" i="1" kern="1200" dirty="0" smtClean="0">
              <a:solidFill>
                <a:schemeClr val="accent6">
                  <a:lumMod val="50000"/>
                </a:schemeClr>
              </a:solidFill>
            </a:rPr>
            <a:t>(Biological Context)</a:t>
          </a:r>
          <a:endParaRPr lang="en-CA" sz="1800" i="1" kern="1200" dirty="0">
            <a:solidFill>
              <a:schemeClr val="accent6">
                <a:lumMod val="50000"/>
              </a:schemeClr>
            </a:solidFill>
          </a:endParaRPr>
        </a:p>
      </dsp:txBody>
      <dsp:txXfrm>
        <a:off x="1839227" y="237626"/>
        <a:ext cx="1770086" cy="712879"/>
      </dsp:txXfrm>
    </dsp:sp>
    <dsp:sp modelId="{41E3E94D-9825-4CFB-84D7-0DAD48092704}">
      <dsp:nvSpPr>
        <dsp:cNvPr id="0" name=""/>
        <dsp:cNvSpPr/>
      </dsp:nvSpPr>
      <dsp:spPr>
        <a:xfrm>
          <a:off x="729057" y="1188131"/>
          <a:ext cx="3798469" cy="35643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CA" sz="2000" b="1" kern="1200" dirty="0" smtClean="0"/>
            <a:t>Culture</a:t>
          </a:r>
          <a:r>
            <a:rPr lang="en-CA" sz="1800" kern="1200" dirty="0" smtClean="0"/>
            <a:t> </a:t>
          </a:r>
          <a:r>
            <a:rPr lang="en-CA" sz="1800" i="1" kern="1200" dirty="0" smtClean="0">
              <a:solidFill>
                <a:schemeClr val="accent6">
                  <a:lumMod val="50000"/>
                </a:schemeClr>
              </a:solidFill>
            </a:rPr>
            <a:t>(Sociocultural Context)</a:t>
          </a:r>
          <a:endParaRPr lang="en-CA" sz="1800" i="1" kern="1200" dirty="0">
            <a:solidFill>
              <a:schemeClr val="accent6">
                <a:lumMod val="50000"/>
              </a:schemeClr>
            </a:solidFill>
          </a:endParaRPr>
        </a:p>
      </dsp:txBody>
      <dsp:txXfrm>
        <a:off x="1743248" y="1410906"/>
        <a:ext cx="1770086" cy="668324"/>
      </dsp:txXfrm>
    </dsp:sp>
    <dsp:sp modelId="{CC8D11EB-10F6-4A0B-BE23-7D7F42D382FF}">
      <dsp:nvSpPr>
        <dsp:cNvPr id="0" name=""/>
        <dsp:cNvSpPr/>
      </dsp:nvSpPr>
      <dsp:spPr>
        <a:xfrm>
          <a:off x="1362135" y="2376264"/>
          <a:ext cx="2532313" cy="237626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CA" sz="2000" b="1" kern="1200" dirty="0" smtClean="0"/>
            <a:t>Personality</a:t>
          </a:r>
          <a:r>
            <a:rPr lang="en-CA" sz="1800" kern="1200" dirty="0" smtClean="0"/>
            <a:t> </a:t>
          </a:r>
          <a:r>
            <a:rPr lang="en-CA" sz="1800" i="1" kern="1200" dirty="0" smtClean="0">
              <a:solidFill>
                <a:schemeClr val="accent6">
                  <a:lumMod val="50000"/>
                </a:schemeClr>
              </a:solidFill>
            </a:rPr>
            <a:t>(Individual Dynamics)</a:t>
          </a:r>
          <a:endParaRPr lang="en-CA" sz="1800" i="1" kern="1200" dirty="0">
            <a:solidFill>
              <a:schemeClr val="accent6">
                <a:lumMod val="50000"/>
              </a:schemeClr>
            </a:solidFill>
          </a:endParaRPr>
        </a:p>
      </dsp:txBody>
      <dsp:txXfrm>
        <a:off x="1732984" y="2970330"/>
        <a:ext cx="1790615" cy="11881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EA5C3-182D-4EAA-A3DC-B8FBF3AEE001}">
      <dsp:nvSpPr>
        <dsp:cNvPr id="0" name=""/>
        <dsp:cNvSpPr/>
      </dsp:nvSpPr>
      <dsp:spPr>
        <a:xfrm>
          <a:off x="294152" y="38832"/>
          <a:ext cx="1121884" cy="1121884"/>
        </a:xfrm>
        <a:prstGeom prst="ellipse">
          <a:avLst/>
        </a:prstGeom>
        <a:solidFill>
          <a:schemeClr val="accent5">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587DA46-C1C2-4732-BA70-DB6BA3FDC64F}">
      <dsp:nvSpPr>
        <dsp:cNvPr id="0" name=""/>
        <dsp:cNvSpPr/>
      </dsp:nvSpPr>
      <dsp:spPr>
        <a:xfrm>
          <a:off x="720058" y="83853"/>
          <a:ext cx="5985665" cy="112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en-CA" sz="2400" b="1" kern="1200" smtClean="0"/>
            <a:t>O</a:t>
          </a:r>
          <a:r>
            <a:rPr lang="en-CA" sz="1800" kern="1200" smtClean="0"/>
            <a:t>penness</a:t>
          </a:r>
          <a:endParaRPr lang="en-CA" sz="1800" kern="1200" dirty="0"/>
        </a:p>
      </dsp:txBody>
      <dsp:txXfrm>
        <a:off x="720058" y="83853"/>
        <a:ext cx="5985665" cy="1121884"/>
      </dsp:txXfrm>
    </dsp:sp>
    <dsp:sp modelId="{E7D09DF6-BADB-4C7E-A1CD-C27F4185DD37}">
      <dsp:nvSpPr>
        <dsp:cNvPr id="0" name=""/>
        <dsp:cNvSpPr/>
      </dsp:nvSpPr>
      <dsp:spPr>
        <a:xfrm>
          <a:off x="294152" y="1160717"/>
          <a:ext cx="1121884" cy="1121884"/>
        </a:xfrm>
        <a:prstGeom prst="ellipse">
          <a:avLst/>
        </a:prstGeom>
        <a:solidFill>
          <a:schemeClr val="accent3">
            <a:alpha val="50000"/>
            <a:hueOff val="-284339"/>
            <a:satOff val="-1172"/>
            <a:lumOff val="-2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F632A6E-21CC-4E05-97FB-7B87C8FA180E}">
      <dsp:nvSpPr>
        <dsp:cNvPr id="0" name=""/>
        <dsp:cNvSpPr/>
      </dsp:nvSpPr>
      <dsp:spPr>
        <a:xfrm>
          <a:off x="720058" y="1205738"/>
          <a:ext cx="5985665" cy="112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en-CA" sz="2400" b="1" kern="1200" smtClean="0"/>
            <a:t>C</a:t>
          </a:r>
          <a:r>
            <a:rPr lang="en-CA" sz="1800" kern="1200" smtClean="0"/>
            <a:t>onscientiousness</a:t>
          </a:r>
          <a:endParaRPr lang="en-CA" sz="1800" kern="1200" dirty="0"/>
        </a:p>
      </dsp:txBody>
      <dsp:txXfrm>
        <a:off x="720058" y="1205738"/>
        <a:ext cx="5985665" cy="1121884"/>
      </dsp:txXfrm>
    </dsp:sp>
    <dsp:sp modelId="{72C75C1F-713B-4204-95B3-51DB07BE7E64}">
      <dsp:nvSpPr>
        <dsp:cNvPr id="0" name=""/>
        <dsp:cNvSpPr/>
      </dsp:nvSpPr>
      <dsp:spPr>
        <a:xfrm>
          <a:off x="294152" y="2282601"/>
          <a:ext cx="1121884" cy="1121884"/>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55A0F5D-3B42-41D5-9AFB-F8283A8C2BD8}">
      <dsp:nvSpPr>
        <dsp:cNvPr id="0" name=""/>
        <dsp:cNvSpPr/>
      </dsp:nvSpPr>
      <dsp:spPr>
        <a:xfrm>
          <a:off x="720058" y="2327622"/>
          <a:ext cx="5985665" cy="112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en-CA" sz="2400" b="1" kern="1200" smtClean="0"/>
            <a:t>E</a:t>
          </a:r>
          <a:r>
            <a:rPr lang="en-CA" sz="1800" kern="1200" smtClean="0"/>
            <a:t>xtroversion</a:t>
          </a:r>
          <a:endParaRPr lang="en-CA" sz="1800" kern="1200" dirty="0"/>
        </a:p>
      </dsp:txBody>
      <dsp:txXfrm>
        <a:off x="720058" y="2327622"/>
        <a:ext cx="5985665" cy="1121884"/>
      </dsp:txXfrm>
    </dsp:sp>
    <dsp:sp modelId="{9ADAE6DD-86EE-4F6D-9101-9754D02A4AE4}">
      <dsp:nvSpPr>
        <dsp:cNvPr id="0" name=""/>
        <dsp:cNvSpPr/>
      </dsp:nvSpPr>
      <dsp:spPr>
        <a:xfrm>
          <a:off x="294152" y="3404486"/>
          <a:ext cx="1121884" cy="1121884"/>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8200D2F-83E8-4BDF-BCC8-17A73BB6BFF5}">
      <dsp:nvSpPr>
        <dsp:cNvPr id="0" name=""/>
        <dsp:cNvSpPr/>
      </dsp:nvSpPr>
      <dsp:spPr>
        <a:xfrm>
          <a:off x="720058" y="3449507"/>
          <a:ext cx="5985665" cy="112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en-CA" sz="2400" b="1" kern="1200" smtClean="0"/>
            <a:t>A</a:t>
          </a:r>
          <a:r>
            <a:rPr lang="en-CA" sz="1800" kern="1200" smtClean="0"/>
            <a:t>greeableness</a:t>
          </a:r>
          <a:endParaRPr lang="en-CA" sz="1800" kern="1200" dirty="0"/>
        </a:p>
      </dsp:txBody>
      <dsp:txXfrm>
        <a:off x="720058" y="3449507"/>
        <a:ext cx="5985665" cy="1121884"/>
      </dsp:txXfrm>
    </dsp:sp>
    <dsp:sp modelId="{8BB1B6DD-3E28-4E48-A76C-DEEAD6144E37}">
      <dsp:nvSpPr>
        <dsp:cNvPr id="0" name=""/>
        <dsp:cNvSpPr/>
      </dsp:nvSpPr>
      <dsp:spPr>
        <a:xfrm>
          <a:off x="294152" y="4526370"/>
          <a:ext cx="1121884" cy="1121884"/>
        </a:xfrm>
        <a:prstGeom prst="ellipse">
          <a:avLst/>
        </a:prstGeom>
        <a:solidFill>
          <a:schemeClr val="accent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BE46C82-BD30-442B-A0FE-A1EA415FC5BE}">
      <dsp:nvSpPr>
        <dsp:cNvPr id="0" name=""/>
        <dsp:cNvSpPr/>
      </dsp:nvSpPr>
      <dsp:spPr>
        <a:xfrm>
          <a:off x="720058" y="4565203"/>
          <a:ext cx="5985665" cy="112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en-CA" sz="2400" b="1" kern="1200" dirty="0" smtClean="0"/>
            <a:t>N</a:t>
          </a:r>
          <a:r>
            <a:rPr lang="en-CA" sz="1800" kern="1200" dirty="0" smtClean="0"/>
            <a:t>euroticism</a:t>
          </a:r>
          <a:endParaRPr lang="en-CA" sz="1800" kern="1200" dirty="0"/>
        </a:p>
      </dsp:txBody>
      <dsp:txXfrm>
        <a:off x="720058" y="4565203"/>
        <a:ext cx="5985665" cy="11218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8AA2C-476C-4056-8E13-952E9134B364}">
      <dsp:nvSpPr>
        <dsp:cNvPr id="0" name=""/>
        <dsp:cNvSpPr/>
      </dsp:nvSpPr>
      <dsp:spPr>
        <a:xfrm>
          <a:off x="0" y="367346"/>
          <a:ext cx="8640960" cy="1549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635" tIns="499872" rIns="670635" bIns="142240" numCol="1" spcCol="1270" anchor="t" anchorCtr="0">
          <a:noAutofit/>
        </a:bodyPr>
        <a:lstStyle/>
        <a:p>
          <a:pPr marL="228600" lvl="1" indent="-228600" algn="l" defTabSz="889000" rtl="0">
            <a:lnSpc>
              <a:spcPct val="90000"/>
            </a:lnSpc>
            <a:spcBef>
              <a:spcPct val="0"/>
            </a:spcBef>
            <a:spcAft>
              <a:spcPct val="15000"/>
            </a:spcAft>
            <a:buChar char="••"/>
          </a:pPr>
          <a:r>
            <a:rPr lang="en-CA" sz="2000" kern="1200" dirty="0" smtClean="0"/>
            <a:t>Face systemic barriers and prejudice</a:t>
          </a:r>
          <a:r>
            <a:rPr lang="en-CA" sz="2000" kern="1200" baseline="30000" dirty="0" smtClean="0"/>
            <a:t>1</a:t>
          </a:r>
          <a:endParaRPr lang="en-CA" sz="2000" kern="1200" baseline="30000" dirty="0"/>
        </a:p>
        <a:p>
          <a:pPr marL="228600" lvl="1" indent="-228600" algn="l" defTabSz="889000" rtl="0">
            <a:lnSpc>
              <a:spcPct val="90000"/>
            </a:lnSpc>
            <a:spcBef>
              <a:spcPct val="0"/>
            </a:spcBef>
            <a:spcAft>
              <a:spcPct val="15000"/>
            </a:spcAft>
            <a:buChar char="••"/>
          </a:pPr>
          <a:r>
            <a:rPr lang="en-CA" sz="2000" kern="1200" dirty="0" smtClean="0"/>
            <a:t>Additional challenges due to lack of financial resources, educational barriers</a:t>
          </a:r>
          <a:endParaRPr lang="en-CA" sz="2000" kern="1200" dirty="0"/>
        </a:p>
      </dsp:txBody>
      <dsp:txXfrm>
        <a:off x="0" y="367346"/>
        <a:ext cx="8640960" cy="1549800"/>
      </dsp:txXfrm>
    </dsp:sp>
    <dsp:sp modelId="{99E760D8-70A3-4047-8C72-248A0C1A9986}">
      <dsp:nvSpPr>
        <dsp:cNvPr id="0" name=""/>
        <dsp:cNvSpPr/>
      </dsp:nvSpPr>
      <dsp:spPr>
        <a:xfrm>
          <a:off x="432048" y="13106"/>
          <a:ext cx="6048672"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1066800" rtl="0">
            <a:lnSpc>
              <a:spcPct val="90000"/>
            </a:lnSpc>
            <a:spcBef>
              <a:spcPct val="0"/>
            </a:spcBef>
            <a:spcAft>
              <a:spcPct val="35000"/>
            </a:spcAft>
          </a:pPr>
          <a:r>
            <a:rPr lang="en-CA" sz="2400" b="1" kern="1200" dirty="0" smtClean="0"/>
            <a:t>African Americans:</a:t>
          </a:r>
          <a:endParaRPr lang="en-CA" sz="2400" b="1" kern="1200" dirty="0"/>
        </a:p>
      </dsp:txBody>
      <dsp:txXfrm>
        <a:off x="466633" y="47691"/>
        <a:ext cx="5979502" cy="639310"/>
      </dsp:txXfrm>
    </dsp:sp>
    <dsp:sp modelId="{2648960A-E9DB-4C07-BA1F-EF9A9751D88A}">
      <dsp:nvSpPr>
        <dsp:cNvPr id="0" name=""/>
        <dsp:cNvSpPr/>
      </dsp:nvSpPr>
      <dsp:spPr>
        <a:xfrm>
          <a:off x="0" y="2400986"/>
          <a:ext cx="864096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635" tIns="499872" rIns="670635" bIns="142240" numCol="1" spcCol="1270" anchor="t" anchorCtr="0">
          <a:noAutofit/>
        </a:bodyPr>
        <a:lstStyle/>
        <a:p>
          <a:pPr marL="228600" lvl="1" indent="-228600" algn="l" defTabSz="889000" rtl="0">
            <a:lnSpc>
              <a:spcPct val="90000"/>
            </a:lnSpc>
            <a:spcBef>
              <a:spcPct val="0"/>
            </a:spcBef>
            <a:spcAft>
              <a:spcPct val="15000"/>
            </a:spcAft>
            <a:buChar char="••"/>
          </a:pPr>
          <a:r>
            <a:rPr lang="en-CA" sz="2000" kern="1200" dirty="0" smtClean="0"/>
            <a:t>High somatization rates</a:t>
          </a:r>
          <a:r>
            <a:rPr lang="en-CA" sz="2000" kern="1200" baseline="30000" dirty="0" smtClean="0"/>
            <a:t>2</a:t>
          </a:r>
          <a:endParaRPr lang="en-CA" sz="2000" kern="1200" baseline="30000" dirty="0"/>
        </a:p>
        <a:p>
          <a:pPr marL="228600" lvl="1" indent="-228600" algn="l" defTabSz="889000" rtl="0">
            <a:lnSpc>
              <a:spcPct val="90000"/>
            </a:lnSpc>
            <a:spcBef>
              <a:spcPct val="0"/>
            </a:spcBef>
            <a:spcAft>
              <a:spcPct val="15000"/>
            </a:spcAft>
            <a:buChar char="••"/>
          </a:pPr>
          <a:r>
            <a:rPr lang="en-CA" sz="2000" kern="1200" dirty="0" smtClean="0"/>
            <a:t>Deep stigma involving mental health help-seeking</a:t>
          </a:r>
          <a:endParaRPr lang="en-CA" sz="2000" kern="1200" dirty="0"/>
        </a:p>
        <a:p>
          <a:pPr marL="228600" lvl="1" indent="-228600" algn="l" defTabSz="889000" rtl="0">
            <a:lnSpc>
              <a:spcPct val="90000"/>
            </a:lnSpc>
            <a:spcBef>
              <a:spcPct val="0"/>
            </a:spcBef>
            <a:spcAft>
              <a:spcPct val="15000"/>
            </a:spcAft>
            <a:buChar char="••"/>
          </a:pPr>
          <a:r>
            <a:rPr lang="en-CA" sz="2000" kern="1200" dirty="0" smtClean="0"/>
            <a:t>Family pressure for academic success</a:t>
          </a:r>
          <a:r>
            <a:rPr lang="en-CA" sz="2000" kern="1200" baseline="30000" dirty="0" smtClean="0"/>
            <a:t>1</a:t>
          </a:r>
          <a:endParaRPr lang="en-CA" sz="2000" kern="1200" dirty="0"/>
        </a:p>
      </dsp:txBody>
      <dsp:txXfrm>
        <a:off x="0" y="2400986"/>
        <a:ext cx="8640960" cy="1587600"/>
      </dsp:txXfrm>
    </dsp:sp>
    <dsp:sp modelId="{2AA41EE3-FA40-477E-928F-9CA41FA7D4CC}">
      <dsp:nvSpPr>
        <dsp:cNvPr id="0" name=""/>
        <dsp:cNvSpPr/>
      </dsp:nvSpPr>
      <dsp:spPr>
        <a:xfrm>
          <a:off x="432048" y="2046746"/>
          <a:ext cx="6048672"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1066800" rtl="0">
            <a:lnSpc>
              <a:spcPct val="90000"/>
            </a:lnSpc>
            <a:spcBef>
              <a:spcPct val="0"/>
            </a:spcBef>
            <a:spcAft>
              <a:spcPct val="35000"/>
            </a:spcAft>
          </a:pPr>
          <a:r>
            <a:rPr lang="en-CA" sz="2400" b="1" kern="1200" dirty="0" smtClean="0"/>
            <a:t>Asian Peoples:</a:t>
          </a:r>
          <a:endParaRPr lang="en-CA" sz="2400" b="1" kern="1200" dirty="0"/>
        </a:p>
      </dsp:txBody>
      <dsp:txXfrm>
        <a:off x="466633" y="2081331"/>
        <a:ext cx="5979502" cy="639310"/>
      </dsp:txXfrm>
    </dsp:sp>
    <dsp:sp modelId="{78C9A1B7-C700-4F89-9E4E-27C9D641B50C}">
      <dsp:nvSpPr>
        <dsp:cNvPr id="0" name=""/>
        <dsp:cNvSpPr/>
      </dsp:nvSpPr>
      <dsp:spPr>
        <a:xfrm>
          <a:off x="0" y="4472426"/>
          <a:ext cx="8640960" cy="926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635" tIns="499872" rIns="670635" bIns="142240" numCol="1" spcCol="1270" anchor="t" anchorCtr="0">
          <a:noAutofit/>
        </a:bodyPr>
        <a:lstStyle/>
        <a:p>
          <a:pPr marL="228600" lvl="1" indent="-228600" algn="l" defTabSz="889000" rtl="0">
            <a:lnSpc>
              <a:spcPct val="90000"/>
            </a:lnSpc>
            <a:spcBef>
              <a:spcPct val="0"/>
            </a:spcBef>
            <a:spcAft>
              <a:spcPct val="15000"/>
            </a:spcAft>
            <a:buChar char="••"/>
          </a:pPr>
          <a:r>
            <a:rPr lang="en-CA" sz="2000" kern="1200" dirty="0" smtClean="0"/>
            <a:t>Fear of reduced marriageability  resulting from help seeking</a:t>
          </a:r>
          <a:endParaRPr lang="en-CA" sz="2000" kern="1200" dirty="0"/>
        </a:p>
      </dsp:txBody>
      <dsp:txXfrm>
        <a:off x="0" y="4472426"/>
        <a:ext cx="8640960" cy="926100"/>
      </dsp:txXfrm>
    </dsp:sp>
    <dsp:sp modelId="{A3CF8B54-77E1-414C-8F69-32275905E87F}">
      <dsp:nvSpPr>
        <dsp:cNvPr id="0" name=""/>
        <dsp:cNvSpPr/>
      </dsp:nvSpPr>
      <dsp:spPr>
        <a:xfrm>
          <a:off x="432048" y="4118186"/>
          <a:ext cx="6048672"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1066800" rtl="0">
            <a:lnSpc>
              <a:spcPct val="90000"/>
            </a:lnSpc>
            <a:spcBef>
              <a:spcPct val="0"/>
            </a:spcBef>
            <a:spcAft>
              <a:spcPct val="35000"/>
            </a:spcAft>
          </a:pPr>
          <a:r>
            <a:rPr lang="en-CA" sz="2400" b="1" kern="1200" dirty="0" smtClean="0"/>
            <a:t>Arabic-Speaking Groups:</a:t>
          </a:r>
          <a:endParaRPr lang="en-CA" sz="2400" b="1" kern="1200" dirty="0"/>
        </a:p>
      </dsp:txBody>
      <dsp:txXfrm>
        <a:off x="466633" y="4152771"/>
        <a:ext cx="5979502" cy="639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862A0-56E8-4251-87B6-EF56DBDF7048}">
      <dsp:nvSpPr>
        <dsp:cNvPr id="0" name=""/>
        <dsp:cNvSpPr/>
      </dsp:nvSpPr>
      <dsp:spPr>
        <a:xfrm>
          <a:off x="4255075" y="762917"/>
          <a:ext cx="384641" cy="91440"/>
        </a:xfrm>
        <a:custGeom>
          <a:avLst/>
          <a:gdLst/>
          <a:ahLst/>
          <a:cxnLst/>
          <a:rect l="0" t="0" r="0" b="0"/>
          <a:pathLst>
            <a:path>
              <a:moveTo>
                <a:pt x="0" y="45720"/>
              </a:moveTo>
              <a:lnTo>
                <a:pt x="384641" y="45720"/>
              </a:lnTo>
            </a:path>
          </a:pathLst>
        </a:custGeom>
        <a:noFill/>
        <a:ln w="25400" cap="flat" cmpd="sng" algn="ctr">
          <a:solidFill>
            <a:schemeClr val="dk1"/>
          </a:solidFill>
          <a:prstDash val="solid"/>
          <a:tailEnd type="arrow"/>
        </a:ln>
        <a:effectLst>
          <a:outerShdw blurRad="57150" dist="38100" dir="5400000" algn="ctr" rotWithShape="0">
            <a:schemeClr val="dk1">
              <a:shade val="9000"/>
              <a:alpha val="48000"/>
              <a:satMod val="105000"/>
            </a:schemeClr>
          </a:outerShdw>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4437014" y="806559"/>
        <a:ext cx="20762" cy="4156"/>
      </dsp:txXfrm>
    </dsp:sp>
    <dsp:sp modelId="{3C275BDD-D168-44EE-AF75-AD3D2FD45258}">
      <dsp:nvSpPr>
        <dsp:cNvPr id="0" name=""/>
        <dsp:cNvSpPr/>
      </dsp:nvSpPr>
      <dsp:spPr>
        <a:xfrm>
          <a:off x="5328" y="93483"/>
          <a:ext cx="4251547" cy="143030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n-CA" sz="2000" b="1" kern="1200" dirty="0" smtClean="0"/>
            <a:t>Phase</a:t>
          </a:r>
          <a:r>
            <a:rPr lang="en-CA" sz="2400" b="1" kern="1200" dirty="0" smtClean="0"/>
            <a:t> 1</a:t>
          </a:r>
          <a:endParaRPr lang="en-CA" sz="2400" b="1" kern="1200" dirty="0"/>
        </a:p>
        <a:p>
          <a:pPr marL="228600" lvl="1" indent="-228600" algn="l" defTabSz="889000" rtl="0">
            <a:lnSpc>
              <a:spcPct val="90000"/>
            </a:lnSpc>
            <a:spcBef>
              <a:spcPct val="0"/>
            </a:spcBef>
            <a:spcAft>
              <a:spcPct val="15000"/>
            </a:spcAft>
            <a:buChar char="••"/>
          </a:pPr>
          <a:r>
            <a:rPr lang="en-CA" sz="2000" kern="1200" dirty="0" smtClean="0"/>
            <a:t>Generating Knowledge and Collaborating with Stakeholders</a:t>
          </a:r>
          <a:endParaRPr lang="en-CA" sz="2000" kern="1200" dirty="0"/>
        </a:p>
      </dsp:txBody>
      <dsp:txXfrm>
        <a:off x="5328" y="93483"/>
        <a:ext cx="4251547" cy="1430307"/>
      </dsp:txXfrm>
    </dsp:sp>
    <dsp:sp modelId="{730DD328-47A2-43C0-8805-3C173B0B61D6}">
      <dsp:nvSpPr>
        <dsp:cNvPr id="0" name=""/>
        <dsp:cNvSpPr/>
      </dsp:nvSpPr>
      <dsp:spPr>
        <a:xfrm>
          <a:off x="2131101" y="1521991"/>
          <a:ext cx="4666788" cy="384641"/>
        </a:xfrm>
        <a:custGeom>
          <a:avLst/>
          <a:gdLst/>
          <a:ahLst/>
          <a:cxnLst/>
          <a:rect l="0" t="0" r="0" b="0"/>
          <a:pathLst>
            <a:path>
              <a:moveTo>
                <a:pt x="4666788" y="0"/>
              </a:moveTo>
              <a:lnTo>
                <a:pt x="4666788" y="209420"/>
              </a:lnTo>
              <a:lnTo>
                <a:pt x="0" y="209420"/>
              </a:lnTo>
              <a:lnTo>
                <a:pt x="0" y="384641"/>
              </a:lnTo>
            </a:path>
          </a:pathLst>
        </a:custGeom>
        <a:noFill/>
        <a:ln w="25400" cap="flat" cmpd="sng" algn="ctr">
          <a:solidFill>
            <a:schemeClr val="dk1"/>
          </a:solidFill>
          <a:prstDash val="solid"/>
          <a:tailEnd type="arrow"/>
        </a:ln>
        <a:effectLst>
          <a:outerShdw blurRad="57150" dist="38100" dir="5400000" algn="ctr" rotWithShape="0">
            <a:schemeClr val="dk1">
              <a:shade val="9000"/>
              <a:alpha val="48000"/>
              <a:satMod val="105000"/>
            </a:schemeClr>
          </a:outerShdw>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4347365" y="1712233"/>
        <a:ext cx="234261" cy="4156"/>
      </dsp:txXfrm>
    </dsp:sp>
    <dsp:sp modelId="{A1FC1C99-88CA-4AA4-9C12-B84BB0214027}">
      <dsp:nvSpPr>
        <dsp:cNvPr id="0" name=""/>
        <dsp:cNvSpPr/>
      </dsp:nvSpPr>
      <dsp:spPr>
        <a:xfrm>
          <a:off x="4672116" y="93483"/>
          <a:ext cx="4251547" cy="1430307"/>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n-CA" sz="2000" b="1" kern="1200" dirty="0" smtClean="0"/>
            <a:t>Phase</a:t>
          </a:r>
          <a:r>
            <a:rPr lang="en-CA" sz="2400" b="1" kern="1200" dirty="0" smtClean="0"/>
            <a:t> 2</a:t>
          </a:r>
          <a:endParaRPr lang="en-CA" sz="2400" b="1" kern="1200" dirty="0"/>
        </a:p>
        <a:p>
          <a:pPr marL="171450" lvl="1" indent="-171450" algn="l" defTabSz="844550" rtl="0">
            <a:lnSpc>
              <a:spcPct val="90000"/>
            </a:lnSpc>
            <a:spcBef>
              <a:spcPct val="0"/>
            </a:spcBef>
            <a:spcAft>
              <a:spcPct val="15000"/>
            </a:spcAft>
            <a:buChar char="••"/>
          </a:pPr>
          <a:r>
            <a:rPr lang="en-CA" sz="1900" kern="1200" dirty="0" smtClean="0"/>
            <a:t>Integrating Generated Information with Theory and Empirical and Clinical Knowledge</a:t>
          </a:r>
          <a:endParaRPr lang="en-CA" sz="1900" kern="1200" dirty="0"/>
        </a:p>
      </dsp:txBody>
      <dsp:txXfrm>
        <a:off x="4672116" y="93483"/>
        <a:ext cx="4251547" cy="1430307"/>
      </dsp:txXfrm>
    </dsp:sp>
    <dsp:sp modelId="{DEA9DF31-5914-43A0-B047-0AAE8F049AA0}">
      <dsp:nvSpPr>
        <dsp:cNvPr id="0" name=""/>
        <dsp:cNvSpPr/>
      </dsp:nvSpPr>
      <dsp:spPr>
        <a:xfrm>
          <a:off x="4255075" y="2654186"/>
          <a:ext cx="384641" cy="339118"/>
        </a:xfrm>
        <a:custGeom>
          <a:avLst/>
          <a:gdLst/>
          <a:ahLst/>
          <a:cxnLst/>
          <a:rect l="0" t="0" r="0" b="0"/>
          <a:pathLst>
            <a:path>
              <a:moveTo>
                <a:pt x="0" y="0"/>
              </a:moveTo>
              <a:lnTo>
                <a:pt x="209420" y="0"/>
              </a:lnTo>
              <a:lnTo>
                <a:pt x="209420" y="339118"/>
              </a:lnTo>
              <a:lnTo>
                <a:pt x="384641" y="339118"/>
              </a:lnTo>
            </a:path>
          </a:pathLst>
        </a:custGeom>
        <a:noFill/>
        <a:ln w="25400" cap="flat" cmpd="sng" algn="ctr">
          <a:solidFill>
            <a:schemeClr val="dk1"/>
          </a:solidFill>
          <a:prstDash val="solid"/>
          <a:tailEnd type="arrow"/>
        </a:ln>
        <a:effectLst>
          <a:outerShdw blurRad="57150" dist="38100" dir="5400000" algn="ctr" rotWithShape="0">
            <a:schemeClr val="dk1">
              <a:shade val="9000"/>
              <a:alpha val="48000"/>
              <a:satMod val="105000"/>
            </a:schemeClr>
          </a:outerShdw>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4433992" y="2821667"/>
        <a:ext cx="26806" cy="4156"/>
      </dsp:txXfrm>
    </dsp:sp>
    <dsp:sp modelId="{C45DAE09-806A-4345-B0E8-EB83039641AE}">
      <dsp:nvSpPr>
        <dsp:cNvPr id="0" name=""/>
        <dsp:cNvSpPr/>
      </dsp:nvSpPr>
      <dsp:spPr>
        <a:xfrm>
          <a:off x="5328" y="1939032"/>
          <a:ext cx="4251547" cy="1430307"/>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CA" sz="1900" b="1" kern="1200" dirty="0" smtClean="0"/>
            <a:t>Phase 3</a:t>
          </a:r>
          <a:endParaRPr lang="en-CA" sz="1900" b="1" kern="1200" dirty="0"/>
        </a:p>
        <a:p>
          <a:pPr marL="171450" lvl="1" indent="-171450" algn="l" defTabSz="844550" rtl="0">
            <a:lnSpc>
              <a:spcPct val="90000"/>
            </a:lnSpc>
            <a:spcBef>
              <a:spcPct val="0"/>
            </a:spcBef>
            <a:spcAft>
              <a:spcPct val="15000"/>
            </a:spcAft>
            <a:buChar char="••"/>
          </a:pPr>
          <a:r>
            <a:rPr lang="en-CA" sz="1900" kern="1200" dirty="0" smtClean="0"/>
            <a:t>Review of Culturally Adapted Clinical Intervention by Stakeholders and Further Revision</a:t>
          </a:r>
          <a:endParaRPr lang="en-CA" sz="1900" kern="1200" dirty="0"/>
        </a:p>
      </dsp:txBody>
      <dsp:txXfrm>
        <a:off x="5328" y="1939032"/>
        <a:ext cx="4251547" cy="1430307"/>
      </dsp:txXfrm>
    </dsp:sp>
    <dsp:sp modelId="{1E93D258-87C7-4436-8C64-A7C41FCFD82D}">
      <dsp:nvSpPr>
        <dsp:cNvPr id="0" name=""/>
        <dsp:cNvSpPr/>
      </dsp:nvSpPr>
      <dsp:spPr>
        <a:xfrm>
          <a:off x="2131101" y="3706658"/>
          <a:ext cx="4666788" cy="384641"/>
        </a:xfrm>
        <a:custGeom>
          <a:avLst/>
          <a:gdLst/>
          <a:ahLst/>
          <a:cxnLst/>
          <a:rect l="0" t="0" r="0" b="0"/>
          <a:pathLst>
            <a:path>
              <a:moveTo>
                <a:pt x="4666788" y="0"/>
              </a:moveTo>
              <a:lnTo>
                <a:pt x="4666788" y="209420"/>
              </a:lnTo>
              <a:lnTo>
                <a:pt x="0" y="209420"/>
              </a:lnTo>
              <a:lnTo>
                <a:pt x="0" y="384641"/>
              </a:lnTo>
            </a:path>
          </a:pathLst>
        </a:custGeom>
        <a:noFill/>
        <a:ln w="25400" cap="flat" cmpd="sng" algn="ctr">
          <a:solidFill>
            <a:schemeClr val="dk1"/>
          </a:solidFill>
          <a:prstDash val="solid"/>
          <a:tailEnd type="arrow"/>
        </a:ln>
        <a:effectLst>
          <a:outerShdw blurRad="57150" dist="38100" dir="5400000" algn="ctr" rotWithShape="0">
            <a:schemeClr val="dk1">
              <a:shade val="9000"/>
              <a:alpha val="48000"/>
              <a:satMod val="105000"/>
            </a:schemeClr>
          </a:outerShdw>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4347365" y="3896900"/>
        <a:ext cx="234261" cy="4156"/>
      </dsp:txXfrm>
    </dsp:sp>
    <dsp:sp modelId="{67246A71-A3DA-4635-9D7D-7EEBA8A3CD12}">
      <dsp:nvSpPr>
        <dsp:cNvPr id="0" name=""/>
        <dsp:cNvSpPr/>
      </dsp:nvSpPr>
      <dsp:spPr>
        <a:xfrm>
          <a:off x="4672116" y="2278150"/>
          <a:ext cx="4251547" cy="1430307"/>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n-CA" sz="2000" b="1" kern="1200" dirty="0" smtClean="0"/>
            <a:t>Phase 4</a:t>
          </a:r>
          <a:endParaRPr lang="en-CA" sz="2000" b="1" kern="1200" dirty="0"/>
        </a:p>
        <a:p>
          <a:pPr marL="228600" lvl="1" indent="-228600" algn="l" defTabSz="889000" rtl="0">
            <a:lnSpc>
              <a:spcPct val="90000"/>
            </a:lnSpc>
            <a:spcBef>
              <a:spcPct val="0"/>
            </a:spcBef>
            <a:spcAft>
              <a:spcPct val="15000"/>
            </a:spcAft>
            <a:buChar char="••"/>
          </a:pPr>
          <a:r>
            <a:rPr lang="en-CA" sz="2000" kern="1200" dirty="0" smtClean="0"/>
            <a:t>Testing the Culturally Adapted Intervention</a:t>
          </a:r>
          <a:endParaRPr lang="en-CA" sz="2000" kern="1200" dirty="0"/>
        </a:p>
      </dsp:txBody>
      <dsp:txXfrm>
        <a:off x="4672116" y="2278150"/>
        <a:ext cx="4251547" cy="1430307"/>
      </dsp:txXfrm>
    </dsp:sp>
    <dsp:sp modelId="{68CCD4BF-2BE9-44EA-A1EA-FF596D62F39B}">
      <dsp:nvSpPr>
        <dsp:cNvPr id="0" name=""/>
        <dsp:cNvSpPr/>
      </dsp:nvSpPr>
      <dsp:spPr>
        <a:xfrm>
          <a:off x="5328" y="4123699"/>
          <a:ext cx="4251547" cy="143030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6">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n-CA" sz="2000" b="1" kern="1200" dirty="0" smtClean="0"/>
            <a:t>Phase</a:t>
          </a:r>
          <a:r>
            <a:rPr lang="en-CA" sz="2400" b="1" kern="1200" dirty="0" smtClean="0"/>
            <a:t> 5</a:t>
          </a:r>
          <a:endParaRPr lang="en-CA" sz="2400" b="1" kern="1200" dirty="0"/>
        </a:p>
        <a:p>
          <a:pPr marL="171450" lvl="1" indent="-171450" algn="l" defTabSz="844550" rtl="0">
            <a:lnSpc>
              <a:spcPct val="90000"/>
            </a:lnSpc>
            <a:spcBef>
              <a:spcPct val="0"/>
            </a:spcBef>
            <a:spcAft>
              <a:spcPct val="15000"/>
            </a:spcAft>
            <a:buChar char="••"/>
          </a:pPr>
          <a:r>
            <a:rPr lang="en-CA" sz="1900" kern="1200" dirty="0" smtClean="0"/>
            <a:t>Synthesizing Stakeholder Feedback and Finalizing the Intervention</a:t>
          </a:r>
          <a:endParaRPr lang="en-CA" sz="1900" kern="1200" dirty="0"/>
        </a:p>
      </dsp:txBody>
      <dsp:txXfrm>
        <a:off x="5328" y="4123699"/>
        <a:ext cx="4251547" cy="143030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39562-6C72-4A2C-BEA4-0F9CF3015C21}" type="datetimeFigureOut">
              <a:rPr lang="en-CA" smtClean="0"/>
              <a:t>19/12/2013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8A53BC-CDD1-4E62-A5A0-3247E3298855}" type="slidenum">
              <a:rPr lang="en-CA" smtClean="0"/>
              <a:t>‹#›</a:t>
            </a:fld>
            <a:endParaRPr lang="en-CA"/>
          </a:p>
        </p:txBody>
      </p:sp>
    </p:spTree>
    <p:extLst>
      <p:ext uri="{BB962C8B-B14F-4D97-AF65-F5344CB8AC3E}">
        <p14:creationId xmlns:p14="http://schemas.microsoft.com/office/powerpoint/2010/main" val="4219279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Url: www.skydrive.com</a:t>
            </a:r>
            <a:endParaRPr lang="en-CA" dirty="0"/>
          </a:p>
        </p:txBody>
      </p:sp>
      <p:sp>
        <p:nvSpPr>
          <p:cNvPr id="4" name="Slide Number Placeholder 3"/>
          <p:cNvSpPr>
            <a:spLocks noGrp="1"/>
          </p:cNvSpPr>
          <p:nvPr>
            <p:ph type="sldNum" sz="quarter" idx="10"/>
          </p:nvPr>
        </p:nvSpPr>
        <p:spPr/>
        <p:txBody>
          <a:bodyPr/>
          <a:lstStyle/>
          <a:p>
            <a:fld id="{D08A53BC-CDD1-4E62-A5A0-3247E3298855}" type="slidenum">
              <a:rPr lang="en-CA" smtClean="0"/>
              <a:t>3</a:t>
            </a:fld>
            <a:endParaRPr lang="en-CA"/>
          </a:p>
        </p:txBody>
      </p:sp>
    </p:spTree>
    <p:extLst>
      <p:ext uri="{BB962C8B-B14F-4D97-AF65-F5344CB8AC3E}">
        <p14:creationId xmlns:p14="http://schemas.microsoft.com/office/powerpoint/2010/main" val="332911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Conformity: </a:t>
            </a:r>
            <a:r>
              <a:rPr lang="en-CA" sz="1200" kern="1200" dirty="0" smtClean="0">
                <a:solidFill>
                  <a:schemeClr val="tx1"/>
                </a:solidFill>
                <a:effectLst/>
                <a:latin typeface="+mn-lt"/>
                <a:ea typeface="+mn-ea"/>
                <a:cs typeface="+mn-cs"/>
              </a:rPr>
              <a:t>Sharing values of the dominant group;</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Adopting a self-deprecating / disregarding attitude towards own group and other minority groups </a:t>
            </a:r>
          </a:p>
          <a:p>
            <a:endParaRPr lang="en-CA" dirty="0" smtClean="0"/>
          </a:p>
          <a:p>
            <a:r>
              <a:rPr lang="en-CA" dirty="0" smtClean="0"/>
              <a:t>Dissonance and appreciating: </a:t>
            </a:r>
            <a:r>
              <a:rPr lang="en-CA" sz="1200" kern="1200" dirty="0" smtClean="0">
                <a:solidFill>
                  <a:schemeClr val="tx1"/>
                </a:solidFill>
                <a:effectLst/>
                <a:latin typeface="+mn-lt"/>
                <a:ea typeface="+mn-ea"/>
                <a:cs typeface="+mn-cs"/>
              </a:rPr>
              <a:t>Feeling conflicted between appreciating one’s own cultural group and the dominant cultural group; Becoming more aware of racism and starting to hold suspicions of majority culture</a:t>
            </a:r>
          </a:p>
          <a:p>
            <a:endParaRPr lang="en-CA" dirty="0" smtClean="0"/>
          </a:p>
          <a:p>
            <a:r>
              <a:rPr lang="en-CA" dirty="0" smtClean="0"/>
              <a:t>Resistance</a:t>
            </a:r>
            <a:r>
              <a:rPr lang="en-CA" baseline="0" dirty="0" smtClean="0"/>
              <a:t> and immersion: </a:t>
            </a:r>
            <a:r>
              <a:rPr lang="en-CA" sz="1200" kern="1200" dirty="0" err="1" smtClean="0">
                <a:solidFill>
                  <a:schemeClr val="tx1"/>
                </a:solidFill>
                <a:effectLst/>
                <a:latin typeface="+mn-lt"/>
                <a:ea typeface="+mn-ea"/>
                <a:cs typeface="+mn-cs"/>
              </a:rPr>
              <a:t>Culturocentric</a:t>
            </a:r>
            <a:r>
              <a:rPr lang="en-CA" sz="1200" kern="1200" dirty="0" smtClean="0">
                <a:solidFill>
                  <a:schemeClr val="tx1"/>
                </a:solidFill>
                <a:effectLst/>
                <a:latin typeface="+mn-lt"/>
                <a:ea typeface="+mn-ea"/>
                <a:cs typeface="+mn-cs"/>
              </a:rPr>
              <a:t>; elevating own group’s values while denigrating the dominant group; Strong blame of the majority for oppression and racism</a:t>
            </a:r>
          </a:p>
          <a:p>
            <a:endParaRPr lang="en-CA" baseline="0" dirty="0" smtClean="0"/>
          </a:p>
          <a:p>
            <a:r>
              <a:rPr lang="en-CA" baseline="0" dirty="0" smtClean="0"/>
              <a:t>Introspection: </a:t>
            </a:r>
            <a:r>
              <a:rPr lang="en-CA" sz="1200" kern="1200" dirty="0" smtClean="0">
                <a:solidFill>
                  <a:schemeClr val="tx1"/>
                </a:solidFill>
                <a:effectLst/>
                <a:latin typeface="+mn-lt"/>
                <a:ea typeface="+mn-ea"/>
                <a:cs typeface="+mn-cs"/>
              </a:rPr>
              <a:t>Desire to choose own values rather than rigidly accepting those of their minority group;</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Feels conflicted between group solidarity / loyalty and personal autonomy</a:t>
            </a:r>
          </a:p>
          <a:p>
            <a:endParaRPr lang="en-CA" baseline="0" dirty="0" smtClean="0"/>
          </a:p>
          <a:p>
            <a:r>
              <a:rPr lang="en-CA" baseline="0" dirty="0" smtClean="0"/>
              <a:t>Integrative Awareness: </a:t>
            </a:r>
            <a:r>
              <a:rPr lang="en-CA" sz="1200" kern="1200" dirty="0" smtClean="0">
                <a:solidFill>
                  <a:schemeClr val="tx1"/>
                </a:solidFill>
                <a:effectLst/>
                <a:latin typeface="+mn-lt"/>
                <a:ea typeface="+mn-ea"/>
                <a:cs typeface="+mn-cs"/>
              </a:rPr>
              <a:t>Experience pride in their culture but select their own values; Seek understanding of other cultural groups and perspectives; Selectively appreciate positive contributions and individuals from the dominant culture; May view racism as a societal affliction</a:t>
            </a:r>
          </a:p>
          <a:p>
            <a:endParaRPr lang="en-CA" dirty="0"/>
          </a:p>
        </p:txBody>
      </p:sp>
      <p:sp>
        <p:nvSpPr>
          <p:cNvPr id="4" name="Slide Number Placeholder 3"/>
          <p:cNvSpPr>
            <a:spLocks noGrp="1"/>
          </p:cNvSpPr>
          <p:nvPr>
            <p:ph type="sldNum" sz="quarter" idx="10"/>
          </p:nvPr>
        </p:nvSpPr>
        <p:spPr/>
        <p:txBody>
          <a:bodyPr/>
          <a:lstStyle/>
          <a:p>
            <a:fld id="{D08A53BC-CDD1-4E62-A5A0-3247E3298855}" type="slidenum">
              <a:rPr lang="en-CA" smtClean="0"/>
              <a:t>47</a:t>
            </a:fld>
            <a:endParaRPr lang="en-CA"/>
          </a:p>
        </p:txBody>
      </p:sp>
    </p:spTree>
    <p:extLst>
      <p:ext uri="{BB962C8B-B14F-4D97-AF65-F5344CB8AC3E}">
        <p14:creationId xmlns:p14="http://schemas.microsoft.com/office/powerpoint/2010/main" val="547924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Url: http://www.personal.psu.edu/j5j/IPIP/</a:t>
            </a:r>
            <a:endParaRPr lang="en-CA" dirty="0"/>
          </a:p>
        </p:txBody>
      </p:sp>
      <p:sp>
        <p:nvSpPr>
          <p:cNvPr id="4" name="Slide Number Placeholder 3"/>
          <p:cNvSpPr>
            <a:spLocks noGrp="1"/>
          </p:cNvSpPr>
          <p:nvPr>
            <p:ph type="sldNum" sz="quarter" idx="10"/>
          </p:nvPr>
        </p:nvSpPr>
        <p:spPr/>
        <p:txBody>
          <a:bodyPr/>
          <a:lstStyle/>
          <a:p>
            <a:fld id="{D08A53BC-CDD1-4E62-A5A0-3247E3298855}" type="slidenum">
              <a:rPr lang="en-CA" smtClean="0"/>
              <a:t>54</a:t>
            </a:fld>
            <a:endParaRPr lang="en-CA"/>
          </a:p>
        </p:txBody>
      </p:sp>
    </p:spTree>
    <p:extLst>
      <p:ext uri="{BB962C8B-B14F-4D97-AF65-F5344CB8AC3E}">
        <p14:creationId xmlns:p14="http://schemas.microsoft.com/office/powerpoint/2010/main" val="256415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8E7086D-3A14-4B1E-B4D6-3A0664BBAE80}" type="slidenum">
              <a:rPr lang="en-CA" smtClean="0"/>
              <a:t>83</a:t>
            </a:fld>
            <a:endParaRPr lang="en-CA"/>
          </a:p>
        </p:txBody>
      </p:sp>
    </p:spTree>
    <p:extLst>
      <p:ext uri="{BB962C8B-B14F-4D97-AF65-F5344CB8AC3E}">
        <p14:creationId xmlns:p14="http://schemas.microsoft.com/office/powerpoint/2010/main" val="484880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8A53BC-CDD1-4E62-A5A0-3247E3298855}" type="slidenum">
              <a:rPr lang="en-CA" smtClean="0"/>
              <a:t>99</a:t>
            </a:fld>
            <a:endParaRPr lang="en-CA"/>
          </a:p>
        </p:txBody>
      </p:sp>
    </p:spTree>
    <p:extLst>
      <p:ext uri="{BB962C8B-B14F-4D97-AF65-F5344CB8AC3E}">
        <p14:creationId xmlns:p14="http://schemas.microsoft.com/office/powerpoint/2010/main" val="371338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双管齐下</a:t>
            </a:r>
            <a:r>
              <a:rPr lang="en-CA" altLang="zh-CN" sz="12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CA" sz="1200" i="1" kern="1200" dirty="0" smtClean="0">
                <a:solidFill>
                  <a:schemeClr val="tx1"/>
                </a:solidFill>
                <a:effectLst/>
                <a:latin typeface="+mn-lt"/>
                <a:ea typeface="+mn-ea"/>
                <a:cs typeface="+mn-cs"/>
              </a:rPr>
              <a:t>Lit. </a:t>
            </a:r>
            <a:r>
              <a:rPr lang="en-CA" sz="1200" kern="1200" dirty="0" smtClean="0">
                <a:solidFill>
                  <a:schemeClr val="tx1"/>
                </a:solidFill>
                <a:effectLst/>
                <a:latin typeface="+mn-lt"/>
                <a:ea typeface="+mn-ea"/>
                <a:cs typeface="+mn-cs"/>
              </a:rPr>
              <a:t>two brushes painting together; Alludes to a story of a talented artist who painted with two brushes in one hand;</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Means to work on two tasks at the same time; Can be used to explain the dual cognitive + behavioural intervention strategies of CBT working in unison</a:t>
            </a:r>
            <a:r>
              <a:rPr lang="en-CA" sz="1200" kern="1200" baseline="30000" dirty="0" smtClean="0">
                <a:solidFill>
                  <a:schemeClr val="tx1"/>
                </a:solidFill>
                <a:effectLst/>
                <a:latin typeface="+mn-lt"/>
                <a:ea typeface="+mn-ea"/>
                <a:cs typeface="+mn-cs"/>
              </a:rPr>
              <a:t>1</a:t>
            </a: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zh-CN" sz="12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zh-CN" altLang="en-US" sz="12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山不转路转，路不转人转，人不转心转</a:t>
            </a:r>
            <a:r>
              <a:rPr lang="en-CA" altLang="zh-CN" sz="12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CA" sz="1200" i="1" kern="1200" dirty="0" smtClean="0">
                <a:solidFill>
                  <a:schemeClr val="tx1"/>
                </a:solidFill>
                <a:effectLst/>
                <a:latin typeface="+mn-lt"/>
                <a:ea typeface="+mn-ea"/>
                <a:cs typeface="+mn-cs"/>
              </a:rPr>
              <a:t>Lit. “</a:t>
            </a:r>
            <a:r>
              <a:rPr lang="en-CA" sz="1200" kern="1200" dirty="0" smtClean="0">
                <a:solidFill>
                  <a:schemeClr val="tx1"/>
                </a:solidFill>
                <a:effectLst/>
                <a:latin typeface="+mn-lt"/>
                <a:ea typeface="+mn-ea"/>
                <a:cs typeface="+mn-cs"/>
              </a:rPr>
              <a:t>if the mountain doesn't turn the road turns, if the road doesn't turn the person turns, if the person doesn’t turn then the heart and mind turns”</a:t>
            </a:r>
            <a:r>
              <a:rPr lang="en-CA" sz="1200" kern="1200" baseline="30000" dirty="0" smtClean="0">
                <a:solidFill>
                  <a:schemeClr val="tx1"/>
                </a:solidFill>
                <a:effectLst/>
                <a:latin typeface="+mn-lt"/>
                <a:ea typeface="+mn-ea"/>
                <a:cs typeface="+mn-cs"/>
              </a:rPr>
              <a:t>2</a:t>
            </a:r>
            <a:r>
              <a:rPr lang="en-CA" sz="1200" kern="1200" dirty="0" smtClean="0">
                <a:solidFill>
                  <a:schemeClr val="tx1"/>
                </a:solidFill>
                <a:effectLst/>
                <a:latin typeface="+mn-lt"/>
                <a:ea typeface="+mn-ea"/>
                <a:cs typeface="+mn-cs"/>
              </a:rPr>
              <a:t>; Means there is always a solution: finding a road around an obstacle; making one’s own path, or changing the way one feels about the unchangeable</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CA" sz="1200" b="0"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 </a:t>
            </a:r>
            <a:r>
              <a:rPr lang="en-CA" sz="1200" b="0" i="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que</a:t>
            </a:r>
            <a:r>
              <a:rPr lang="en-CA" sz="1200" b="0"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no ha </a:t>
            </a:r>
            <a:r>
              <a:rPr lang="en-CA" sz="1200" b="0" i="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usado</a:t>
            </a:r>
            <a:r>
              <a:rPr lang="en-CA" sz="1200" b="0"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huaraches, </a:t>
            </a:r>
            <a:r>
              <a:rPr lang="en-CA" sz="1200" b="0" i="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las</a:t>
            </a:r>
            <a:r>
              <a:rPr lang="en-CA" sz="1200" b="0"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CA" sz="1200" b="0" i="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correas</a:t>
            </a:r>
            <a:r>
              <a:rPr lang="en-CA" sz="1200" b="0"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le </a:t>
            </a:r>
            <a:r>
              <a:rPr lang="en-CA" sz="1200" b="0" i="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sacan</a:t>
            </a:r>
            <a:r>
              <a:rPr lang="en-CA" sz="1200" b="0"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sangre</a:t>
            </a:r>
            <a:r>
              <a:rPr lang="en-CA" sz="1200" b="0" i="0" baseline="30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en-CA" sz="1200" i="1" kern="1200" dirty="0" smtClean="0">
                <a:solidFill>
                  <a:schemeClr val="tx1"/>
                </a:solidFill>
                <a:effectLst/>
                <a:latin typeface="+mn-lt"/>
                <a:ea typeface="+mn-ea"/>
                <a:cs typeface="+mn-cs"/>
              </a:rPr>
              <a:t>Lit. </a:t>
            </a:r>
            <a:r>
              <a:rPr lang="en-CA" sz="1200" kern="1200" dirty="0" smtClean="0">
                <a:solidFill>
                  <a:schemeClr val="tx1"/>
                </a:solidFill>
                <a:effectLst/>
                <a:latin typeface="+mn-lt"/>
                <a:ea typeface="+mn-ea"/>
                <a:cs typeface="+mn-cs"/>
              </a:rPr>
              <a:t>He who has never worn sandals is easily cut by the straps</a:t>
            </a:r>
            <a:r>
              <a:rPr lang="en-CA" sz="1200" kern="1200" baseline="30000" dirty="0" smtClean="0">
                <a:solidFill>
                  <a:schemeClr val="tx1"/>
                </a:solidFill>
                <a:effectLst/>
                <a:latin typeface="+mn-lt"/>
                <a:ea typeface="+mn-ea"/>
                <a:cs typeface="+mn-cs"/>
              </a:rPr>
              <a:t>3</a:t>
            </a:r>
            <a:r>
              <a:rPr lang="en-CA" sz="1200" kern="1200" dirty="0" smtClean="0">
                <a:solidFill>
                  <a:schemeClr val="tx1"/>
                </a:solidFill>
                <a:effectLst/>
                <a:latin typeface="+mn-lt"/>
                <a:ea typeface="+mn-ea"/>
                <a:cs typeface="+mn-cs"/>
              </a:rPr>
              <a:t>; Means it's hard to do things one's not used to doing</a:t>
            </a:r>
            <a:r>
              <a:rPr lang="en-CA" sz="1200" kern="1200" baseline="30000" dirty="0" smtClean="0">
                <a:solidFill>
                  <a:schemeClr val="tx1"/>
                </a:solidFill>
                <a:effectLst/>
                <a:latin typeface="+mn-lt"/>
                <a:ea typeface="+mn-ea"/>
                <a:cs typeface="+mn-cs"/>
              </a:rPr>
              <a:t>1</a:t>
            </a:r>
            <a:r>
              <a:rPr lang="en-CA" sz="1200" kern="1200" dirty="0" smtClean="0">
                <a:solidFill>
                  <a:schemeClr val="tx1"/>
                </a:solidFill>
                <a:effectLst/>
                <a:latin typeface="+mn-lt"/>
                <a:ea typeface="+mn-ea"/>
                <a:cs typeface="+mn-cs"/>
              </a:rPr>
              <a:t>; Used to acknowledge client resistance or struggle with new behaviours and concepts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a:t>
            </a:r>
            <a:r>
              <a:rPr lang="en-CA" sz="1200" b="0" i="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verdad</a:t>
            </a:r>
            <a:r>
              <a:rPr lang="en-CA" sz="1200" b="0"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no </a:t>
            </a:r>
            <a:r>
              <a:rPr lang="en-CA" sz="1200" b="0" i="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mata</a:t>
            </a:r>
            <a:r>
              <a:rPr lang="en-CA" sz="1200" b="0"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CA" sz="1200" b="0" i="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pero</a:t>
            </a:r>
            <a:r>
              <a:rPr lang="en-CA" sz="1200" b="0"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incomoda</a:t>
            </a:r>
            <a:r>
              <a:rPr lang="en-CA" sz="1200" b="0" i="0" baseline="30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en-CA" sz="1200" b="0"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CA" sz="1200" i="1" dirty="0" smtClean="0">
                <a:solidFill>
                  <a:schemeClr val="accent1"/>
                </a:solidFill>
              </a:rPr>
              <a:t>Lit. </a:t>
            </a:r>
            <a:r>
              <a:rPr lang="en-CA" sz="1200" i="0" dirty="0" smtClean="0">
                <a:solidFill>
                  <a:schemeClr val="accent1"/>
                </a:solidFill>
              </a:rPr>
              <a:t>The truth doesn't kill but it can hurt</a:t>
            </a:r>
            <a:r>
              <a:rPr lang="en-CA" sz="1200" i="0" baseline="30000" dirty="0" smtClean="0">
                <a:solidFill>
                  <a:schemeClr val="accent1"/>
                </a:solidFill>
              </a:rPr>
              <a:t>4</a:t>
            </a:r>
            <a:r>
              <a:rPr lang="en-CA" sz="1200" dirty="0" smtClean="0">
                <a:solidFill>
                  <a:schemeClr val="accent1"/>
                </a:solidFill>
              </a:rPr>
              <a:t>; Acknowledges the difficult emotions that may come with introspection</a:t>
            </a:r>
            <a:endParaRPr lang="en-CA" sz="1200" b="1" baseline="30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zh-CN"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CA" dirty="0"/>
          </a:p>
        </p:txBody>
      </p:sp>
      <p:sp>
        <p:nvSpPr>
          <p:cNvPr id="4" name="Slide Number Placeholder 3"/>
          <p:cNvSpPr>
            <a:spLocks noGrp="1"/>
          </p:cNvSpPr>
          <p:nvPr>
            <p:ph type="sldNum" sz="quarter" idx="10"/>
          </p:nvPr>
        </p:nvSpPr>
        <p:spPr/>
        <p:txBody>
          <a:bodyPr/>
          <a:lstStyle/>
          <a:p>
            <a:fld id="{D08A53BC-CDD1-4E62-A5A0-3247E3298855}" type="slidenum">
              <a:rPr lang="en-CA" smtClean="0"/>
              <a:t>100</a:t>
            </a:fld>
            <a:endParaRPr lang="en-CA"/>
          </a:p>
        </p:txBody>
      </p:sp>
    </p:spTree>
    <p:extLst>
      <p:ext uri="{BB962C8B-B14F-4D97-AF65-F5344CB8AC3E}">
        <p14:creationId xmlns:p14="http://schemas.microsoft.com/office/powerpoint/2010/main" val="1361774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Power Distance:</a:t>
            </a:r>
          </a:p>
          <a:p>
            <a:pPr lvl="1"/>
            <a:r>
              <a:rPr lang="en-CA" sz="1200" b="0" u="sng" kern="1200" dirty="0" smtClean="0">
                <a:solidFill>
                  <a:schemeClr val="tx1"/>
                </a:solidFill>
                <a:effectLst/>
                <a:latin typeface="+mn-lt"/>
                <a:ea typeface="+mn-ea"/>
                <a:cs typeface="+mn-cs"/>
              </a:rPr>
              <a:t>Low:</a:t>
            </a:r>
            <a:r>
              <a:rPr lang="en-CA" sz="1200" b="0" u="none"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May prefer more democratic helping style</a:t>
            </a:r>
          </a:p>
          <a:p>
            <a:pPr lvl="1"/>
            <a:r>
              <a:rPr lang="en-CA" sz="1200" b="0" u="sng" kern="1200" dirty="0" smtClean="0">
                <a:solidFill>
                  <a:schemeClr val="tx1"/>
                </a:solidFill>
                <a:effectLst/>
                <a:latin typeface="+mn-lt"/>
                <a:ea typeface="+mn-ea"/>
                <a:cs typeface="+mn-cs"/>
              </a:rPr>
              <a:t>High:</a:t>
            </a:r>
            <a:r>
              <a:rPr lang="en-CA" sz="1200" b="0" u="none"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Greater preference for a directive / expert approach; Families may have a more hierarchical structure, less accepting of Western-style assertive communication </a:t>
            </a:r>
            <a:endParaRPr lang="en-CA" dirty="0" smtClean="0"/>
          </a:p>
          <a:p>
            <a:endParaRPr lang="en-CA" dirty="0" smtClean="0"/>
          </a:p>
          <a:p>
            <a:r>
              <a:rPr lang="en-CA" dirty="0" smtClean="0"/>
              <a:t>Individualism / Collectivism:</a:t>
            </a:r>
          </a:p>
          <a:p>
            <a:pPr lvl="1"/>
            <a:r>
              <a:rPr lang="en-CA" sz="1200" b="0" u="sng" kern="1200" dirty="0" smtClean="0">
                <a:solidFill>
                  <a:schemeClr val="tx1"/>
                </a:solidFill>
                <a:effectLst/>
                <a:latin typeface="+mn-lt"/>
                <a:ea typeface="+mn-ea"/>
                <a:cs typeface="+mn-cs"/>
              </a:rPr>
              <a:t>Individualistic:</a:t>
            </a:r>
            <a:r>
              <a:rPr lang="en-CA" sz="1200" b="0" u="none" kern="1200" baseline="0" dirty="0" smtClean="0">
                <a:solidFill>
                  <a:schemeClr val="tx1"/>
                </a:solidFill>
                <a:effectLst/>
                <a:latin typeface="+mn-lt"/>
                <a:ea typeface="+mn-ea"/>
                <a:cs typeface="+mn-cs"/>
              </a:rPr>
              <a:t> </a:t>
            </a:r>
            <a:r>
              <a:rPr lang="en-CA" sz="1200" b="0" kern="1200" dirty="0" smtClean="0">
                <a:solidFill>
                  <a:schemeClr val="tx1"/>
                </a:solidFill>
                <a:effectLst/>
                <a:latin typeface="+mn-lt"/>
                <a:ea typeface="+mn-ea"/>
                <a:cs typeface="+mn-cs"/>
              </a:rPr>
              <a:t>Clients may be similar to Canadian clients</a:t>
            </a:r>
          </a:p>
          <a:p>
            <a:pPr lvl="1"/>
            <a:r>
              <a:rPr lang="en-CA" sz="1200" b="0" u="sng" kern="1200" dirty="0" smtClean="0">
                <a:solidFill>
                  <a:schemeClr val="tx1"/>
                </a:solidFill>
                <a:effectLst/>
                <a:latin typeface="+mn-lt"/>
                <a:ea typeface="+mn-ea"/>
                <a:cs typeface="+mn-cs"/>
              </a:rPr>
              <a:t>Collectivistic:</a:t>
            </a:r>
            <a:r>
              <a:rPr lang="en-CA" sz="1200" b="0" u="none" kern="1200" baseline="0" dirty="0" smtClean="0">
                <a:solidFill>
                  <a:schemeClr val="tx1"/>
                </a:solidFill>
                <a:effectLst/>
                <a:latin typeface="+mn-lt"/>
                <a:ea typeface="+mn-ea"/>
                <a:cs typeface="+mn-cs"/>
              </a:rPr>
              <a:t> </a:t>
            </a:r>
            <a:r>
              <a:rPr lang="en-CA" sz="1200" b="0" kern="1200" dirty="0" smtClean="0">
                <a:solidFill>
                  <a:schemeClr val="tx1"/>
                </a:solidFill>
                <a:effectLst/>
                <a:latin typeface="+mn-lt"/>
                <a:ea typeface="+mn-ea"/>
                <a:cs typeface="+mn-cs"/>
              </a:rPr>
              <a:t>Canadian </a:t>
            </a:r>
            <a:r>
              <a:rPr lang="en-CA" sz="1200" kern="1200" dirty="0" smtClean="0">
                <a:solidFill>
                  <a:schemeClr val="tx1"/>
                </a:solidFill>
                <a:effectLst/>
                <a:latin typeface="+mn-lt"/>
                <a:ea typeface="+mn-ea"/>
                <a:cs typeface="+mn-cs"/>
              </a:rPr>
              <a:t>Counsellor’s individualistic bias will likely become apparent;</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Consider increasing time spent focusing on client’s context, family, and social interactions</a:t>
            </a:r>
          </a:p>
          <a:p>
            <a:endParaRPr lang="en-CA" dirty="0" smtClean="0"/>
          </a:p>
          <a:p>
            <a:r>
              <a:rPr lang="en-CA" dirty="0" smtClean="0"/>
              <a:t>Masculinity</a:t>
            </a:r>
            <a:r>
              <a:rPr lang="en-CA" baseline="0" dirty="0" smtClean="0"/>
              <a:t> / Femininity:</a:t>
            </a:r>
          </a:p>
          <a:p>
            <a:pPr lvl="1"/>
            <a:r>
              <a:rPr lang="en-CA" sz="1200" b="0" u="sng" kern="1200" dirty="0" smtClean="0">
                <a:solidFill>
                  <a:schemeClr val="tx1"/>
                </a:solidFill>
                <a:effectLst/>
                <a:latin typeface="+mn-lt"/>
                <a:ea typeface="+mn-ea"/>
                <a:cs typeface="+mn-cs"/>
              </a:rPr>
              <a:t>Masculine culture:</a:t>
            </a:r>
            <a:r>
              <a:rPr lang="en-CA" sz="1200" b="0" u="none" kern="1200" baseline="0" dirty="0" smtClean="0">
                <a:solidFill>
                  <a:schemeClr val="tx1"/>
                </a:solidFill>
                <a:effectLst/>
                <a:latin typeface="+mn-lt"/>
                <a:ea typeface="+mn-ea"/>
                <a:cs typeface="+mn-cs"/>
              </a:rPr>
              <a:t> </a:t>
            </a:r>
            <a:r>
              <a:rPr lang="en-CA" sz="1200" b="0" kern="1200" dirty="0" smtClean="0">
                <a:solidFill>
                  <a:schemeClr val="tx1"/>
                </a:solidFill>
                <a:effectLst/>
                <a:latin typeface="+mn-lt"/>
                <a:ea typeface="+mn-ea"/>
                <a:cs typeface="+mn-cs"/>
              </a:rPr>
              <a:t>Client may seem more ambitious, motivated, and competitive</a:t>
            </a:r>
          </a:p>
          <a:p>
            <a:pPr lvl="1"/>
            <a:r>
              <a:rPr lang="en-CA" sz="1200" b="0" u="sng" kern="1200" dirty="0" smtClean="0">
                <a:solidFill>
                  <a:schemeClr val="tx1"/>
                </a:solidFill>
                <a:effectLst/>
                <a:latin typeface="+mn-lt"/>
                <a:ea typeface="+mn-ea"/>
                <a:cs typeface="+mn-cs"/>
              </a:rPr>
              <a:t>Feminine culture:</a:t>
            </a:r>
            <a:r>
              <a:rPr lang="en-CA" sz="1200" b="0" u="none"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May seem more caring and conciliatory; Be aware of culture before applying hypercompetitive or withdrawn / self-sacrificing labels; Discuss traits in context of expectations of both cultures</a:t>
            </a:r>
          </a:p>
        </p:txBody>
      </p:sp>
      <p:sp>
        <p:nvSpPr>
          <p:cNvPr id="4" name="Slide Number Placeholder 3"/>
          <p:cNvSpPr>
            <a:spLocks noGrp="1"/>
          </p:cNvSpPr>
          <p:nvPr>
            <p:ph type="sldNum" sz="quarter" idx="10"/>
          </p:nvPr>
        </p:nvSpPr>
        <p:spPr/>
        <p:txBody>
          <a:bodyPr/>
          <a:lstStyle/>
          <a:p>
            <a:fld id="{D08A53BC-CDD1-4E62-A5A0-3247E3298855}" type="slidenum">
              <a:rPr lang="en-CA" smtClean="0"/>
              <a:t>104</a:t>
            </a:fld>
            <a:endParaRPr lang="en-CA"/>
          </a:p>
        </p:txBody>
      </p:sp>
    </p:spTree>
    <p:extLst>
      <p:ext uri="{BB962C8B-B14F-4D97-AF65-F5344CB8AC3E}">
        <p14:creationId xmlns:p14="http://schemas.microsoft.com/office/powerpoint/2010/main" val="1396510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Uncertainty Avoidance:</a:t>
            </a:r>
          </a:p>
          <a:p>
            <a:pPr lvl="1"/>
            <a:r>
              <a:rPr lang="en-CA" sz="1200" b="0" u="sng" kern="1200" dirty="0" smtClean="0">
                <a:solidFill>
                  <a:schemeClr val="tx1"/>
                </a:solidFill>
                <a:effectLst/>
                <a:latin typeface="+mn-lt"/>
                <a:ea typeface="+mn-ea"/>
                <a:cs typeface="+mn-cs"/>
              </a:rPr>
              <a:t>High:</a:t>
            </a:r>
            <a:r>
              <a:rPr lang="en-CA" sz="1200" b="0" u="none" kern="1200" baseline="0" dirty="0" smtClean="0">
                <a:solidFill>
                  <a:schemeClr val="tx1"/>
                </a:solidFill>
                <a:effectLst/>
                <a:latin typeface="+mn-lt"/>
                <a:ea typeface="+mn-ea"/>
                <a:cs typeface="+mn-cs"/>
              </a:rPr>
              <a:t> </a:t>
            </a:r>
            <a:r>
              <a:rPr lang="en-CA" sz="1200" b="0" kern="1200" dirty="0" smtClean="0">
                <a:solidFill>
                  <a:schemeClr val="tx1"/>
                </a:solidFill>
                <a:effectLst/>
                <a:latin typeface="+mn-lt"/>
                <a:ea typeface="+mn-ea"/>
                <a:cs typeface="+mn-cs"/>
              </a:rPr>
              <a:t>Client may be less willing to act outside of social or to try different ways of dong things; May desire more structured approach</a:t>
            </a:r>
          </a:p>
          <a:p>
            <a:pPr lvl="1"/>
            <a:r>
              <a:rPr lang="en-CA" sz="1200" b="0" u="sng" kern="1200" dirty="0" smtClean="0">
                <a:solidFill>
                  <a:schemeClr val="tx1"/>
                </a:solidFill>
                <a:effectLst/>
                <a:latin typeface="+mn-lt"/>
                <a:ea typeface="+mn-ea"/>
                <a:cs typeface="+mn-cs"/>
              </a:rPr>
              <a:t>Low:</a:t>
            </a:r>
            <a:r>
              <a:rPr lang="en-CA" sz="1200" b="0" u="none" kern="1200" baseline="0" dirty="0" smtClean="0">
                <a:solidFill>
                  <a:schemeClr val="tx1"/>
                </a:solidFill>
                <a:effectLst/>
                <a:latin typeface="+mn-lt"/>
                <a:ea typeface="+mn-ea"/>
                <a:cs typeface="+mn-cs"/>
              </a:rPr>
              <a:t> </a:t>
            </a:r>
            <a:r>
              <a:rPr lang="en-CA" sz="1200" b="0" kern="1200" dirty="0" smtClean="0">
                <a:solidFill>
                  <a:schemeClr val="tx1"/>
                </a:solidFill>
                <a:effectLst/>
                <a:latin typeface="+mn-lt"/>
                <a:ea typeface="+mn-ea"/>
                <a:cs typeface="+mn-cs"/>
              </a:rPr>
              <a:t>More comfortable with ambiguous communication; May be less accepting of strict rules and boundaries</a:t>
            </a:r>
          </a:p>
          <a:p>
            <a:endParaRPr lang="en-CA" dirty="0" smtClean="0"/>
          </a:p>
          <a:p>
            <a:r>
              <a:rPr lang="en-CA" dirty="0" smtClean="0"/>
              <a:t>Long-term / Short-term Orientation:</a:t>
            </a:r>
          </a:p>
          <a:p>
            <a:pPr lvl="1"/>
            <a:r>
              <a:rPr lang="en-CA" sz="1200" b="0" u="sng" kern="1200" dirty="0" smtClean="0">
                <a:solidFill>
                  <a:schemeClr val="tx1"/>
                </a:solidFill>
                <a:effectLst/>
                <a:latin typeface="+mn-lt"/>
                <a:ea typeface="+mn-ea"/>
                <a:cs typeface="+mn-cs"/>
              </a:rPr>
              <a:t>Long-term orientation:</a:t>
            </a:r>
            <a:r>
              <a:rPr lang="en-CA" sz="1200" b="0" u="none" kern="1200" baseline="0" dirty="0" smtClean="0">
                <a:solidFill>
                  <a:schemeClr val="tx1"/>
                </a:solidFill>
                <a:effectLst/>
                <a:latin typeface="+mn-lt"/>
                <a:ea typeface="+mn-ea"/>
                <a:cs typeface="+mn-cs"/>
              </a:rPr>
              <a:t> </a:t>
            </a:r>
            <a:r>
              <a:rPr lang="en-CA" sz="1200" b="0" kern="1200" dirty="0" smtClean="0">
                <a:solidFill>
                  <a:schemeClr val="tx1"/>
                </a:solidFill>
                <a:effectLst/>
                <a:latin typeface="+mn-lt"/>
                <a:ea typeface="+mn-ea"/>
                <a:cs typeface="+mn-cs"/>
              </a:rPr>
              <a:t>Might be especially able to grasp the importance of situation and context; May do well with exercises such as genograms and life lines</a:t>
            </a:r>
          </a:p>
          <a:p>
            <a:pPr lvl="1"/>
            <a:r>
              <a:rPr lang="en-CA" sz="1200" b="0" u="sng" kern="1200" dirty="0" smtClean="0">
                <a:solidFill>
                  <a:schemeClr val="tx1"/>
                </a:solidFill>
                <a:effectLst/>
                <a:latin typeface="+mn-lt"/>
                <a:ea typeface="+mn-ea"/>
                <a:cs typeface="+mn-cs"/>
              </a:rPr>
              <a:t>Short-term orientation:</a:t>
            </a:r>
            <a:r>
              <a:rPr lang="en-CA" sz="1200" b="0" u="none" kern="1200" baseline="0" dirty="0" smtClean="0">
                <a:solidFill>
                  <a:schemeClr val="tx1"/>
                </a:solidFill>
                <a:effectLst/>
                <a:latin typeface="+mn-lt"/>
                <a:ea typeface="+mn-ea"/>
                <a:cs typeface="+mn-cs"/>
              </a:rPr>
              <a:t> </a:t>
            </a:r>
            <a:r>
              <a:rPr lang="en-CA" sz="1200" b="0" kern="1200" dirty="0" smtClean="0">
                <a:solidFill>
                  <a:schemeClr val="tx1"/>
                </a:solidFill>
                <a:effectLst/>
                <a:latin typeface="+mn-lt"/>
                <a:ea typeface="+mn-ea"/>
                <a:cs typeface="+mn-cs"/>
              </a:rPr>
              <a:t>May look more towards simpler solutions; Possibly more in touch with themselves in the present i.e., emotional and self-monitoring exercises</a:t>
            </a:r>
          </a:p>
          <a:p>
            <a:endParaRPr lang="en-CA" dirty="0" smtClean="0"/>
          </a:p>
          <a:p>
            <a:r>
              <a:rPr lang="en-CA" dirty="0" smtClean="0"/>
              <a:t>Indulgence / Restraint:</a:t>
            </a:r>
          </a:p>
          <a:p>
            <a:pPr lvl="1"/>
            <a:r>
              <a:rPr lang="en-CA" sz="1200" b="0" u="sng" kern="1200" dirty="0" smtClean="0">
                <a:solidFill>
                  <a:schemeClr val="tx1"/>
                </a:solidFill>
                <a:effectLst/>
                <a:latin typeface="+mn-lt"/>
                <a:ea typeface="+mn-ea"/>
                <a:cs typeface="+mn-cs"/>
              </a:rPr>
              <a:t>Indulgent culture:</a:t>
            </a:r>
            <a:r>
              <a:rPr lang="en-CA" sz="1200" b="0" u="none" kern="1200" baseline="0" dirty="0" smtClean="0">
                <a:solidFill>
                  <a:schemeClr val="tx1"/>
                </a:solidFill>
                <a:effectLst/>
                <a:latin typeface="+mn-lt"/>
                <a:ea typeface="+mn-ea"/>
                <a:cs typeface="+mn-cs"/>
              </a:rPr>
              <a:t> </a:t>
            </a:r>
            <a:r>
              <a:rPr lang="en-CA" sz="1200" b="0" kern="1200" dirty="0" smtClean="0">
                <a:solidFill>
                  <a:schemeClr val="tx1"/>
                </a:solidFill>
                <a:effectLst/>
                <a:latin typeface="+mn-lt"/>
                <a:ea typeface="+mn-ea"/>
                <a:cs typeface="+mn-cs"/>
              </a:rPr>
              <a:t>May wish for rapid results, more short-term goals and </a:t>
            </a:r>
            <a:r>
              <a:rPr lang="en-CA" sz="1200" b="0" kern="1200" dirty="0" err="1" smtClean="0">
                <a:solidFill>
                  <a:schemeClr val="tx1"/>
                </a:solidFill>
                <a:effectLst/>
                <a:latin typeface="+mn-lt"/>
                <a:ea typeface="+mn-ea"/>
                <a:cs typeface="+mn-cs"/>
              </a:rPr>
              <a:t>reinforcers</a:t>
            </a:r>
            <a:endParaRPr lang="en-CA" sz="1200" b="0" kern="1200" dirty="0" smtClean="0">
              <a:solidFill>
                <a:schemeClr val="tx1"/>
              </a:solidFill>
              <a:effectLst/>
              <a:latin typeface="+mn-lt"/>
              <a:ea typeface="+mn-ea"/>
              <a:cs typeface="+mn-cs"/>
            </a:endParaRPr>
          </a:p>
          <a:p>
            <a:pPr lvl="1"/>
            <a:r>
              <a:rPr lang="en-CA" sz="1200" b="0" u="sng" kern="1200" dirty="0" smtClean="0">
                <a:solidFill>
                  <a:schemeClr val="tx1"/>
                </a:solidFill>
                <a:effectLst/>
                <a:latin typeface="+mn-lt"/>
                <a:ea typeface="+mn-ea"/>
                <a:cs typeface="+mn-cs"/>
              </a:rPr>
              <a:t>Restrained culture:</a:t>
            </a:r>
            <a:r>
              <a:rPr lang="en-CA" sz="1200" b="0" u="none" kern="1200" baseline="0" dirty="0" smtClean="0">
                <a:solidFill>
                  <a:schemeClr val="tx1"/>
                </a:solidFill>
                <a:effectLst/>
                <a:latin typeface="+mn-lt"/>
                <a:ea typeface="+mn-ea"/>
                <a:cs typeface="+mn-cs"/>
              </a:rPr>
              <a:t> </a:t>
            </a:r>
            <a:r>
              <a:rPr lang="en-CA" sz="1200" b="0" kern="1200" dirty="0" smtClean="0">
                <a:solidFill>
                  <a:schemeClr val="tx1"/>
                </a:solidFill>
                <a:effectLst/>
                <a:latin typeface="+mn-lt"/>
                <a:ea typeface="+mn-ea"/>
                <a:cs typeface="+mn-cs"/>
              </a:rPr>
              <a:t>May take pride in abilities for self-control and restrain emotions; Value patience</a:t>
            </a:r>
          </a:p>
        </p:txBody>
      </p:sp>
      <p:sp>
        <p:nvSpPr>
          <p:cNvPr id="4" name="Slide Number Placeholder 3"/>
          <p:cNvSpPr>
            <a:spLocks noGrp="1"/>
          </p:cNvSpPr>
          <p:nvPr>
            <p:ph type="sldNum" sz="quarter" idx="10"/>
          </p:nvPr>
        </p:nvSpPr>
        <p:spPr/>
        <p:txBody>
          <a:bodyPr/>
          <a:lstStyle/>
          <a:p>
            <a:fld id="{D08A53BC-CDD1-4E62-A5A0-3247E3298855}" type="slidenum">
              <a:rPr lang="en-CA" smtClean="0"/>
              <a:t>105</a:t>
            </a:fld>
            <a:endParaRPr lang="en-CA"/>
          </a:p>
        </p:txBody>
      </p:sp>
    </p:spTree>
    <p:extLst>
      <p:ext uri="{BB962C8B-B14F-4D97-AF65-F5344CB8AC3E}">
        <p14:creationId xmlns:p14="http://schemas.microsoft.com/office/powerpoint/2010/main" val="2419319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Url</a:t>
            </a:r>
            <a:r>
              <a:rPr lang="en-CA" dirty="0" smtClean="0"/>
              <a:t> 1: http://geert-hofstede.com/countries.html</a:t>
            </a:r>
          </a:p>
          <a:p>
            <a:r>
              <a:rPr lang="en-CA" dirty="0" err="1" smtClean="0"/>
              <a:t>Url</a:t>
            </a:r>
            <a:r>
              <a:rPr lang="en-CA" dirty="0" smtClean="0"/>
              <a:t> 2: http://www.geerthofstede.nl/dimension-data-matrix</a:t>
            </a:r>
            <a:endParaRPr lang="en-CA" dirty="0"/>
          </a:p>
        </p:txBody>
      </p:sp>
      <p:sp>
        <p:nvSpPr>
          <p:cNvPr id="4" name="Slide Number Placeholder 3"/>
          <p:cNvSpPr>
            <a:spLocks noGrp="1"/>
          </p:cNvSpPr>
          <p:nvPr>
            <p:ph type="sldNum" sz="quarter" idx="10"/>
          </p:nvPr>
        </p:nvSpPr>
        <p:spPr/>
        <p:txBody>
          <a:bodyPr/>
          <a:lstStyle/>
          <a:p>
            <a:fld id="{D08A53BC-CDD1-4E62-A5A0-3247E3298855}" type="slidenum">
              <a:rPr lang="en-CA" smtClean="0"/>
              <a:t>112</a:t>
            </a:fld>
            <a:endParaRPr lang="en-CA"/>
          </a:p>
        </p:txBody>
      </p:sp>
    </p:spTree>
    <p:extLst>
      <p:ext uri="{BB962C8B-B14F-4D97-AF65-F5344CB8AC3E}">
        <p14:creationId xmlns:p14="http://schemas.microsoft.com/office/powerpoint/2010/main" val="2032245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sz="2800" dirty="0" smtClean="0"/>
              <a:t>Personal strengths</a:t>
            </a:r>
          </a:p>
          <a:p>
            <a:pPr lvl="2">
              <a:buFont typeface="Wingdings" pitchFamily="2" charset="2"/>
              <a:buChar char="q"/>
            </a:pPr>
            <a:r>
              <a:rPr lang="en-CA" sz="2400" dirty="0" smtClean="0"/>
              <a:t>Cultural pride</a:t>
            </a:r>
          </a:p>
          <a:p>
            <a:pPr lvl="2">
              <a:buFont typeface="Wingdings" pitchFamily="2" charset="2"/>
              <a:buChar char="q"/>
            </a:pPr>
            <a:r>
              <a:rPr lang="en-CA" sz="2400" dirty="0" smtClean="0"/>
              <a:t>Religion / spirituality</a:t>
            </a:r>
          </a:p>
          <a:p>
            <a:pPr lvl="2">
              <a:buFont typeface="Wingdings" pitchFamily="2" charset="2"/>
              <a:buChar char="q"/>
            </a:pPr>
            <a:r>
              <a:rPr lang="en-CA" sz="2400" dirty="0" smtClean="0"/>
              <a:t>Artistic appreciation / ability</a:t>
            </a:r>
          </a:p>
          <a:p>
            <a:pPr lvl="2">
              <a:buFont typeface="Wingdings" pitchFamily="2" charset="2"/>
              <a:buChar char="q"/>
            </a:pPr>
            <a:r>
              <a:rPr lang="en-CA" sz="2400" dirty="0" smtClean="0"/>
              <a:t>Crafts</a:t>
            </a:r>
          </a:p>
          <a:p>
            <a:pPr lvl="2">
              <a:buFont typeface="Wingdings" pitchFamily="2" charset="2"/>
              <a:buChar char="q"/>
            </a:pPr>
            <a:r>
              <a:rPr lang="en-CA" sz="2400" dirty="0" smtClean="0"/>
              <a:t>Multilingual skills</a:t>
            </a:r>
          </a:p>
          <a:p>
            <a:pPr lvl="2">
              <a:buFont typeface="Wingdings" pitchFamily="2" charset="2"/>
              <a:buChar char="q"/>
            </a:pPr>
            <a:r>
              <a:rPr lang="en-CA" sz="2400" dirty="0" smtClean="0"/>
              <a:t>Cultural knowledge</a:t>
            </a:r>
          </a:p>
          <a:p>
            <a:pPr lvl="2">
              <a:buFont typeface="Wingdings" pitchFamily="2" charset="2"/>
              <a:buChar char="q"/>
            </a:pPr>
            <a:r>
              <a:rPr lang="en-CA" sz="2400" dirty="0" smtClean="0"/>
              <a:t>Practical living skills (i.e. hunting, farming, medicine)</a:t>
            </a:r>
          </a:p>
          <a:p>
            <a:pPr lvl="2">
              <a:buFont typeface="Wingdings" pitchFamily="2" charset="2"/>
              <a:buChar char="q"/>
            </a:pPr>
            <a:r>
              <a:rPr lang="en-CA" sz="2400" dirty="0" smtClean="0"/>
              <a:t>Beliefs used to cope with prejudice and discrimination</a:t>
            </a:r>
          </a:p>
          <a:p>
            <a:pPr lvl="1"/>
            <a:r>
              <a:rPr lang="en-CA" sz="3200" dirty="0" smtClean="0"/>
              <a:t>Interpersonal supports</a:t>
            </a:r>
          </a:p>
          <a:p>
            <a:pPr lvl="2">
              <a:buFont typeface="Wingdings" pitchFamily="2" charset="2"/>
              <a:buChar char="q"/>
            </a:pPr>
            <a:r>
              <a:rPr lang="en-CA" sz="2800" dirty="0" smtClean="0"/>
              <a:t>Extended family</a:t>
            </a:r>
          </a:p>
          <a:p>
            <a:pPr lvl="2">
              <a:buFont typeface="Wingdings" pitchFamily="2" charset="2"/>
              <a:buChar char="q"/>
            </a:pPr>
            <a:r>
              <a:rPr lang="en-CA" sz="2800" dirty="0" smtClean="0"/>
              <a:t>Traditional celebrations and rituals</a:t>
            </a:r>
          </a:p>
          <a:p>
            <a:pPr lvl="2">
              <a:buFont typeface="Wingdings" pitchFamily="2" charset="2"/>
              <a:buChar char="q"/>
            </a:pPr>
            <a:r>
              <a:rPr lang="en-CA" sz="2800" dirty="0" smtClean="0"/>
              <a:t>Storytelling activities</a:t>
            </a:r>
          </a:p>
          <a:p>
            <a:pPr lvl="2">
              <a:buFont typeface="Wingdings" pitchFamily="2" charset="2"/>
              <a:buChar char="q"/>
            </a:pPr>
            <a:r>
              <a:rPr lang="en-CA" sz="2800" dirty="0" smtClean="0"/>
              <a:t>Political / social action groups</a:t>
            </a:r>
          </a:p>
          <a:p>
            <a:pPr lvl="2">
              <a:buFont typeface="Wingdings" pitchFamily="2" charset="2"/>
              <a:buChar char="q"/>
            </a:pPr>
            <a:r>
              <a:rPr lang="en-CA" sz="2800" dirty="0" smtClean="0"/>
              <a:t>Family pride in accomplishments of its members (e.g. a child's school success</a:t>
            </a:r>
            <a:r>
              <a:rPr lang="en-CA" sz="2800" baseline="30000" dirty="0" smtClean="0"/>
              <a:t>1</a:t>
            </a:r>
            <a:r>
              <a:rPr lang="en-CA" sz="2800" dirty="0" smtClean="0"/>
              <a:t>)</a:t>
            </a:r>
          </a:p>
          <a:p>
            <a:pPr lvl="1"/>
            <a:r>
              <a:rPr lang="en-CA" sz="3200" dirty="0" smtClean="0"/>
              <a:t>Environmental supports</a:t>
            </a:r>
          </a:p>
          <a:p>
            <a:pPr lvl="2">
              <a:buFont typeface="Wingdings" pitchFamily="2" charset="2"/>
              <a:buChar char="q"/>
            </a:pPr>
            <a:r>
              <a:rPr lang="en-CA" sz="2800" dirty="0" smtClean="0"/>
              <a:t>Space for prayer/meditation</a:t>
            </a:r>
          </a:p>
          <a:p>
            <a:pPr lvl="2">
              <a:buFont typeface="Wingdings" pitchFamily="2" charset="2"/>
              <a:buChar char="q"/>
            </a:pPr>
            <a:r>
              <a:rPr lang="en-CA" sz="2800" dirty="0" smtClean="0"/>
              <a:t>Available preferred foods</a:t>
            </a:r>
          </a:p>
          <a:p>
            <a:pPr lvl="2">
              <a:buFont typeface="Wingdings" pitchFamily="2" charset="2"/>
              <a:buChar char="q"/>
            </a:pPr>
            <a:r>
              <a:rPr lang="en-CA" sz="2800" dirty="0" smtClean="0"/>
              <a:t>Access to nature (for gardening, hunting, farming, fishing, spiritual connection)</a:t>
            </a:r>
          </a:p>
          <a:p>
            <a:pPr lvl="2">
              <a:buFont typeface="Wingdings" pitchFamily="2" charset="2"/>
              <a:buChar char="q"/>
            </a:pPr>
            <a:r>
              <a:rPr lang="en-CA" sz="2800" dirty="0" smtClean="0"/>
              <a:t>Presence of cultural art, videos, and music</a:t>
            </a:r>
          </a:p>
          <a:p>
            <a:pPr lvl="2">
              <a:buFont typeface="Wingdings" pitchFamily="2" charset="2"/>
              <a:buChar char="q"/>
            </a:pPr>
            <a:r>
              <a:rPr lang="en-CA" sz="2800" dirty="0" smtClean="0"/>
              <a:t>Home furnishings</a:t>
            </a:r>
          </a:p>
          <a:p>
            <a:pPr lvl="2">
              <a:buFont typeface="Wingdings" pitchFamily="2" charset="2"/>
              <a:buChar char="q"/>
            </a:pPr>
            <a:r>
              <a:rPr lang="en-CA" sz="2800" dirty="0" smtClean="0"/>
              <a:t>Communities that facilitate social interaction (living in a village, reserve, etc</a:t>
            </a:r>
            <a:r>
              <a:rPr lang="en-CA" sz="2800" baseline="30000" dirty="0" smtClean="0"/>
              <a:t>1</a:t>
            </a:r>
            <a:r>
              <a:rPr lang="en-CA" sz="2800" dirty="0" smtClean="0"/>
              <a:t>)</a:t>
            </a:r>
          </a:p>
        </p:txBody>
      </p:sp>
      <p:sp>
        <p:nvSpPr>
          <p:cNvPr id="4" name="Slide Number Placeholder 3"/>
          <p:cNvSpPr>
            <a:spLocks noGrp="1"/>
          </p:cNvSpPr>
          <p:nvPr>
            <p:ph type="sldNum" sz="quarter" idx="10"/>
          </p:nvPr>
        </p:nvSpPr>
        <p:spPr/>
        <p:txBody>
          <a:bodyPr/>
          <a:lstStyle/>
          <a:p>
            <a:fld id="{D08A53BC-CDD1-4E62-A5A0-3247E3298855}" type="slidenum">
              <a:rPr lang="en-CA" smtClean="0"/>
              <a:t>120</a:t>
            </a:fld>
            <a:endParaRPr lang="en-CA"/>
          </a:p>
        </p:txBody>
      </p:sp>
    </p:spTree>
    <p:extLst>
      <p:ext uri="{BB962C8B-B14F-4D97-AF65-F5344CB8AC3E}">
        <p14:creationId xmlns:p14="http://schemas.microsoft.com/office/powerpoint/2010/main" val="70534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08A53BC-CDD1-4E62-A5A0-3247E3298855}" type="slidenum">
              <a:rPr lang="en-CA" smtClean="0"/>
              <a:t>121</a:t>
            </a:fld>
            <a:endParaRPr lang="en-CA"/>
          </a:p>
        </p:txBody>
      </p:sp>
    </p:spTree>
    <p:extLst>
      <p:ext uri="{BB962C8B-B14F-4D97-AF65-F5344CB8AC3E}">
        <p14:creationId xmlns:p14="http://schemas.microsoft.com/office/powerpoint/2010/main" val="289274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Video</a:t>
            </a:r>
            <a:r>
              <a:rPr lang="en-CA" baseline="0" dirty="0" smtClean="0"/>
              <a:t> available at: http://youtu.be/IGQmdoK_ZfY</a:t>
            </a:r>
            <a:endParaRPr lang="en-CA" dirty="0"/>
          </a:p>
        </p:txBody>
      </p:sp>
      <p:sp>
        <p:nvSpPr>
          <p:cNvPr id="4" name="Slide Number Placeholder 3"/>
          <p:cNvSpPr>
            <a:spLocks noGrp="1"/>
          </p:cNvSpPr>
          <p:nvPr>
            <p:ph type="sldNum" sz="quarter" idx="10"/>
          </p:nvPr>
        </p:nvSpPr>
        <p:spPr/>
        <p:txBody>
          <a:bodyPr/>
          <a:lstStyle/>
          <a:p>
            <a:fld id="{D08A53BC-CDD1-4E62-A5A0-3247E3298855}" type="slidenum">
              <a:rPr lang="en-CA" smtClean="0"/>
              <a:t>8</a:t>
            </a:fld>
            <a:endParaRPr lang="en-CA"/>
          </a:p>
        </p:txBody>
      </p:sp>
    </p:spTree>
    <p:extLst>
      <p:ext uri="{BB962C8B-B14F-4D97-AF65-F5344CB8AC3E}">
        <p14:creationId xmlns:p14="http://schemas.microsoft.com/office/powerpoint/2010/main" val="1351693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Naivete</a:t>
            </a:r>
            <a:r>
              <a:rPr lang="en-CA" dirty="0" smtClean="0"/>
              <a:t>: </a:t>
            </a:r>
            <a:r>
              <a:rPr lang="en-CA" sz="1200" kern="1200" dirty="0" smtClean="0">
                <a:solidFill>
                  <a:schemeClr val="tx1"/>
                </a:solidFill>
                <a:effectLst/>
                <a:latin typeface="+mn-lt"/>
                <a:ea typeface="+mn-ea"/>
                <a:cs typeface="+mn-cs"/>
              </a:rPr>
              <a:t>Naive and curious about race until socialized with ethnocentric values (by about age 5) </a:t>
            </a:r>
          </a:p>
          <a:p>
            <a:endParaRPr lang="en-CA" dirty="0" smtClean="0"/>
          </a:p>
          <a:p>
            <a:r>
              <a:rPr lang="en-CA" dirty="0" smtClean="0"/>
              <a:t>Conformity: </a:t>
            </a:r>
            <a:r>
              <a:rPr lang="en-CA" sz="1200" kern="1200" dirty="0" smtClean="0">
                <a:solidFill>
                  <a:schemeClr val="tx1"/>
                </a:solidFill>
                <a:effectLst/>
                <a:latin typeface="+mn-lt"/>
                <a:ea typeface="+mn-ea"/>
                <a:cs typeface="+mn-cs"/>
              </a:rPr>
              <a:t>Consciously or unconsciously accepts European-American cultural superiority; May view standards of behaviour and values as universal</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;Deny  the existence of significant racism;</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Expects minorities to assimilate.</a:t>
            </a:r>
          </a:p>
          <a:p>
            <a:endParaRPr lang="en-CA" dirty="0" smtClean="0"/>
          </a:p>
          <a:p>
            <a:r>
              <a:rPr lang="en-CA" dirty="0" smtClean="0"/>
              <a:t>Dissonance: </a:t>
            </a:r>
            <a:r>
              <a:rPr lang="en-CA" sz="1200" kern="1200" dirty="0" smtClean="0">
                <a:solidFill>
                  <a:schemeClr val="tx1"/>
                </a:solidFill>
                <a:effectLst/>
                <a:latin typeface="+mn-lt"/>
                <a:ea typeface="+mn-ea"/>
                <a:cs typeface="+mn-cs"/>
              </a:rPr>
              <a:t>Realization that racism exists (in society, in oneself);</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Reluctance to change because of guilt, anger, feeling powerlessness to change society</a:t>
            </a:r>
          </a:p>
          <a:p>
            <a:endParaRPr lang="en-CA" dirty="0" smtClean="0"/>
          </a:p>
          <a:p>
            <a:r>
              <a:rPr lang="en-CA" dirty="0" smtClean="0"/>
              <a:t>Resistance</a:t>
            </a:r>
            <a:r>
              <a:rPr lang="en-CA" baseline="0" dirty="0" smtClean="0"/>
              <a:t> and immersion: </a:t>
            </a:r>
            <a:r>
              <a:rPr lang="en-CA" sz="1200" kern="1200" dirty="0" smtClean="0">
                <a:solidFill>
                  <a:schemeClr val="tx1"/>
                </a:solidFill>
                <a:effectLst/>
                <a:latin typeface="+mn-lt"/>
                <a:ea typeface="+mn-ea"/>
                <a:cs typeface="+mn-cs"/>
              </a:rPr>
              <a:t>Racism is seen everywhere; Angry at family, friends, society for participation in racism;</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May over-identify with minority groups or strive to protect them in an over-enthused, paternalistic fashion; Guilt, shame, and anger directed towards White identity</a:t>
            </a:r>
          </a:p>
          <a:p>
            <a:pPr lvl="0"/>
            <a:endParaRPr lang="en-CA" baseline="0" dirty="0" smtClean="0"/>
          </a:p>
          <a:p>
            <a:pPr lvl="0"/>
            <a:r>
              <a:rPr lang="en-CA" baseline="0" dirty="0" smtClean="0"/>
              <a:t>Introspection: </a:t>
            </a:r>
            <a:r>
              <a:rPr lang="en-CA" sz="1200" kern="1200" dirty="0" smtClean="0">
                <a:solidFill>
                  <a:schemeClr val="tx1"/>
                </a:solidFill>
                <a:effectLst/>
                <a:latin typeface="+mn-lt"/>
                <a:ea typeface="+mn-ea"/>
                <a:cs typeface="+mn-cs"/>
              </a:rPr>
              <a:t>Experiences less guilt and anger; More introspective on meaning of Whiteness, seeking answers</a:t>
            </a:r>
            <a:r>
              <a:rPr lang="en-CA" sz="800" kern="1200" dirty="0" smtClean="0">
                <a:solidFill>
                  <a:schemeClr val="tx1"/>
                </a:solidFill>
                <a:effectLst/>
                <a:latin typeface="+mn-lt"/>
                <a:ea typeface="+mn-ea"/>
                <a:cs typeface="+mn-cs"/>
              </a:rPr>
              <a:t>;</a:t>
            </a:r>
            <a:r>
              <a:rPr lang="en-CA" sz="8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Feels disconnected from Whites but realizes they can’t fully know the minority experience</a:t>
            </a:r>
            <a:endParaRPr lang="en-CA" sz="800" kern="1200" dirty="0" smtClean="0">
              <a:solidFill>
                <a:schemeClr val="tx1"/>
              </a:solidFill>
              <a:effectLst/>
              <a:latin typeface="+mn-lt"/>
              <a:ea typeface="+mn-ea"/>
              <a:cs typeface="+mn-cs"/>
            </a:endParaRPr>
          </a:p>
          <a:p>
            <a:endParaRPr lang="en-CA" baseline="0" dirty="0" smtClean="0"/>
          </a:p>
          <a:p>
            <a:r>
              <a:rPr lang="en-CA" baseline="0" dirty="0" smtClean="0"/>
              <a:t>Integrative awareness: </a:t>
            </a:r>
            <a:r>
              <a:rPr lang="en-CA" sz="1200" kern="1200" dirty="0" smtClean="0">
                <a:solidFill>
                  <a:schemeClr val="tx1"/>
                </a:solidFill>
                <a:effectLst/>
                <a:latin typeface="+mn-lt"/>
                <a:ea typeface="+mn-ea"/>
                <a:cs typeface="+mn-cs"/>
              </a:rPr>
              <a:t>Formation of non-racist White identity; Involves awareness of self as a sociocultural being, appreciation of diversity, and a commitment towards eradication of oppression; Sense of security facilitates coping with rejection of being a racially aware White person</a:t>
            </a:r>
          </a:p>
          <a:p>
            <a:endParaRPr lang="en-CA" baseline="0" dirty="0" smtClean="0"/>
          </a:p>
          <a:p>
            <a:r>
              <a:rPr lang="en-CA" baseline="0" dirty="0" smtClean="0"/>
              <a:t>Commitment to antiracist action: </a:t>
            </a:r>
            <a:r>
              <a:rPr lang="en-CA" sz="1200" kern="1200" dirty="0" smtClean="0">
                <a:solidFill>
                  <a:schemeClr val="tx1"/>
                </a:solidFill>
                <a:effectLst/>
                <a:latin typeface="+mn-lt"/>
                <a:ea typeface="+mn-ea"/>
                <a:cs typeface="+mn-cs"/>
              </a:rPr>
              <a:t>Works actively to change society and oppose racism; Makes alliances with minority groups and aware Whites; Resists social pressure for conformity to status-quo</a:t>
            </a:r>
          </a:p>
        </p:txBody>
      </p:sp>
      <p:sp>
        <p:nvSpPr>
          <p:cNvPr id="4" name="Slide Number Placeholder 3"/>
          <p:cNvSpPr>
            <a:spLocks noGrp="1"/>
          </p:cNvSpPr>
          <p:nvPr>
            <p:ph type="sldNum" sz="quarter" idx="10"/>
          </p:nvPr>
        </p:nvSpPr>
        <p:spPr/>
        <p:txBody>
          <a:bodyPr/>
          <a:lstStyle/>
          <a:p>
            <a:fld id="{D08A53BC-CDD1-4E62-A5A0-3247E3298855}" type="slidenum">
              <a:rPr lang="en-CA" smtClean="0"/>
              <a:t>129</a:t>
            </a:fld>
            <a:endParaRPr lang="en-CA"/>
          </a:p>
        </p:txBody>
      </p:sp>
    </p:spTree>
    <p:extLst>
      <p:ext uri="{BB962C8B-B14F-4D97-AF65-F5344CB8AC3E}">
        <p14:creationId xmlns:p14="http://schemas.microsoft.com/office/powerpoint/2010/main" val="3004373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Url</a:t>
            </a:r>
            <a:r>
              <a:rPr lang="en-CA" dirty="0" smtClean="0"/>
              <a:t> 1: http://youtu.be/BJL2P0JsAS4</a:t>
            </a:r>
          </a:p>
          <a:p>
            <a:r>
              <a:rPr lang="en-CA" dirty="0" err="1" smtClean="0"/>
              <a:t>Url</a:t>
            </a:r>
            <a:r>
              <a:rPr lang="en-CA" dirty="0" smtClean="0"/>
              <a:t> 2: https://implicit.harvard.edu/implicit/</a:t>
            </a:r>
            <a:endParaRPr lang="en-CA" dirty="0"/>
          </a:p>
        </p:txBody>
      </p:sp>
      <p:sp>
        <p:nvSpPr>
          <p:cNvPr id="4" name="Slide Number Placeholder 3"/>
          <p:cNvSpPr>
            <a:spLocks noGrp="1"/>
          </p:cNvSpPr>
          <p:nvPr>
            <p:ph type="sldNum" sz="quarter" idx="10"/>
          </p:nvPr>
        </p:nvSpPr>
        <p:spPr/>
        <p:txBody>
          <a:bodyPr/>
          <a:lstStyle/>
          <a:p>
            <a:fld id="{D08A53BC-CDD1-4E62-A5A0-3247E3298855}" type="slidenum">
              <a:rPr lang="en-CA" smtClean="0"/>
              <a:t>138</a:t>
            </a:fld>
            <a:endParaRPr lang="en-CA"/>
          </a:p>
        </p:txBody>
      </p:sp>
    </p:spTree>
    <p:extLst>
      <p:ext uri="{BB962C8B-B14F-4D97-AF65-F5344CB8AC3E}">
        <p14:creationId xmlns:p14="http://schemas.microsoft.com/office/powerpoint/2010/main" val="1839790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Microassaults</a:t>
            </a:r>
            <a:r>
              <a:rPr lang="en-CA" dirty="0" smtClean="0"/>
              <a:t>: </a:t>
            </a:r>
            <a:r>
              <a:rPr lang="en-CA" sz="1200" kern="1200" dirty="0" smtClean="0">
                <a:solidFill>
                  <a:schemeClr val="tx1"/>
                </a:solidFill>
                <a:effectLst/>
                <a:latin typeface="+mn-lt"/>
                <a:ea typeface="+mn-ea"/>
                <a:cs typeface="+mn-cs"/>
              </a:rPr>
              <a:t>Similar to old-fashioned, overt racism, but typically happens in private, when the perpetrator loses control, or is within an anonymous or private environment; Examples:  Mel Gibson’s anti-Semitic remarks when arrested for driving while intoxicated. Serving Black patrons in a restaurant last.</a:t>
            </a:r>
            <a:r>
              <a:rPr lang="en-CA" sz="1200" kern="1200" baseline="30000" dirty="0" smtClean="0">
                <a:solidFill>
                  <a:schemeClr val="tx1"/>
                </a:solidFill>
                <a:effectLst/>
                <a:latin typeface="+mn-lt"/>
                <a:ea typeface="+mn-ea"/>
                <a:cs typeface="+mn-cs"/>
              </a:rPr>
              <a:t>2</a:t>
            </a:r>
            <a:endParaRPr lang="en-CA" sz="1200" kern="1200" dirty="0" smtClean="0">
              <a:solidFill>
                <a:schemeClr val="tx1"/>
              </a:solidFill>
              <a:effectLst/>
              <a:latin typeface="+mn-lt"/>
              <a:ea typeface="+mn-ea"/>
              <a:cs typeface="+mn-cs"/>
            </a:endParaRPr>
          </a:p>
          <a:p>
            <a:endParaRPr lang="en-CA" dirty="0" smtClean="0"/>
          </a:p>
          <a:p>
            <a:r>
              <a:rPr lang="en-CA" dirty="0" err="1" smtClean="0"/>
              <a:t>Microinsults</a:t>
            </a:r>
            <a:r>
              <a:rPr lang="en-CA" dirty="0" smtClean="0"/>
              <a:t>: </a:t>
            </a:r>
            <a:r>
              <a:rPr lang="en-CA" sz="1200" kern="1200" dirty="0" smtClean="0">
                <a:solidFill>
                  <a:schemeClr val="tx1"/>
                </a:solidFill>
                <a:effectLst/>
                <a:latin typeface="+mn-lt"/>
                <a:ea typeface="+mn-ea"/>
                <a:cs typeface="+mn-cs"/>
              </a:rPr>
              <a:t>“Represent subtle snubs, frequently unknown to the perpetrator, but clearly convey a hidden insulting message to the recipient”</a:t>
            </a:r>
            <a:r>
              <a:rPr lang="en-CA" sz="1200" kern="1200" baseline="30000" dirty="0" smtClean="0">
                <a:solidFill>
                  <a:schemeClr val="tx1"/>
                </a:solidFill>
                <a:effectLst/>
                <a:latin typeface="+mn-lt"/>
                <a:ea typeface="+mn-ea"/>
                <a:cs typeface="+mn-cs"/>
              </a:rPr>
              <a:t>3</a:t>
            </a:r>
            <a:r>
              <a:rPr lang="en-CA" sz="1200" kern="1200" dirty="0" smtClean="0">
                <a:solidFill>
                  <a:schemeClr val="tx1"/>
                </a:solidFill>
                <a:effectLst/>
                <a:latin typeface="+mn-lt"/>
                <a:ea typeface="+mn-ea"/>
                <a:cs typeface="+mn-cs"/>
              </a:rPr>
              <a:t>; Examples: Asking someone where they are from or complementing them on their English simply because they are not Caucasian (message received: your group is un-Canadian)</a:t>
            </a:r>
          </a:p>
          <a:p>
            <a:endParaRPr lang="en-CA" dirty="0" smtClean="0"/>
          </a:p>
          <a:p>
            <a:r>
              <a:rPr lang="en-CA" dirty="0" err="1" smtClean="0"/>
              <a:t>Microinvalidations</a:t>
            </a:r>
            <a:r>
              <a:rPr lang="en-CA" dirty="0" smtClean="0"/>
              <a:t>: </a:t>
            </a:r>
            <a:r>
              <a:rPr lang="en-CA" sz="1200" kern="1200" dirty="0" smtClean="0">
                <a:solidFill>
                  <a:schemeClr val="tx1"/>
                </a:solidFill>
                <a:effectLst/>
                <a:latin typeface="+mn-lt"/>
                <a:ea typeface="+mn-ea"/>
                <a:cs typeface="+mn-cs"/>
              </a:rPr>
              <a:t>Deny perpetrator’s bias; Dismiss the reality of and psychological experience of racism; Examples: Accusing the victim of oversensitivity, proclaiming one has friends of colour and is therefore immune to racism</a:t>
            </a:r>
            <a:r>
              <a:rPr lang="en-CA" sz="1200" kern="1200" baseline="30000" dirty="0" smtClean="0">
                <a:solidFill>
                  <a:schemeClr val="tx1"/>
                </a:solidFill>
                <a:effectLst/>
                <a:latin typeface="+mn-lt"/>
                <a:ea typeface="+mn-ea"/>
                <a:cs typeface="+mn-cs"/>
              </a:rPr>
              <a:t>1</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A53BC-CDD1-4E62-A5A0-3247E3298855}" type="slidenum">
              <a:rPr lang="en-CA" smtClean="0"/>
              <a:t>140</a:t>
            </a:fld>
            <a:endParaRPr lang="en-CA"/>
          </a:p>
        </p:txBody>
      </p:sp>
    </p:spTree>
    <p:extLst>
      <p:ext uri="{BB962C8B-B14F-4D97-AF65-F5344CB8AC3E}">
        <p14:creationId xmlns:p14="http://schemas.microsoft.com/office/powerpoint/2010/main" val="1936006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08A53BC-CDD1-4E62-A5A0-3247E3298855}" type="slidenum">
              <a:rPr lang="en-CA" smtClean="0"/>
              <a:t>154</a:t>
            </a:fld>
            <a:endParaRPr lang="en-CA"/>
          </a:p>
        </p:txBody>
      </p:sp>
    </p:spTree>
    <p:extLst>
      <p:ext uri="{BB962C8B-B14F-4D97-AF65-F5344CB8AC3E}">
        <p14:creationId xmlns:p14="http://schemas.microsoft.com/office/powerpoint/2010/main" val="151934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CA" dirty="0" smtClean="0"/>
          </a:p>
        </p:txBody>
      </p:sp>
      <p:sp>
        <p:nvSpPr>
          <p:cNvPr id="4" name="Slide Number Placeholder 3"/>
          <p:cNvSpPr>
            <a:spLocks noGrp="1"/>
          </p:cNvSpPr>
          <p:nvPr>
            <p:ph type="sldNum" sz="quarter" idx="10"/>
          </p:nvPr>
        </p:nvSpPr>
        <p:spPr/>
        <p:txBody>
          <a:bodyPr/>
          <a:lstStyle/>
          <a:p>
            <a:fld id="{D08A53BC-CDD1-4E62-A5A0-3247E3298855}" type="slidenum">
              <a:rPr lang="en-CA" smtClean="0"/>
              <a:t>9</a:t>
            </a:fld>
            <a:endParaRPr lang="en-CA" dirty="0"/>
          </a:p>
        </p:txBody>
      </p:sp>
    </p:spTree>
    <p:extLst>
      <p:ext uri="{BB962C8B-B14F-4D97-AF65-F5344CB8AC3E}">
        <p14:creationId xmlns:p14="http://schemas.microsoft.com/office/powerpoint/2010/main" val="333090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8A53BC-CDD1-4E62-A5A0-3247E3298855}" type="slidenum">
              <a:rPr lang="en-CA" smtClean="0"/>
              <a:t>10</a:t>
            </a:fld>
            <a:endParaRPr lang="en-CA" dirty="0"/>
          </a:p>
        </p:txBody>
      </p:sp>
    </p:spTree>
    <p:extLst>
      <p:ext uri="{BB962C8B-B14F-4D97-AF65-F5344CB8AC3E}">
        <p14:creationId xmlns:p14="http://schemas.microsoft.com/office/powerpoint/2010/main" val="3330909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Language: </a:t>
            </a:r>
            <a:r>
              <a:rPr lang="en-CA" sz="1200" kern="1200" dirty="0" smtClean="0">
                <a:solidFill>
                  <a:schemeClr val="tx1"/>
                </a:solidFill>
                <a:effectLst/>
                <a:latin typeface="+mn-lt"/>
                <a:ea typeface="+mn-ea"/>
                <a:cs typeface="+mn-cs"/>
              </a:rPr>
              <a:t>Understandable;</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Culturally appropriate</a:t>
            </a:r>
          </a:p>
          <a:p>
            <a:pPr marL="342900" lvl="2" indent="-342900"/>
            <a:endParaRPr lang="en-CA" dirty="0" smtClean="0"/>
          </a:p>
          <a:p>
            <a:pPr marL="342900" lvl="2" indent="-342900"/>
            <a:r>
              <a:rPr lang="en-CA" dirty="0" smtClean="0"/>
              <a:t>Persons: </a:t>
            </a:r>
            <a:r>
              <a:rPr lang="en-CA" sz="2000" dirty="0" smtClean="0"/>
              <a:t>Build therapeutic relationship; Create comfort between counsellor and client</a:t>
            </a:r>
          </a:p>
          <a:p>
            <a:endParaRPr lang="en-CA"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CA" dirty="0" smtClean="0"/>
              <a:t>Metaphors: </a:t>
            </a:r>
            <a:r>
              <a:rPr lang="en-CA" sz="2000" dirty="0" smtClean="0"/>
              <a:t>Incorporate cultural sayings, images, and symbols to explain therapeutic concepts</a:t>
            </a:r>
          </a:p>
          <a:p>
            <a:endParaRPr lang="en-CA"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CA" dirty="0" smtClean="0"/>
              <a:t>Content: </a:t>
            </a:r>
            <a:r>
              <a:rPr lang="en-CA" sz="2000" dirty="0" smtClean="0"/>
              <a:t>Conveys understanding and respect of cultural values</a:t>
            </a:r>
          </a:p>
          <a:p>
            <a:endParaRPr lang="en-CA" dirty="0" smtClean="0"/>
          </a:p>
          <a:p>
            <a:r>
              <a:rPr lang="en-CA" dirty="0" smtClean="0"/>
              <a:t>Concepts: </a:t>
            </a:r>
            <a:r>
              <a:rPr lang="en-CA" sz="1200" kern="1200" dirty="0" smtClean="0">
                <a:solidFill>
                  <a:schemeClr val="tx1"/>
                </a:solidFill>
                <a:effectLst/>
                <a:latin typeface="+mn-lt"/>
                <a:ea typeface="+mn-ea"/>
                <a:cs typeface="+mn-cs"/>
              </a:rPr>
              <a:t>Treatment concepts framed within cultural values; Agreement on explanatory model for illness and treatment </a:t>
            </a:r>
            <a:endParaRPr lang="en-CA" sz="900"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CA" dirty="0" smtClean="0"/>
          </a:p>
          <a:p>
            <a:r>
              <a:rPr lang="en-CA" dirty="0" smtClean="0"/>
              <a:t>Goals: </a:t>
            </a:r>
            <a:r>
              <a:rPr lang="en-CA" sz="1200" kern="1200" dirty="0" smtClean="0">
                <a:solidFill>
                  <a:schemeClr val="tx1"/>
                </a:solidFill>
                <a:effectLst/>
                <a:latin typeface="+mn-lt"/>
                <a:ea typeface="+mn-ea"/>
                <a:cs typeface="+mn-cs"/>
              </a:rPr>
              <a:t>Mutual agreement; Adaptive and acceptable within cultural context</a:t>
            </a:r>
            <a:endParaRPr lang="en-CA" sz="900" kern="1200" dirty="0" smtClean="0">
              <a:solidFill>
                <a:schemeClr val="tx1"/>
              </a:solidFill>
              <a:effectLst/>
              <a:latin typeface="+mn-lt"/>
              <a:ea typeface="+mn-ea"/>
              <a:cs typeface="+mn-cs"/>
            </a:endParaRPr>
          </a:p>
          <a:p>
            <a:endParaRPr lang="en-CA"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CA" dirty="0" smtClean="0"/>
              <a:t>Methods: </a:t>
            </a:r>
            <a:r>
              <a:rPr lang="en-CA" sz="2000" dirty="0" smtClean="0"/>
              <a:t>Use culturally familiar techniques</a:t>
            </a:r>
          </a:p>
          <a:p>
            <a:endParaRPr lang="en-CA" dirty="0" smtClean="0"/>
          </a:p>
          <a:p>
            <a:r>
              <a:rPr lang="en-CA" dirty="0" smtClean="0"/>
              <a:t>Context: </a:t>
            </a:r>
            <a:r>
              <a:rPr lang="en-CA" sz="1200" kern="1200" dirty="0" smtClean="0">
                <a:solidFill>
                  <a:schemeClr val="tx1"/>
                </a:solidFill>
                <a:effectLst/>
                <a:latin typeface="+mn-lt"/>
                <a:ea typeface="+mn-ea"/>
                <a:cs typeface="+mn-cs"/>
              </a:rPr>
              <a:t>Avoid Western tendency for individualistic assessment and treatment; View client within environmental and social context (economic, historical, familial, social class, etc.)</a:t>
            </a:r>
          </a:p>
          <a:p>
            <a:endParaRPr lang="en-CA" dirty="0"/>
          </a:p>
        </p:txBody>
      </p:sp>
      <p:sp>
        <p:nvSpPr>
          <p:cNvPr id="4" name="Slide Number Placeholder 3"/>
          <p:cNvSpPr>
            <a:spLocks noGrp="1"/>
          </p:cNvSpPr>
          <p:nvPr>
            <p:ph type="sldNum" sz="quarter" idx="10"/>
          </p:nvPr>
        </p:nvSpPr>
        <p:spPr/>
        <p:txBody>
          <a:bodyPr/>
          <a:lstStyle/>
          <a:p>
            <a:fld id="{D08A53BC-CDD1-4E62-A5A0-3247E3298855}" type="slidenum">
              <a:rPr lang="en-CA" smtClean="0"/>
              <a:t>23</a:t>
            </a:fld>
            <a:endParaRPr lang="en-CA"/>
          </a:p>
        </p:txBody>
      </p:sp>
    </p:spTree>
    <p:extLst>
      <p:ext uri="{BB962C8B-B14F-4D97-AF65-F5344CB8AC3E}">
        <p14:creationId xmlns:p14="http://schemas.microsoft.com/office/powerpoint/2010/main" val="3964061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Url: http://www.eyes-and-vision.com/influence-of-culture-on-visual-perception.html</a:t>
            </a:r>
            <a:endParaRPr lang="en-CA" dirty="0"/>
          </a:p>
        </p:txBody>
      </p:sp>
      <p:sp>
        <p:nvSpPr>
          <p:cNvPr id="4" name="Slide Number Placeholder 3"/>
          <p:cNvSpPr>
            <a:spLocks noGrp="1"/>
          </p:cNvSpPr>
          <p:nvPr>
            <p:ph type="sldNum" sz="quarter" idx="10"/>
          </p:nvPr>
        </p:nvSpPr>
        <p:spPr/>
        <p:txBody>
          <a:bodyPr/>
          <a:lstStyle/>
          <a:p>
            <a:fld id="{D08A53BC-CDD1-4E62-A5A0-3247E3298855}" type="slidenum">
              <a:rPr lang="en-CA" smtClean="0"/>
              <a:t>30</a:t>
            </a:fld>
            <a:endParaRPr lang="en-CA"/>
          </a:p>
        </p:txBody>
      </p:sp>
    </p:spTree>
    <p:extLst>
      <p:ext uri="{BB962C8B-B14F-4D97-AF65-F5344CB8AC3E}">
        <p14:creationId xmlns:p14="http://schemas.microsoft.com/office/powerpoint/2010/main" val="665336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08A53BC-CDD1-4E62-A5A0-3247E3298855}" type="slidenum">
              <a:rPr lang="en-CA" smtClean="0"/>
              <a:t>34</a:t>
            </a:fld>
            <a:endParaRPr lang="en-CA"/>
          </a:p>
        </p:txBody>
      </p:sp>
    </p:spTree>
    <p:extLst>
      <p:ext uri="{BB962C8B-B14F-4D97-AF65-F5344CB8AC3E}">
        <p14:creationId xmlns:p14="http://schemas.microsoft.com/office/powerpoint/2010/main" val="268942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08A53BC-CDD1-4E62-A5A0-3247E3298855}" type="slidenum">
              <a:rPr lang="en-CA" smtClean="0"/>
              <a:t>35</a:t>
            </a:fld>
            <a:endParaRPr lang="en-CA"/>
          </a:p>
        </p:txBody>
      </p:sp>
    </p:spTree>
    <p:extLst>
      <p:ext uri="{BB962C8B-B14F-4D97-AF65-F5344CB8AC3E}">
        <p14:creationId xmlns:p14="http://schemas.microsoft.com/office/powerpoint/2010/main" val="3486350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http://www.vtaras.com/Acculturation_Survey_Catalogue.pdf</a:t>
            </a:r>
            <a:endParaRPr lang="en-CA" dirty="0"/>
          </a:p>
        </p:txBody>
      </p:sp>
      <p:sp>
        <p:nvSpPr>
          <p:cNvPr id="4" name="Slide Number Placeholder 3"/>
          <p:cNvSpPr>
            <a:spLocks noGrp="1"/>
          </p:cNvSpPr>
          <p:nvPr>
            <p:ph type="sldNum" sz="quarter" idx="10"/>
          </p:nvPr>
        </p:nvSpPr>
        <p:spPr/>
        <p:txBody>
          <a:bodyPr/>
          <a:lstStyle/>
          <a:p>
            <a:fld id="{D08A53BC-CDD1-4E62-A5A0-3247E3298855}" type="slidenum">
              <a:rPr lang="en-CA" smtClean="0"/>
              <a:t>44</a:t>
            </a:fld>
            <a:endParaRPr lang="en-CA"/>
          </a:p>
        </p:txBody>
      </p:sp>
    </p:spTree>
    <p:extLst>
      <p:ext uri="{BB962C8B-B14F-4D97-AF65-F5344CB8AC3E}">
        <p14:creationId xmlns:p14="http://schemas.microsoft.com/office/powerpoint/2010/main" val="1660406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1C8568-B7FB-462F-8CC3-80B7F86C0C75}" type="datetime1">
              <a:rPr lang="en-CA" smtClean="0"/>
              <a:t>19/12/2013</a:t>
            </a:fld>
            <a:endParaRPr lang="en-CA" dirty="0"/>
          </a:p>
        </p:txBody>
      </p:sp>
      <p:sp>
        <p:nvSpPr>
          <p:cNvPr id="19" name="Footer Placeholder 18"/>
          <p:cNvSpPr>
            <a:spLocks noGrp="1"/>
          </p:cNvSpPr>
          <p:nvPr>
            <p:ph type="ftr" sz="quarter" idx="11"/>
          </p:nvPr>
        </p:nvSpPr>
        <p:spPr/>
        <p:txBody>
          <a:bodyPr/>
          <a:lstStyle/>
          <a:p>
            <a:endParaRPr lang="en-CA" dirty="0"/>
          </a:p>
        </p:txBody>
      </p:sp>
      <p:sp>
        <p:nvSpPr>
          <p:cNvPr id="7" name="Slide Number Placeholder 5"/>
          <p:cNvSpPr txBox="1">
            <a:spLocks/>
          </p:cNvSpPr>
          <p:nvPr userDrawn="1"/>
        </p:nvSpPr>
        <p:spPr>
          <a:xfrm>
            <a:off x="8335466" y="-25945"/>
            <a:ext cx="762000" cy="176485"/>
          </a:xfrm>
          <a:prstGeom prst="rect">
            <a:avLst/>
          </a:prstGeom>
        </p:spPr>
        <p:txBody>
          <a:bodyPr vert="horz" lIns="0" tIns="0" rIns="0" bIns="0"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E4EE47-3D34-4A7B-97CF-7B8975837EEE}" type="slidenum">
              <a:rPr kumimoji="0" lang="en-CA" sz="1000" b="0" i="0" u="none" strike="noStrike" kern="1200" cap="none" spc="0" normalizeH="0" baseline="0" noProof="0" smtClean="0">
                <a:ln>
                  <a:noFill/>
                </a:ln>
                <a:solidFill>
                  <a:schemeClr val="tx1"/>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schemeClr val="tx1"/>
              </a:solidFill>
              <a:effectLst/>
              <a:uLnTx/>
              <a:uFillTx/>
              <a:latin typeface="Constantia"/>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CEC815-3924-48B1-9B38-0A7399165353}" type="datetime1">
              <a:rPr lang="en-CA" smtClean="0"/>
              <a:t>19/12/2013</a:t>
            </a:fld>
            <a:endParaRPr lang="en-CA" dirty="0"/>
          </a:p>
        </p:txBody>
      </p:sp>
      <p:sp>
        <p:nvSpPr>
          <p:cNvPr id="5" name="Footer Placeholder 4"/>
          <p:cNvSpPr>
            <a:spLocks noGrp="1"/>
          </p:cNvSpPr>
          <p:nvPr>
            <p:ph type="ftr" sz="quarter" idx="11"/>
          </p:nvPr>
        </p:nvSpPr>
        <p:spPr/>
        <p:txBody>
          <a:bodyPr/>
          <a:lstStyle/>
          <a:p>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E8962A-34B1-4B6B-B232-EBB14EA6C64A}" type="datetime1">
              <a:rPr lang="en-CA" smtClean="0"/>
              <a:t>19/12/2013</a:t>
            </a:fld>
            <a:endParaRPr lang="en-CA" dirty="0"/>
          </a:p>
        </p:txBody>
      </p:sp>
      <p:sp>
        <p:nvSpPr>
          <p:cNvPr id="5" name="Footer Placeholder 4"/>
          <p:cNvSpPr>
            <a:spLocks noGrp="1"/>
          </p:cNvSpPr>
          <p:nvPr>
            <p:ph type="ftr" sz="quarter" idx="11"/>
          </p:nvPr>
        </p:nvSpPr>
        <p:spPr/>
        <p:txBody>
          <a:bodyPr/>
          <a:lstStyle/>
          <a:p>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A692EF5-14D9-46C7-806A-2FE44B430EE2}" type="datetime1">
              <a:rPr lang="en-CA" smtClean="0">
                <a:solidFill>
                  <a:srgbClr val="DBF5F9">
                    <a:shade val="90000"/>
                  </a:srgbClr>
                </a:solidFill>
              </a:rPr>
              <a:t>19/12/2013</a:t>
            </a:fld>
            <a:endParaRPr lang="en-CA"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CA" dirty="0">
              <a:solidFill>
                <a:srgbClr val="DBF5F9">
                  <a:shade val="90000"/>
                </a:srgbClr>
              </a:solidFill>
            </a:endParaRPr>
          </a:p>
        </p:txBody>
      </p:sp>
    </p:spTree>
    <p:extLst>
      <p:ext uri="{BB962C8B-B14F-4D97-AF65-F5344CB8AC3E}">
        <p14:creationId xmlns:p14="http://schemas.microsoft.com/office/powerpoint/2010/main" val="281181487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52E0D3-C2F5-4DC3-8779-A444561AA407}" type="datetime1">
              <a:rPr lang="en-CA" smtClean="0">
                <a:solidFill>
                  <a:srgbClr val="04617B">
                    <a:shade val="90000"/>
                  </a:srgbClr>
                </a:solidFill>
              </a:rPr>
              <a:t>19/12/2013</a:t>
            </a:fld>
            <a:endParaRPr lang="en-CA"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dirty="0">
              <a:solidFill>
                <a:srgbClr val="04617B">
                  <a:shade val="90000"/>
                </a:srgbClr>
              </a:solidFill>
            </a:endParaRPr>
          </a:p>
        </p:txBody>
      </p:sp>
    </p:spTree>
    <p:extLst>
      <p:ext uri="{BB962C8B-B14F-4D97-AF65-F5344CB8AC3E}">
        <p14:creationId xmlns:p14="http://schemas.microsoft.com/office/powerpoint/2010/main" val="235064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E73308-443A-4E29-BB40-D2F6A978825D}" type="datetime1">
              <a:rPr lang="en-CA" smtClean="0">
                <a:solidFill>
                  <a:srgbClr val="DBF5F9">
                    <a:shade val="90000"/>
                  </a:srgbClr>
                </a:solidFill>
              </a:rPr>
              <a:t>19/12/2013</a:t>
            </a:fld>
            <a:endParaRPr lang="en-CA"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CA" dirty="0">
              <a:solidFill>
                <a:srgbClr val="DBF5F9">
                  <a:shade val="90000"/>
                </a:srgbClr>
              </a:solidFill>
            </a:endParaRPr>
          </a:p>
        </p:txBody>
      </p:sp>
    </p:spTree>
    <p:extLst>
      <p:ext uri="{BB962C8B-B14F-4D97-AF65-F5344CB8AC3E}">
        <p14:creationId xmlns:p14="http://schemas.microsoft.com/office/powerpoint/2010/main" val="22067713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EDCC7A-B5A2-40F0-BA11-4A1B45DDC09B}" type="datetime1">
              <a:rPr lang="en-CA" smtClean="0">
                <a:solidFill>
                  <a:srgbClr val="04617B">
                    <a:shade val="90000"/>
                  </a:srgbClr>
                </a:solidFill>
              </a:rPr>
              <a:t>19/12/2013</a:t>
            </a:fld>
            <a:endParaRPr lang="en-CA"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dirty="0">
              <a:solidFill>
                <a:srgbClr val="04617B">
                  <a:shade val="90000"/>
                </a:srgbClr>
              </a:solidFill>
            </a:endParaRPr>
          </a:p>
        </p:txBody>
      </p:sp>
    </p:spTree>
    <p:extLst>
      <p:ext uri="{BB962C8B-B14F-4D97-AF65-F5344CB8AC3E}">
        <p14:creationId xmlns:p14="http://schemas.microsoft.com/office/powerpoint/2010/main" val="3333638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A3CE6D-F370-4CA9-833A-AA9DB71B86D8}" type="datetime1">
              <a:rPr lang="en-CA" smtClean="0">
                <a:solidFill>
                  <a:srgbClr val="04617B">
                    <a:shade val="90000"/>
                  </a:srgbClr>
                </a:solidFill>
              </a:rPr>
              <a:t>19/12/2013</a:t>
            </a:fld>
            <a:endParaRPr lang="en-CA"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CA" dirty="0">
              <a:solidFill>
                <a:srgbClr val="04617B">
                  <a:shade val="90000"/>
                </a:srgbClr>
              </a:solidFill>
            </a:endParaRPr>
          </a:p>
        </p:txBody>
      </p:sp>
    </p:spTree>
    <p:extLst>
      <p:ext uri="{BB962C8B-B14F-4D97-AF65-F5344CB8AC3E}">
        <p14:creationId xmlns:p14="http://schemas.microsoft.com/office/powerpoint/2010/main" val="702667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55506B-E263-48B2-8303-73B0E9C6B77D}" type="datetime1">
              <a:rPr lang="en-CA" smtClean="0">
                <a:solidFill>
                  <a:srgbClr val="04617B">
                    <a:shade val="90000"/>
                  </a:srgbClr>
                </a:solidFill>
              </a:rPr>
              <a:t>19/12/2013</a:t>
            </a:fld>
            <a:endParaRPr lang="en-CA"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CA" dirty="0">
              <a:solidFill>
                <a:srgbClr val="04617B">
                  <a:shade val="90000"/>
                </a:srgbClr>
              </a:solidFill>
            </a:endParaRPr>
          </a:p>
        </p:txBody>
      </p:sp>
    </p:spTree>
    <p:extLst>
      <p:ext uri="{BB962C8B-B14F-4D97-AF65-F5344CB8AC3E}">
        <p14:creationId xmlns:p14="http://schemas.microsoft.com/office/powerpoint/2010/main" val="1860165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93F90-BB5F-4A61-8D72-2765404D347D}" type="datetime1">
              <a:rPr lang="en-CA" smtClean="0">
                <a:solidFill>
                  <a:srgbClr val="04617B">
                    <a:shade val="90000"/>
                  </a:srgbClr>
                </a:solidFill>
              </a:rPr>
              <a:t>19/12/2013</a:t>
            </a:fld>
            <a:endParaRPr lang="en-CA"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CA" dirty="0">
              <a:solidFill>
                <a:srgbClr val="04617B">
                  <a:shade val="90000"/>
                </a:srgbClr>
              </a:solidFill>
            </a:endParaRPr>
          </a:p>
        </p:txBody>
      </p:sp>
    </p:spTree>
    <p:extLst>
      <p:ext uri="{BB962C8B-B14F-4D97-AF65-F5344CB8AC3E}">
        <p14:creationId xmlns:p14="http://schemas.microsoft.com/office/powerpoint/2010/main" val="2141103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6AD26B-EFD8-4525-8791-D7190FE4CB1A}" type="datetime1">
              <a:rPr lang="en-CA" smtClean="0">
                <a:solidFill>
                  <a:srgbClr val="04617B">
                    <a:shade val="90000"/>
                  </a:srgbClr>
                </a:solidFill>
              </a:rPr>
              <a:t>19/12/2013</a:t>
            </a:fld>
            <a:endParaRPr lang="en-CA"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dirty="0">
              <a:solidFill>
                <a:srgbClr val="04617B">
                  <a:shade val="90000"/>
                </a:srgbClr>
              </a:solidFill>
            </a:endParaRPr>
          </a:p>
        </p:txBody>
      </p:sp>
    </p:spTree>
    <p:extLst>
      <p:ext uri="{BB962C8B-B14F-4D97-AF65-F5344CB8AC3E}">
        <p14:creationId xmlns:p14="http://schemas.microsoft.com/office/powerpoint/2010/main" val="3818163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E5BC0F-2F50-465C-97CC-A3B6BBC8FFAC}" type="datetime1">
              <a:rPr lang="en-CA" smtClean="0"/>
              <a:t>19/12/2013</a:t>
            </a:fld>
            <a:endParaRPr lang="en-CA" dirty="0"/>
          </a:p>
        </p:txBody>
      </p:sp>
      <p:sp>
        <p:nvSpPr>
          <p:cNvPr id="5" name="Footer Placeholder 4"/>
          <p:cNvSpPr>
            <a:spLocks noGrp="1"/>
          </p:cNvSpPr>
          <p:nvPr>
            <p:ph type="ftr" sz="quarter" idx="11"/>
          </p:nvPr>
        </p:nvSpPr>
        <p:spPr/>
        <p:txBody>
          <a:bodyPr/>
          <a:lstStyle/>
          <a:p>
            <a:endParaRPr lang="en-C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C13E88-B1CD-4431-9A1C-DAB3A49AAE82}" type="datetime1">
              <a:rPr lang="en-CA" smtClean="0">
                <a:solidFill>
                  <a:srgbClr val="04617B">
                    <a:shade val="90000"/>
                  </a:srgbClr>
                </a:solidFill>
              </a:rPr>
              <a:t>19/12/2013</a:t>
            </a:fld>
            <a:endParaRPr lang="en-CA"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userDrawn="1"/>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285122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BD6E31-4808-4811-9B1B-59A27E29F5EE}" type="datetime1">
              <a:rPr lang="en-CA" smtClean="0">
                <a:solidFill>
                  <a:srgbClr val="04617B">
                    <a:shade val="90000"/>
                  </a:srgbClr>
                </a:solidFill>
              </a:rPr>
              <a:t>19/12/2013</a:t>
            </a:fld>
            <a:endParaRPr lang="en-CA"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dirty="0">
              <a:solidFill>
                <a:srgbClr val="04617B">
                  <a:shade val="90000"/>
                </a:srgbClr>
              </a:solidFill>
            </a:endParaRPr>
          </a:p>
        </p:txBody>
      </p:sp>
    </p:spTree>
    <p:extLst>
      <p:ext uri="{BB962C8B-B14F-4D97-AF65-F5344CB8AC3E}">
        <p14:creationId xmlns:p14="http://schemas.microsoft.com/office/powerpoint/2010/main" val="1392432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287475-2D32-4E4A-8820-3C30227EDEB3}" type="datetime1">
              <a:rPr lang="en-CA" smtClean="0">
                <a:solidFill>
                  <a:srgbClr val="04617B">
                    <a:shade val="90000"/>
                  </a:srgbClr>
                </a:solidFill>
              </a:rPr>
              <a:t>19/12/2013</a:t>
            </a:fld>
            <a:endParaRPr lang="en-CA"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dirty="0">
              <a:solidFill>
                <a:srgbClr val="04617B">
                  <a:shade val="90000"/>
                </a:srgbClr>
              </a:solidFill>
            </a:endParaRPr>
          </a:p>
        </p:txBody>
      </p:sp>
    </p:spTree>
    <p:extLst>
      <p:ext uri="{BB962C8B-B14F-4D97-AF65-F5344CB8AC3E}">
        <p14:creationId xmlns:p14="http://schemas.microsoft.com/office/powerpoint/2010/main" val="40336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C3EA741-E8D9-421B-A18C-90ACB0D141E7}" type="datetime1">
              <a:rPr lang="en-CA" smtClean="0"/>
              <a:t>19/12/2013</a:t>
            </a:fld>
            <a:endParaRPr lang="en-CA" dirty="0"/>
          </a:p>
        </p:txBody>
      </p:sp>
      <p:sp>
        <p:nvSpPr>
          <p:cNvPr id="5" name="Footer Placeholder 4"/>
          <p:cNvSpPr>
            <a:spLocks noGrp="1"/>
          </p:cNvSpPr>
          <p:nvPr>
            <p:ph type="ftr" sz="quarter" idx="11"/>
          </p:nvPr>
        </p:nvSpPr>
        <p:spPr/>
        <p:txBody>
          <a:bodyPr/>
          <a:lstStyle/>
          <a:p>
            <a:endParaRPr lang="en-C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BD3FA0-2819-43F7-BBEC-5C83FE73A513}" type="datetime1">
              <a:rPr lang="en-CA" smtClean="0"/>
              <a:t>19/12/2013</a:t>
            </a:fld>
            <a:endParaRPr lang="en-CA" dirty="0"/>
          </a:p>
        </p:txBody>
      </p:sp>
      <p:sp>
        <p:nvSpPr>
          <p:cNvPr id="6" name="Footer Placeholder 5"/>
          <p:cNvSpPr>
            <a:spLocks noGrp="1"/>
          </p:cNvSpPr>
          <p:nvPr>
            <p:ph type="ftr" sz="quarter" idx="11"/>
          </p:nvPr>
        </p:nvSpPr>
        <p:spPr/>
        <p:txBody>
          <a:bodyPr/>
          <a:lstStyle/>
          <a:p>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3100B6-7696-4F58-98BB-45207EA85CA7}" type="datetime1">
              <a:rPr lang="en-CA" smtClean="0"/>
              <a:t>19/12/2013</a:t>
            </a:fld>
            <a:endParaRPr lang="en-CA" dirty="0"/>
          </a:p>
        </p:txBody>
      </p:sp>
      <p:sp>
        <p:nvSpPr>
          <p:cNvPr id="8" name="Footer Placeholder 7"/>
          <p:cNvSpPr>
            <a:spLocks noGrp="1"/>
          </p:cNvSpPr>
          <p:nvPr>
            <p:ph type="ftr" sz="quarter" idx="11"/>
          </p:nvPr>
        </p:nvSpPr>
        <p:spPr/>
        <p:txBody>
          <a:bodyPr/>
          <a:lstStyle/>
          <a:p>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E93E90-FF20-4E18-B134-75F45DD7909E}" type="datetime1">
              <a:rPr lang="en-CA" smtClean="0"/>
              <a:t>19/12/2013</a:t>
            </a:fld>
            <a:endParaRPr lang="en-CA" dirty="0"/>
          </a:p>
        </p:txBody>
      </p:sp>
      <p:sp>
        <p:nvSpPr>
          <p:cNvPr id="4" name="Footer Placeholder 3"/>
          <p:cNvSpPr>
            <a:spLocks noGrp="1"/>
          </p:cNvSpPr>
          <p:nvPr>
            <p:ph type="ftr" sz="quarter" idx="11"/>
          </p:nvPr>
        </p:nvSpPr>
        <p:spPr/>
        <p:txBody>
          <a:bodyPr/>
          <a:lstStyle/>
          <a:p>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BFA83-4E0D-46D8-8858-36C779567EB2}" type="datetime1">
              <a:rPr lang="en-CA" smtClean="0"/>
              <a:t>19/12/2013</a:t>
            </a:fld>
            <a:endParaRPr lang="en-CA" dirty="0"/>
          </a:p>
        </p:txBody>
      </p:sp>
      <p:sp>
        <p:nvSpPr>
          <p:cNvPr id="3" name="Footer Placeholder 2"/>
          <p:cNvSpPr>
            <a:spLocks noGrp="1"/>
          </p:cNvSpPr>
          <p:nvPr>
            <p:ph type="ftr" sz="quarter" idx="11"/>
          </p:nvPr>
        </p:nvSpPr>
        <p:spPr/>
        <p:txBody>
          <a:bodyPr/>
          <a:lstStyle/>
          <a:p>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D15044-20C3-4DC8-BFE4-AEFA41B3C4D1}" type="datetime1">
              <a:rPr lang="en-CA" smtClean="0"/>
              <a:t>19/12/2013</a:t>
            </a:fld>
            <a:endParaRPr lang="en-CA" dirty="0"/>
          </a:p>
        </p:txBody>
      </p:sp>
      <p:sp>
        <p:nvSpPr>
          <p:cNvPr id="6" name="Footer Placeholder 5"/>
          <p:cNvSpPr>
            <a:spLocks noGrp="1"/>
          </p:cNvSpPr>
          <p:nvPr>
            <p:ph type="ftr" sz="quarter" idx="11"/>
          </p:nvPr>
        </p:nvSpPr>
        <p:spPr/>
        <p:txBody>
          <a:bodyPr/>
          <a:lstStyle/>
          <a:p>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0BD165-B503-4A56-8E0C-C3846060D356}" type="datetime1">
              <a:rPr lang="en-CA" smtClean="0"/>
              <a:t>19/12/2013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7175F27-ED93-47B7-B32A-5D6607615A10}" type="datetime1">
              <a:rPr lang="en-CA" smtClean="0"/>
              <a:t>19/12/2013</a:t>
            </a:fld>
            <a:endParaRPr lang="en-CA"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20" name="Slide Number Placeholder 5"/>
          <p:cNvSpPr txBox="1">
            <a:spLocks/>
          </p:cNvSpPr>
          <p:nvPr userDrawn="1"/>
        </p:nvSpPr>
        <p:spPr>
          <a:xfrm>
            <a:off x="8335466" y="-25945"/>
            <a:ext cx="762000" cy="176485"/>
          </a:xfrm>
          <a:prstGeom prst="rect">
            <a:avLst/>
          </a:prstGeom>
        </p:spPr>
        <p:txBody>
          <a:bodyPr vert="horz" lIns="0" tIns="0" rIns="0" bIns="0"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E4EE47-3D34-4A7B-97CF-7B8975837EEE}" type="slidenum">
              <a:rPr kumimoji="0" lang="en-CA" sz="1000" b="0" i="0" u="none" strike="noStrike" kern="1200" cap="none" spc="0" normalizeH="0" baseline="0" noProof="0" smtClean="0">
                <a:ln>
                  <a:noFill/>
                </a:ln>
                <a:solidFill>
                  <a:schemeClr val="tx1"/>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schemeClr val="tx1"/>
              </a:solidFill>
              <a:effectLst/>
              <a:uLnTx/>
              <a:uFillTx/>
              <a:latin typeface="Constantia"/>
              <a:ea typeface="+mn-ea"/>
              <a:cs typeface="+mn-cs"/>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2EACEAE-89A7-4782-906D-8EE4CC3C1E26}" type="datetime1">
              <a:rPr lang="en-CA" smtClean="0">
                <a:solidFill>
                  <a:srgbClr val="04617B">
                    <a:shade val="90000"/>
                  </a:srgbClr>
                </a:solidFill>
              </a:rPr>
              <a:t>19/12/2013</a:t>
            </a:fld>
            <a:endParaRPr lang="en-CA"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
        <p:nvSpPr>
          <p:cNvPr id="14" name="Slide Number Placeholder 5"/>
          <p:cNvSpPr txBox="1">
            <a:spLocks/>
          </p:cNvSpPr>
          <p:nvPr userDrawn="1"/>
        </p:nvSpPr>
        <p:spPr>
          <a:xfrm>
            <a:off x="8335466" y="-25945"/>
            <a:ext cx="762000" cy="176485"/>
          </a:xfrm>
          <a:prstGeom prst="rect">
            <a:avLst/>
          </a:prstGeom>
        </p:spPr>
        <p:txBody>
          <a:bodyPr vert="horz" lIns="0" tIns="0" rIns="0" bIns="0"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E4EE47-3D34-4A7B-97CF-7B8975837EEE}" type="slidenum">
              <a:rPr kumimoji="0" lang="en-CA" sz="1000" b="0" i="0" u="none" strike="noStrike" kern="1200" cap="none" spc="0" normalizeH="0" baseline="0" noProof="0" smtClean="0">
                <a:ln>
                  <a:noFill/>
                </a:ln>
                <a:solidFill>
                  <a:schemeClr val="tx1"/>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schemeClr val="tx1"/>
              </a:solidFill>
              <a:effectLst/>
              <a:uLnTx/>
              <a:uFillTx/>
              <a:latin typeface="Constantia"/>
              <a:ea typeface="+mn-ea"/>
              <a:cs typeface="+mn-cs"/>
            </a:endParaRPr>
          </a:p>
        </p:txBody>
      </p:sp>
    </p:spTree>
    <p:extLst>
      <p:ext uri="{BB962C8B-B14F-4D97-AF65-F5344CB8AC3E}">
        <p14:creationId xmlns:p14="http://schemas.microsoft.com/office/powerpoint/2010/main" val="416176376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5.WMF"/><Relationship Id="rId2" Type="http://schemas.openxmlformats.org/officeDocument/2006/relationships/image" Target="../media/image68.JP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png"/></Relationships>
</file>

<file path=ppt/slides/_rels/slide105.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0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0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geert-hofstede.com/countrie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geerthofstede.nl/dimension-data-matrix"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76.png"/><Relationship Id="rId7" Type="http://schemas.openxmlformats.org/officeDocument/2006/relationships/image" Target="../media/image80.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WMF"/><Relationship Id="rId4" Type="http://schemas.openxmlformats.org/officeDocument/2006/relationships/image" Target="../media/image77.png"/></Relationships>
</file>

<file path=ppt/slides/_rels/slide121.xml.rels><?xml version="1.0" encoding="UTF-8" standalone="yes"?>
<Relationships xmlns="http://schemas.openxmlformats.org/package/2006/relationships"><Relationship Id="rId3" Type="http://schemas.openxmlformats.org/officeDocument/2006/relationships/image" Target="../media/image82.JPG"/><Relationship Id="rId7"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10.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83.WMF"/><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10.jpeg"/></Relationships>
</file>

<file path=ppt/slides/_rels/slide1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84.emf"/><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jpeg"/><Relationship Id="rId7" Type="http://schemas.openxmlformats.org/officeDocument/2006/relationships/image" Target="../media/image90.W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jpeg"/><Relationship Id="rId9" Type="http://schemas.openxmlformats.org/officeDocument/2006/relationships/image" Target="../media/image4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2.WMF"/><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4.JP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jpe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youtu.be/BJL2P0JsAS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implicit.harvard.edu/implicit/"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96.WM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3.WMF"/><Relationship Id="rId4" Type="http://schemas.openxmlformats.org/officeDocument/2006/relationships/image" Target="../media/image12.WMF"/></Relationships>
</file>

<file path=ppt/slides/_rels/slide14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01.JP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jpe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jpeg"/><Relationship Id="rId7" Type="http://schemas.openxmlformats.org/officeDocument/2006/relationships/image" Target="../media/image107.WMF"/><Relationship Id="rId2" Type="http://schemas.openxmlformats.org/officeDocument/2006/relationships/image" Target="../media/image102.WMF"/><Relationship Id="rId1" Type="http://schemas.openxmlformats.org/officeDocument/2006/relationships/slideLayout" Target="../slideLayouts/slideLayout2.xml"/><Relationship Id="rId6" Type="http://schemas.openxmlformats.org/officeDocument/2006/relationships/image" Target="../media/image106.jpeg"/><Relationship Id="rId5" Type="http://schemas.openxmlformats.org/officeDocument/2006/relationships/image" Target="../media/image105.PNG"/><Relationship Id="rId4" Type="http://schemas.openxmlformats.org/officeDocument/2006/relationships/image" Target="../media/image104.WMF"/><Relationship Id="rId9" Type="http://schemas.openxmlformats.org/officeDocument/2006/relationships/image" Target="../media/image109.jpe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3.WMF"/><Relationship Id="rId4" Type="http://schemas.openxmlformats.org/officeDocument/2006/relationships/image" Target="../media/image12.WMF"/></Relationships>
</file>

<file path=ppt/slides/_rels/slide168.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17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skydrive.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eyes-and-vision.com/influence-of-culture-on-visual-perception.html"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vtaras.com/Acculturation_Survey_Catalogu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5.WMF"/><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jpeg"/></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slides/_rels/slide4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WMF"/><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WMF"/></Relationships>
</file>

<file path=ppt/slides/_rels/slide50.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8.WMF"/><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jpeg"/></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3" Type="http://schemas.openxmlformats.org/officeDocument/2006/relationships/hyperlink" Target="http://www.personal.psu.edu/j5j/IPI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6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2.WMF"/><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5.WMF"/><Relationship Id="rId2" Type="http://schemas.openxmlformats.org/officeDocument/2006/relationships/image" Target="../media/image54.jpeg"/><Relationship Id="rId1" Type="http://schemas.openxmlformats.org/officeDocument/2006/relationships/slideLayout" Target="../slideLayouts/slideLayout6.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youtu.be/IGQmdoK_Zf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61" y="-27384"/>
            <a:ext cx="9144000" cy="1008112"/>
          </a:xfrm>
        </p:spPr>
        <p:txBody>
          <a:bodyPr>
            <a:normAutofit/>
          </a:bodyPr>
          <a:lstStyle/>
          <a:p>
            <a:pPr algn="ctr"/>
            <a:r>
              <a:rPr lang="en-CA" sz="4800" b="1" dirty="0">
                <a:effectLst/>
              </a:rPr>
              <a:t>FROM AWARENESS TO PRACTICE</a:t>
            </a:r>
            <a:r>
              <a:rPr lang="en-CA" sz="4800" b="1" dirty="0" smtClean="0">
                <a:effectLst/>
              </a:rPr>
              <a:t>:</a:t>
            </a:r>
            <a:endParaRPr lang="en-CA" sz="4800" dirty="0">
              <a:effectLst/>
            </a:endParaRPr>
          </a:p>
        </p:txBody>
      </p:sp>
      <p:pic>
        <p:nvPicPr>
          <p:cNvPr id="7" name="Picture 6" descr="MC900449065"/>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988840"/>
            <a:ext cx="5472608" cy="3588595"/>
          </a:xfrm>
          <a:prstGeom prst="rect">
            <a:avLst/>
          </a:prstGeom>
          <a:ln>
            <a:noFill/>
          </a:ln>
          <a:effectLst>
            <a:softEdge rad="112500"/>
          </a:effectLst>
        </p:spPr>
      </p:pic>
      <p:sp>
        <p:nvSpPr>
          <p:cNvPr id="2" name="TextBox 1"/>
          <p:cNvSpPr txBox="1"/>
          <p:nvPr/>
        </p:nvSpPr>
        <p:spPr>
          <a:xfrm>
            <a:off x="899592" y="5517232"/>
            <a:ext cx="7344816" cy="861774"/>
          </a:xfrm>
          <a:prstGeom prst="rect">
            <a:avLst/>
          </a:prstGeom>
          <a:noFill/>
        </p:spPr>
        <p:txBody>
          <a:bodyPr wrap="square" rtlCol="0">
            <a:spAutoFit/>
          </a:bodyPr>
          <a:lstStyle/>
          <a:p>
            <a:pPr algn="ctr"/>
            <a:r>
              <a:rPr lang="en-CA" b="1" dirty="0" smtClean="0"/>
              <a:t>Tomasz M. Rapacki, B.A. </a:t>
            </a:r>
          </a:p>
          <a:p>
            <a:pPr algn="ctr"/>
            <a:r>
              <a:rPr lang="en-CA" sz="1600" b="1" i="1" dirty="0" smtClean="0"/>
              <a:t>(To contact the author, please send a message through</a:t>
            </a:r>
          </a:p>
          <a:p>
            <a:pPr algn="ctr"/>
            <a:r>
              <a:rPr lang="en-CA" sz="1600" b="1" i="1" dirty="0" smtClean="0"/>
              <a:t>Prof. Dawn McBride at dawn.mcbride@uleth.ca)</a:t>
            </a:r>
          </a:p>
        </p:txBody>
      </p:sp>
      <p:sp>
        <p:nvSpPr>
          <p:cNvPr id="5" name="Subtitle 4"/>
          <p:cNvSpPr>
            <a:spLocks noGrp="1"/>
          </p:cNvSpPr>
          <p:nvPr>
            <p:ph type="subTitle" idx="1"/>
          </p:nvPr>
        </p:nvSpPr>
        <p:spPr>
          <a:xfrm>
            <a:off x="107504" y="908720"/>
            <a:ext cx="9263817" cy="1752600"/>
          </a:xfrm>
        </p:spPr>
        <p:txBody>
          <a:bodyPr>
            <a:normAutofit/>
          </a:bodyPr>
          <a:lstStyle/>
          <a:p>
            <a:pPr algn="ctr"/>
            <a:r>
              <a:rPr lang="en-CA" sz="3200" b="1" dirty="0" smtClean="0"/>
              <a:t>BRINGING</a:t>
            </a:r>
            <a:r>
              <a:rPr lang="en-CA" sz="3200" b="1" dirty="0" smtClean="0">
                <a:solidFill>
                  <a:schemeClr val="bg1"/>
                </a:solidFill>
              </a:rPr>
              <a:t> </a:t>
            </a:r>
            <a:r>
              <a:rPr lang="en-CA" sz="3200" b="1" dirty="0">
                <a:solidFill>
                  <a:srgbClr val="FF0000"/>
                </a:solidFill>
              </a:rPr>
              <a:t>C</a:t>
            </a:r>
            <a:r>
              <a:rPr lang="en-CA" sz="3200" b="1" dirty="0"/>
              <a:t>U</a:t>
            </a:r>
            <a:r>
              <a:rPr lang="en-CA" sz="3200" b="1" dirty="0">
                <a:solidFill>
                  <a:schemeClr val="accent6"/>
                </a:solidFill>
              </a:rPr>
              <a:t>L</a:t>
            </a:r>
            <a:r>
              <a:rPr lang="en-CA" sz="3200" b="1" dirty="0">
                <a:solidFill>
                  <a:schemeClr val="accent2">
                    <a:lumMod val="40000"/>
                    <a:lumOff val="60000"/>
                  </a:schemeClr>
                </a:solidFill>
              </a:rPr>
              <a:t>T</a:t>
            </a:r>
            <a:r>
              <a:rPr lang="en-CA" sz="3200" b="1" dirty="0">
                <a:solidFill>
                  <a:srgbClr val="FFFF00"/>
                </a:solidFill>
              </a:rPr>
              <a:t>U</a:t>
            </a:r>
            <a:r>
              <a:rPr lang="en-CA" sz="3200" b="1" dirty="0">
                <a:solidFill>
                  <a:srgbClr val="990000"/>
                </a:solidFill>
              </a:rPr>
              <a:t>R</a:t>
            </a:r>
            <a:r>
              <a:rPr lang="en-CA" sz="3200" b="1" dirty="0">
                <a:solidFill>
                  <a:srgbClr val="CC66FF"/>
                </a:solidFill>
              </a:rPr>
              <a:t>E</a:t>
            </a:r>
            <a:r>
              <a:rPr lang="en-CA" sz="3200" b="1" dirty="0">
                <a:solidFill>
                  <a:schemeClr val="bg1"/>
                </a:solidFill>
              </a:rPr>
              <a:t> </a:t>
            </a:r>
            <a:r>
              <a:rPr lang="en-CA" sz="3200" b="1" dirty="0" smtClean="0"/>
              <a:t>INTO</a:t>
            </a:r>
          </a:p>
          <a:p>
            <a:pPr algn="ctr"/>
            <a:r>
              <a:rPr lang="en-CA" sz="3200" b="1" dirty="0" smtClean="0"/>
              <a:t>THE COUNSELLING ROOM</a:t>
            </a:r>
            <a:endParaRPr lang="en-CA" sz="3200" dirty="0"/>
          </a:p>
        </p:txBody>
      </p:sp>
      <p:sp>
        <p:nvSpPr>
          <p:cNvPr id="8" name="TextBox 7"/>
          <p:cNvSpPr txBox="1"/>
          <p:nvPr/>
        </p:nvSpPr>
        <p:spPr>
          <a:xfrm>
            <a:off x="755576" y="6364366"/>
            <a:ext cx="7344816" cy="492443"/>
          </a:xfrm>
          <a:prstGeom prst="rect">
            <a:avLst/>
          </a:prstGeom>
          <a:noFill/>
        </p:spPr>
        <p:txBody>
          <a:bodyPr wrap="square" rtlCol="0">
            <a:spAutoFit/>
          </a:bodyPr>
          <a:lstStyle/>
          <a:p>
            <a:pPr algn="ctr"/>
            <a:r>
              <a:rPr lang="en-CA" sz="1300" dirty="0" smtClean="0"/>
              <a:t>A Project Submitted to the School of Graduate Studies of the University of Lethbridge in Partial Fulfillment of the Requirements for the Degree </a:t>
            </a:r>
            <a:r>
              <a:rPr lang="en-CA" sz="1300" b="1" dirty="0" smtClean="0"/>
              <a:t>MASTER OF COUNSELLING</a:t>
            </a:r>
            <a:endParaRPr lang="en-CA" sz="1300" dirty="0"/>
          </a:p>
        </p:txBody>
      </p:sp>
    </p:spTree>
    <p:extLst>
      <p:ext uri="{BB962C8B-B14F-4D97-AF65-F5344CB8AC3E}">
        <p14:creationId xmlns:p14="http://schemas.microsoft.com/office/powerpoint/2010/main" val="4142280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40768"/>
            <a:ext cx="8229600" cy="4983832"/>
          </a:xfrm>
        </p:spPr>
        <p:txBody>
          <a:bodyPr>
            <a:noAutofit/>
          </a:bodyPr>
          <a:lstStyle/>
          <a:p>
            <a:r>
              <a:rPr lang="en-CA" sz="2800" dirty="0" smtClean="0">
                <a:solidFill>
                  <a:schemeClr val="accent2"/>
                </a:solidFill>
              </a:rPr>
              <a:t>Implications</a:t>
            </a:r>
            <a:r>
              <a:rPr lang="en-CA" sz="2800" dirty="0">
                <a:solidFill>
                  <a:schemeClr val="accent2"/>
                </a:solidFill>
              </a:rPr>
              <a:t>:</a:t>
            </a:r>
          </a:p>
          <a:p>
            <a:pPr lvl="1">
              <a:buClr>
                <a:schemeClr val="accent2"/>
              </a:buClr>
            </a:pPr>
            <a:r>
              <a:rPr lang="en-CA" sz="2800" i="1" dirty="0">
                <a:solidFill>
                  <a:schemeClr val="accent2"/>
                </a:solidFill>
              </a:rPr>
              <a:t>Responding to the needs of a diverse population is an important current need.</a:t>
            </a:r>
          </a:p>
          <a:p>
            <a:pPr lvl="1"/>
            <a:endParaRPr lang="en-CA" sz="2800" i="1" dirty="0">
              <a:solidFill>
                <a:schemeClr val="accent2"/>
              </a:solidFill>
            </a:endParaRPr>
          </a:p>
          <a:p>
            <a:pPr lvl="1">
              <a:buClr>
                <a:schemeClr val="accent2"/>
              </a:buClr>
            </a:pPr>
            <a:r>
              <a:rPr lang="en-CA" sz="2800" i="1" dirty="0">
                <a:solidFill>
                  <a:schemeClr val="accent2"/>
                </a:solidFill>
              </a:rPr>
              <a:t>This will also be a central future challenge  for Canadian helping professionals.</a:t>
            </a:r>
          </a:p>
          <a:p>
            <a:endParaRPr lang="en-CA" sz="2800" baseline="30000" dirty="0"/>
          </a:p>
        </p:txBody>
      </p:sp>
      <p:sp>
        <p:nvSpPr>
          <p:cNvPr id="5" name="Rectangle 4"/>
          <p:cNvSpPr/>
          <p:nvPr/>
        </p:nvSpPr>
        <p:spPr>
          <a:xfrm>
            <a:off x="202339" y="6555729"/>
            <a:ext cx="8941661" cy="276999"/>
          </a:xfrm>
          <a:prstGeom prst="rect">
            <a:avLst/>
          </a:prstGeom>
        </p:spPr>
        <p:txBody>
          <a:bodyPr wrap="square">
            <a:spAutoFit/>
          </a:bodyPr>
          <a:lstStyle/>
          <a:p>
            <a:pPr algn="r"/>
            <a:r>
              <a:rPr lang="en-CA" sz="1200" baseline="30000" dirty="0" smtClean="0"/>
              <a:t>1: </a:t>
            </a:r>
            <a:r>
              <a:rPr lang="en-CA" sz="1200" dirty="0" smtClean="0"/>
              <a:t>Statistics Canada (2010, pp.23,26)</a:t>
            </a:r>
            <a:endParaRPr lang="en-CA" sz="1200" dirty="0"/>
          </a:p>
        </p:txBody>
      </p:sp>
      <p:sp>
        <p:nvSpPr>
          <p:cNvPr id="6" name="Title 1"/>
          <p:cNvSpPr>
            <a:spLocks noGrp="1"/>
          </p:cNvSpPr>
          <p:nvPr>
            <p:ph type="title"/>
          </p:nvPr>
        </p:nvSpPr>
        <p:spPr>
          <a:xfrm>
            <a:off x="457200" y="53752"/>
            <a:ext cx="8229600" cy="1143000"/>
          </a:xfrm>
        </p:spPr>
        <p:txBody>
          <a:bodyPr>
            <a:normAutofit/>
          </a:bodyPr>
          <a:lstStyle/>
          <a:p>
            <a:r>
              <a:rPr lang="en-CA" dirty="0" smtClean="0"/>
              <a:t>The Canadian Challenge</a:t>
            </a:r>
            <a:endParaRPr lang="en-CA" dirty="0"/>
          </a:p>
        </p:txBody>
      </p:sp>
    </p:spTree>
    <p:extLst>
      <p:ext uri="{BB962C8B-B14F-4D97-AF65-F5344CB8AC3E}">
        <p14:creationId xmlns:p14="http://schemas.microsoft.com/office/powerpoint/2010/main" val="7260966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normAutofit fontScale="90000"/>
          </a:bodyPr>
          <a:lstStyle/>
          <a:p>
            <a:r>
              <a:rPr lang="en-CA" dirty="0" smtClean="0"/>
              <a:t>Cultural Bridging: Cultural Sayings</a:t>
            </a:r>
            <a:endParaRPr lang="en-CA" dirty="0"/>
          </a:p>
        </p:txBody>
      </p:sp>
      <p:sp>
        <p:nvSpPr>
          <p:cNvPr id="3" name="Content Placeholder 2"/>
          <p:cNvSpPr>
            <a:spLocks noGrp="1"/>
          </p:cNvSpPr>
          <p:nvPr>
            <p:ph idx="1"/>
          </p:nvPr>
        </p:nvSpPr>
        <p:spPr>
          <a:xfrm>
            <a:off x="251519" y="1268760"/>
            <a:ext cx="8604447" cy="936104"/>
          </a:xfrm>
        </p:spPr>
        <p:txBody>
          <a:bodyPr>
            <a:noAutofit/>
          </a:bodyPr>
          <a:lstStyle/>
          <a:p>
            <a:r>
              <a:rPr lang="en-CA" sz="2400" dirty="0" smtClean="0"/>
              <a:t>Cultural values, proverbs, and sayings can also be used to explain therapeutic concepts, </a:t>
            </a:r>
            <a:r>
              <a:rPr lang="en-CA" sz="2400" dirty="0" smtClean="0">
                <a:solidFill>
                  <a:schemeClr val="accent1"/>
                </a:solidFill>
              </a:rPr>
              <a:t>click</a:t>
            </a:r>
            <a:r>
              <a:rPr lang="en-CA" sz="2400" dirty="0" smtClean="0"/>
              <a:t> below if you’d like to explore some examples:</a:t>
            </a:r>
            <a:endParaRPr lang="en-CA" sz="1800" dirty="0" smtClean="0"/>
          </a:p>
        </p:txBody>
      </p:sp>
      <p:sp>
        <p:nvSpPr>
          <p:cNvPr id="8" name="Rectangle 7"/>
          <p:cNvSpPr/>
          <p:nvPr/>
        </p:nvSpPr>
        <p:spPr>
          <a:xfrm>
            <a:off x="352027" y="2383561"/>
            <a:ext cx="4444727" cy="830997"/>
          </a:xfrm>
          <a:prstGeom prst="rect">
            <a:avLst/>
          </a:prstGeom>
        </p:spPr>
        <p:txBody>
          <a:bodyPr wrap="square">
            <a:spAutoFit/>
          </a:bodyPr>
          <a:lstStyle/>
          <a:p>
            <a:r>
              <a:rPr lang="en-C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Chinese </a:t>
            </a:r>
            <a:r>
              <a:rPr lang="en-CA"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Chengyu</a:t>
            </a:r>
            <a:r>
              <a:rPr lang="en-C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C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C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C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proverbs</a:t>
            </a:r>
            <a:r>
              <a:rPr lang="en-C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C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4644008" y="2381979"/>
            <a:ext cx="4139952" cy="830997"/>
          </a:xfrm>
          <a:prstGeom prst="rect">
            <a:avLst/>
          </a:prstGeom>
        </p:spPr>
        <p:txBody>
          <a:bodyPr wrap="square">
            <a:spAutoFit/>
          </a:bodyPr>
          <a:lstStyle/>
          <a:p>
            <a:r>
              <a:rPr lang="en-CA"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Mexican-American/Latino </a:t>
            </a:r>
            <a:r>
              <a:rPr lang="en-CA" sz="24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Dichos</a:t>
            </a:r>
            <a:r>
              <a:rPr lang="en-CA"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(folk sayings):</a:t>
            </a:r>
          </a:p>
        </p:txBody>
      </p:sp>
      <p:grpSp>
        <p:nvGrpSpPr>
          <p:cNvPr id="33" name="Group 32"/>
          <p:cNvGrpSpPr/>
          <p:nvPr/>
        </p:nvGrpSpPr>
        <p:grpSpPr>
          <a:xfrm>
            <a:off x="492670" y="3212976"/>
            <a:ext cx="4007323" cy="523220"/>
            <a:chOff x="492670" y="3212976"/>
            <a:chExt cx="4007323" cy="523220"/>
          </a:xfrm>
        </p:grpSpPr>
        <p:sp>
          <p:nvSpPr>
            <p:cNvPr id="16" name="Rounded Rectangle 15"/>
            <p:cNvSpPr/>
            <p:nvPr/>
          </p:nvSpPr>
          <p:spPr>
            <a:xfrm>
              <a:off x="492671" y="3212976"/>
              <a:ext cx="4007322" cy="52322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492670" y="3212976"/>
              <a:ext cx="3791298" cy="523220"/>
            </a:xfrm>
            <a:prstGeom prst="rect">
              <a:avLst/>
            </a:prstGeom>
          </p:spPr>
          <p:txBody>
            <a:bodyPr wrap="square">
              <a:spAutoFit/>
            </a:bodyPr>
            <a:lstStyle/>
            <a:p>
              <a:pPr marL="457200" indent="-457200">
                <a:buFont typeface="Arial" pitchFamily="34" charset="0"/>
                <a:buChar char="•"/>
              </a:pPr>
              <a:r>
                <a:rPr lang="zh-CN"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双管齐</a:t>
              </a: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下</a:t>
              </a:r>
              <a:endParaRPr lang="en-CA"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34" name="Group 33"/>
          <p:cNvGrpSpPr/>
          <p:nvPr/>
        </p:nvGrpSpPr>
        <p:grpSpPr>
          <a:xfrm>
            <a:off x="492669" y="3953152"/>
            <a:ext cx="4007323" cy="954107"/>
            <a:chOff x="492669" y="3953152"/>
            <a:chExt cx="4007323" cy="954107"/>
          </a:xfrm>
        </p:grpSpPr>
        <p:sp>
          <p:nvSpPr>
            <p:cNvPr id="19" name="Rounded Rectangle 18"/>
            <p:cNvSpPr/>
            <p:nvPr/>
          </p:nvSpPr>
          <p:spPr>
            <a:xfrm>
              <a:off x="492669" y="4006224"/>
              <a:ext cx="4007323" cy="86293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516308" y="3953152"/>
              <a:ext cx="3911676" cy="954107"/>
            </a:xfrm>
            <a:prstGeom prst="rect">
              <a:avLst/>
            </a:prstGeom>
          </p:spPr>
          <p:txBody>
            <a:bodyPr wrap="square">
              <a:spAutoFit/>
            </a:bodyPr>
            <a:lstStyle/>
            <a:p>
              <a:pPr marL="457200" indent="-457200">
                <a:buFont typeface="Arial" pitchFamily="34" charset="0"/>
                <a:buChar char="•"/>
              </a:pPr>
              <a:r>
                <a:rPr lang="zh-CN"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山不转路转，路不转人转，人不转心</a:t>
              </a: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转</a:t>
              </a:r>
              <a:endParaRPr lang="en-CA" altLang="zh-CN"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35" name="Group 34"/>
          <p:cNvGrpSpPr/>
          <p:nvPr/>
        </p:nvGrpSpPr>
        <p:grpSpPr>
          <a:xfrm>
            <a:off x="4833812" y="3212976"/>
            <a:ext cx="4202684" cy="793248"/>
            <a:chOff x="4833812" y="3212976"/>
            <a:chExt cx="4202684" cy="793248"/>
          </a:xfrm>
        </p:grpSpPr>
        <p:sp>
          <p:nvSpPr>
            <p:cNvPr id="20" name="Rounded Rectangle 19"/>
            <p:cNvSpPr/>
            <p:nvPr/>
          </p:nvSpPr>
          <p:spPr>
            <a:xfrm>
              <a:off x="4833812" y="3212976"/>
              <a:ext cx="4094163" cy="79324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4833814" y="3253745"/>
              <a:ext cx="4202682" cy="707886"/>
            </a:xfrm>
            <a:prstGeom prst="rect">
              <a:avLst/>
            </a:prstGeom>
          </p:spPr>
          <p:txBody>
            <a:bodyPr wrap="square">
              <a:spAutoFit/>
            </a:bodyPr>
            <a:lstStyle/>
            <a:p>
              <a:pPr marL="342900" indent="-342900">
                <a:buFont typeface="Arial" pitchFamily="34" charset="0"/>
                <a:buChar char="•"/>
              </a:pPr>
              <a:r>
                <a:rPr lang="en-CA"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 </a:t>
              </a:r>
              <a:r>
                <a:rPr lang="en-CA" sz="20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que</a:t>
              </a:r>
              <a:r>
                <a:rPr lang="en-CA"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no ha </a:t>
              </a:r>
              <a:r>
                <a:rPr lang="en-CA" sz="20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usado</a:t>
              </a:r>
              <a:r>
                <a:rPr lang="en-CA"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huaraches, </a:t>
              </a:r>
              <a:r>
                <a:rPr lang="en-CA" sz="20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las</a:t>
              </a:r>
              <a:r>
                <a:rPr lang="en-CA"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CA" sz="20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correas</a:t>
              </a:r>
              <a:r>
                <a:rPr lang="en-CA"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le </a:t>
              </a:r>
              <a:r>
                <a:rPr lang="en-CA" sz="20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sacan</a:t>
              </a:r>
              <a:r>
                <a:rPr lang="en-CA"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sangre</a:t>
              </a:r>
              <a:r>
                <a:rPr lang="en-CA" sz="2000" b="1" baseline="30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p>
          </p:txBody>
        </p:sp>
      </p:grpSp>
      <p:grpSp>
        <p:nvGrpSpPr>
          <p:cNvPr id="36" name="Group 35"/>
          <p:cNvGrpSpPr/>
          <p:nvPr/>
        </p:nvGrpSpPr>
        <p:grpSpPr>
          <a:xfrm>
            <a:off x="4833813" y="4161274"/>
            <a:ext cx="4105201" cy="707886"/>
            <a:chOff x="4833813" y="4161274"/>
            <a:chExt cx="4105201" cy="707886"/>
          </a:xfrm>
        </p:grpSpPr>
        <p:sp>
          <p:nvSpPr>
            <p:cNvPr id="21" name="Rounded Rectangle 20"/>
            <p:cNvSpPr/>
            <p:nvPr/>
          </p:nvSpPr>
          <p:spPr>
            <a:xfrm>
              <a:off x="4833814" y="4161274"/>
              <a:ext cx="4105200" cy="70788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4833813" y="4161274"/>
              <a:ext cx="4022154" cy="707886"/>
            </a:xfrm>
            <a:prstGeom prst="rect">
              <a:avLst/>
            </a:prstGeom>
          </p:spPr>
          <p:txBody>
            <a:bodyPr wrap="square">
              <a:spAutoFit/>
            </a:bodyPr>
            <a:lstStyle/>
            <a:p>
              <a:pPr marL="342900" indent="-342900">
                <a:buFont typeface="Arial" pitchFamily="34" charset="0"/>
                <a:buChar char="•"/>
              </a:pPr>
              <a:r>
                <a:rPr lang="en-CA"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a:t>
              </a:r>
              <a:r>
                <a:rPr lang="en-CA" sz="20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verdad</a:t>
              </a:r>
              <a:r>
                <a:rPr lang="en-CA"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no </a:t>
              </a:r>
              <a:r>
                <a:rPr lang="en-CA" sz="20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mata</a:t>
              </a:r>
              <a:r>
                <a:rPr lang="en-CA"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CA" sz="20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pero</a:t>
              </a:r>
              <a:r>
                <a:rPr lang="en-CA"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incomoda</a:t>
              </a:r>
              <a:r>
                <a:rPr lang="en-CA" sz="2000" b="1" baseline="30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en-CA"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p:txBody>
        </p:sp>
      </p:grpSp>
      <p:sp>
        <p:nvSpPr>
          <p:cNvPr id="25" name="Rounded Rectangle 24"/>
          <p:cNvSpPr/>
          <p:nvPr/>
        </p:nvSpPr>
        <p:spPr>
          <a:xfrm>
            <a:off x="492669" y="5002510"/>
            <a:ext cx="8446345" cy="169794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611560" y="5066134"/>
            <a:ext cx="8172400" cy="369332"/>
          </a:xfrm>
          <a:prstGeom prst="rect">
            <a:avLst/>
          </a:prstGeom>
          <a:noFill/>
        </p:spPr>
        <p:txBody>
          <a:bodyPr wrap="square" rtlCol="0">
            <a:spAutoFit/>
          </a:bodyPr>
          <a:lstStyle/>
          <a:p>
            <a:endParaRPr lang="en-CA" dirty="0"/>
          </a:p>
        </p:txBody>
      </p:sp>
      <p:sp>
        <p:nvSpPr>
          <p:cNvPr id="27" name="Rectangle 26"/>
          <p:cNvSpPr/>
          <p:nvPr/>
        </p:nvSpPr>
        <p:spPr>
          <a:xfrm>
            <a:off x="613495" y="5100974"/>
            <a:ext cx="8242472" cy="1477328"/>
          </a:xfrm>
          <a:prstGeom prst="rect">
            <a:avLst/>
          </a:prstGeom>
        </p:spPr>
        <p:txBody>
          <a:bodyPr wrap="square">
            <a:spAutoFit/>
          </a:bodyPr>
          <a:lstStyle/>
          <a:p>
            <a:pPr marL="285750" indent="-285750">
              <a:buFont typeface="Arial" pitchFamily="34" charset="0"/>
              <a:buChar char="•"/>
            </a:pPr>
            <a:r>
              <a:rPr lang="en-CA" i="1" dirty="0">
                <a:solidFill>
                  <a:schemeClr val="accent6">
                    <a:lumMod val="50000"/>
                  </a:schemeClr>
                </a:solidFill>
              </a:rPr>
              <a:t>Lit. </a:t>
            </a:r>
            <a:r>
              <a:rPr lang="en-CA" dirty="0">
                <a:solidFill>
                  <a:schemeClr val="accent6">
                    <a:lumMod val="50000"/>
                  </a:schemeClr>
                </a:solidFill>
              </a:rPr>
              <a:t>two brushes painting together</a:t>
            </a:r>
          </a:p>
          <a:p>
            <a:pPr marL="285750" indent="-285750">
              <a:buFont typeface="Arial" pitchFamily="34" charset="0"/>
              <a:buChar char="•"/>
            </a:pPr>
            <a:r>
              <a:rPr lang="en-CA" dirty="0">
                <a:solidFill>
                  <a:schemeClr val="accent6">
                    <a:lumMod val="50000"/>
                  </a:schemeClr>
                </a:solidFill>
              </a:rPr>
              <a:t>Alludes to a story of a talented artist who </a:t>
            </a:r>
            <a:r>
              <a:rPr lang="en-CA" dirty="0" smtClean="0">
                <a:solidFill>
                  <a:schemeClr val="accent6">
                    <a:lumMod val="50000"/>
                  </a:schemeClr>
                </a:solidFill>
              </a:rPr>
              <a:t>painted </a:t>
            </a:r>
            <a:r>
              <a:rPr lang="en-CA" dirty="0">
                <a:solidFill>
                  <a:schemeClr val="accent6">
                    <a:lumMod val="50000"/>
                  </a:schemeClr>
                </a:solidFill>
              </a:rPr>
              <a:t>with two brushes in one hand</a:t>
            </a:r>
          </a:p>
          <a:p>
            <a:pPr marL="285750" indent="-285750">
              <a:buFont typeface="Arial" pitchFamily="34" charset="0"/>
              <a:buChar char="•"/>
            </a:pPr>
            <a:r>
              <a:rPr lang="en-CA" dirty="0">
                <a:solidFill>
                  <a:schemeClr val="accent6">
                    <a:lumMod val="50000"/>
                  </a:schemeClr>
                </a:solidFill>
              </a:rPr>
              <a:t>Means to work on two tasks at the same time.</a:t>
            </a:r>
          </a:p>
          <a:p>
            <a:pPr marL="285750" indent="-285750">
              <a:buFont typeface="Arial" pitchFamily="34" charset="0"/>
              <a:buChar char="•"/>
            </a:pPr>
            <a:r>
              <a:rPr lang="en-CA" dirty="0">
                <a:solidFill>
                  <a:schemeClr val="accent6">
                    <a:lumMod val="50000"/>
                  </a:schemeClr>
                </a:solidFill>
              </a:rPr>
              <a:t>Can be used to explain the dual cognitive + behavioural intervention strategies of CBT working in unison</a:t>
            </a:r>
            <a:r>
              <a:rPr lang="en-CA" baseline="30000" dirty="0">
                <a:solidFill>
                  <a:schemeClr val="accent6">
                    <a:lumMod val="50000"/>
                  </a:schemeClr>
                </a:solidFill>
              </a:rPr>
              <a:t>1</a:t>
            </a:r>
            <a:endParaRPr lang="en-CA" dirty="0">
              <a:solidFill>
                <a:schemeClr val="accent6">
                  <a:lumMod val="50000"/>
                </a:schemeClr>
              </a:solidFill>
            </a:endParaRPr>
          </a:p>
        </p:txBody>
      </p:sp>
      <p:sp>
        <p:nvSpPr>
          <p:cNvPr id="28" name="Multiply 27"/>
          <p:cNvSpPr/>
          <p:nvPr/>
        </p:nvSpPr>
        <p:spPr>
          <a:xfrm>
            <a:off x="8523148" y="5056842"/>
            <a:ext cx="369332" cy="369332"/>
          </a:xfrm>
          <a:prstGeom prst="mathMultiply">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ounded Rectangle 39"/>
          <p:cNvSpPr/>
          <p:nvPr/>
        </p:nvSpPr>
        <p:spPr>
          <a:xfrm>
            <a:off x="508618" y="4994126"/>
            <a:ext cx="8446345" cy="169794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629444" y="5092590"/>
            <a:ext cx="8242472" cy="1477328"/>
          </a:xfrm>
          <a:prstGeom prst="rect">
            <a:avLst/>
          </a:prstGeom>
        </p:spPr>
        <p:txBody>
          <a:bodyPr wrap="square">
            <a:spAutoFit/>
          </a:bodyPr>
          <a:lstStyle/>
          <a:p>
            <a:pPr marL="285750" indent="-285750">
              <a:buFont typeface="Arial" pitchFamily="34" charset="0"/>
              <a:buChar char="•"/>
            </a:pPr>
            <a:r>
              <a:rPr lang="en-CA" i="1" dirty="0">
                <a:solidFill>
                  <a:schemeClr val="accent6">
                    <a:lumMod val="50000"/>
                  </a:schemeClr>
                </a:solidFill>
              </a:rPr>
              <a:t>Lit. “</a:t>
            </a:r>
            <a:r>
              <a:rPr lang="en-CA" dirty="0">
                <a:solidFill>
                  <a:schemeClr val="accent6">
                    <a:lumMod val="50000"/>
                  </a:schemeClr>
                </a:solidFill>
              </a:rPr>
              <a:t>if the mountain doesn't turn the road turns, if the road doesn't turn the person turns, if the person doesn’t turn then the heart and mind </a:t>
            </a:r>
            <a:r>
              <a:rPr lang="en-CA" dirty="0" smtClean="0">
                <a:solidFill>
                  <a:schemeClr val="accent6">
                    <a:lumMod val="50000"/>
                  </a:schemeClr>
                </a:solidFill>
              </a:rPr>
              <a:t>turns”</a:t>
            </a:r>
            <a:r>
              <a:rPr lang="en-CA" baseline="30000" dirty="0" smtClean="0">
                <a:solidFill>
                  <a:schemeClr val="accent6">
                    <a:lumMod val="50000"/>
                  </a:schemeClr>
                </a:solidFill>
              </a:rPr>
              <a:t>2</a:t>
            </a:r>
            <a:r>
              <a:rPr lang="en-CA" dirty="0" smtClean="0">
                <a:solidFill>
                  <a:schemeClr val="accent6">
                    <a:lumMod val="50000"/>
                  </a:schemeClr>
                </a:solidFill>
              </a:rPr>
              <a:t> </a:t>
            </a:r>
            <a:endParaRPr lang="en-CA" dirty="0">
              <a:solidFill>
                <a:schemeClr val="accent6">
                  <a:lumMod val="50000"/>
                </a:schemeClr>
              </a:solidFill>
            </a:endParaRPr>
          </a:p>
          <a:p>
            <a:pPr marL="285750" indent="-285750">
              <a:buFont typeface="Arial" pitchFamily="34" charset="0"/>
              <a:buChar char="•"/>
            </a:pPr>
            <a:endParaRPr lang="en-CA" i="1" dirty="0">
              <a:solidFill>
                <a:schemeClr val="accent6">
                  <a:lumMod val="50000"/>
                </a:schemeClr>
              </a:solidFill>
            </a:endParaRPr>
          </a:p>
          <a:p>
            <a:pPr marL="285750" indent="-285750">
              <a:buFont typeface="Arial" pitchFamily="34" charset="0"/>
              <a:buChar char="•"/>
            </a:pPr>
            <a:r>
              <a:rPr lang="en-CA" dirty="0">
                <a:solidFill>
                  <a:schemeClr val="accent6">
                    <a:lumMod val="50000"/>
                  </a:schemeClr>
                </a:solidFill>
              </a:rPr>
              <a:t>Means there is always a solution: finding a road around an obstacle;  making one’s own path, or changing the way one feels about the unchangeable</a:t>
            </a:r>
          </a:p>
        </p:txBody>
      </p:sp>
      <p:sp>
        <p:nvSpPr>
          <p:cNvPr id="42" name="Multiply 41"/>
          <p:cNvSpPr/>
          <p:nvPr/>
        </p:nvSpPr>
        <p:spPr>
          <a:xfrm>
            <a:off x="8539097" y="5048458"/>
            <a:ext cx="369332" cy="369332"/>
          </a:xfrm>
          <a:prstGeom prst="mathMultiply">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ounded Rectangle 42"/>
          <p:cNvSpPr/>
          <p:nvPr/>
        </p:nvSpPr>
        <p:spPr>
          <a:xfrm>
            <a:off x="496119" y="4994126"/>
            <a:ext cx="8446345" cy="169794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616945" y="4967992"/>
            <a:ext cx="8242472" cy="1754326"/>
          </a:xfrm>
          <a:prstGeom prst="rect">
            <a:avLst/>
          </a:prstGeom>
          <a:ln>
            <a:noFill/>
          </a:ln>
        </p:spPr>
        <p:txBody>
          <a:bodyPr wrap="square">
            <a:spAutoFit/>
          </a:bodyPr>
          <a:lstStyle/>
          <a:p>
            <a:pPr marL="285750" indent="-285750">
              <a:buFont typeface="Arial" pitchFamily="34" charset="0"/>
              <a:buChar char="•"/>
            </a:pPr>
            <a:r>
              <a:rPr lang="en-CA" i="1" dirty="0">
                <a:solidFill>
                  <a:schemeClr val="accent1"/>
                </a:solidFill>
              </a:rPr>
              <a:t>Lit. </a:t>
            </a:r>
            <a:r>
              <a:rPr lang="en-CA" dirty="0">
                <a:solidFill>
                  <a:schemeClr val="accent1"/>
                </a:solidFill>
              </a:rPr>
              <a:t>He who has never worn sandals is easily cut by the </a:t>
            </a:r>
            <a:r>
              <a:rPr lang="en-CA" dirty="0" smtClean="0">
                <a:solidFill>
                  <a:schemeClr val="accent1"/>
                </a:solidFill>
              </a:rPr>
              <a:t>straps</a:t>
            </a:r>
            <a:r>
              <a:rPr lang="en-CA" baseline="30000" dirty="0" smtClean="0">
                <a:solidFill>
                  <a:schemeClr val="accent1"/>
                </a:solidFill>
              </a:rPr>
              <a:t>3</a:t>
            </a:r>
            <a:endParaRPr lang="en-CA" baseline="30000" dirty="0">
              <a:solidFill>
                <a:schemeClr val="accent1"/>
              </a:solidFill>
            </a:endParaRPr>
          </a:p>
          <a:p>
            <a:pPr marL="285750" indent="-285750">
              <a:buFont typeface="Arial" pitchFamily="34" charset="0"/>
              <a:buChar char="•"/>
            </a:pPr>
            <a:endParaRPr lang="en-CA" i="1" dirty="0">
              <a:solidFill>
                <a:schemeClr val="accent1"/>
              </a:solidFill>
            </a:endParaRPr>
          </a:p>
          <a:p>
            <a:pPr marL="285750" indent="-285750">
              <a:buFont typeface="Arial" pitchFamily="34" charset="0"/>
              <a:buChar char="•"/>
            </a:pPr>
            <a:r>
              <a:rPr lang="en-CA" dirty="0">
                <a:solidFill>
                  <a:schemeClr val="accent1"/>
                </a:solidFill>
              </a:rPr>
              <a:t>Means it's hard to do things one's not used to doing1</a:t>
            </a:r>
          </a:p>
          <a:p>
            <a:pPr marL="285750" indent="-285750">
              <a:buFont typeface="Arial" pitchFamily="34" charset="0"/>
              <a:buChar char="•"/>
            </a:pPr>
            <a:endParaRPr lang="en-CA" dirty="0">
              <a:solidFill>
                <a:schemeClr val="accent1"/>
              </a:solidFill>
            </a:endParaRPr>
          </a:p>
          <a:p>
            <a:pPr marL="285750" indent="-285750">
              <a:buFont typeface="Arial" pitchFamily="34" charset="0"/>
              <a:buChar char="•"/>
            </a:pPr>
            <a:r>
              <a:rPr lang="en-CA" dirty="0">
                <a:solidFill>
                  <a:schemeClr val="accent1"/>
                </a:solidFill>
              </a:rPr>
              <a:t>Used to acknowledge client resistance or struggle with new behaviours and concepts</a:t>
            </a:r>
          </a:p>
        </p:txBody>
      </p:sp>
      <p:sp>
        <p:nvSpPr>
          <p:cNvPr id="45" name="Multiply 44"/>
          <p:cNvSpPr/>
          <p:nvPr/>
        </p:nvSpPr>
        <p:spPr>
          <a:xfrm>
            <a:off x="8526598" y="5048458"/>
            <a:ext cx="369332" cy="369332"/>
          </a:xfrm>
          <a:prstGeom prst="mathMultiply">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ounded Rectangle 45"/>
          <p:cNvSpPr/>
          <p:nvPr/>
        </p:nvSpPr>
        <p:spPr>
          <a:xfrm>
            <a:off x="496119" y="4994126"/>
            <a:ext cx="8446345" cy="169794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616945" y="5066134"/>
            <a:ext cx="8242472" cy="1625932"/>
          </a:xfrm>
          <a:prstGeom prst="rect">
            <a:avLst/>
          </a:prstGeom>
          <a:ln>
            <a:noFill/>
          </a:ln>
        </p:spPr>
        <p:txBody>
          <a:bodyPr wrap="square">
            <a:noAutofit/>
          </a:bodyPr>
          <a:lstStyle/>
          <a:p>
            <a:pPr marL="285750" indent="-285750">
              <a:buFont typeface="Arial" pitchFamily="34" charset="0"/>
              <a:buChar char="•"/>
            </a:pPr>
            <a:r>
              <a:rPr lang="en-CA" sz="2400" i="1" dirty="0">
                <a:solidFill>
                  <a:schemeClr val="accent1"/>
                </a:solidFill>
              </a:rPr>
              <a:t>Lit. The truth doesn't kill but it can </a:t>
            </a:r>
            <a:r>
              <a:rPr lang="en-CA" sz="2400" i="1" dirty="0" smtClean="0">
                <a:solidFill>
                  <a:schemeClr val="accent1"/>
                </a:solidFill>
              </a:rPr>
              <a:t>hurt</a:t>
            </a:r>
            <a:r>
              <a:rPr lang="en-CA" sz="2400" i="1" baseline="30000" dirty="0" smtClean="0">
                <a:solidFill>
                  <a:schemeClr val="accent1"/>
                </a:solidFill>
              </a:rPr>
              <a:t>4</a:t>
            </a:r>
            <a:endParaRPr lang="en-CA" sz="2400" i="1" baseline="30000" dirty="0">
              <a:solidFill>
                <a:schemeClr val="accent1"/>
              </a:solidFill>
            </a:endParaRPr>
          </a:p>
          <a:p>
            <a:pPr marL="285750" indent="-285750">
              <a:buFont typeface="Arial" pitchFamily="34" charset="0"/>
              <a:buChar char="•"/>
            </a:pPr>
            <a:endParaRPr lang="en-CA" sz="2400" i="1" dirty="0">
              <a:solidFill>
                <a:schemeClr val="accent1"/>
              </a:solidFill>
            </a:endParaRPr>
          </a:p>
          <a:p>
            <a:pPr marL="285750" indent="-285750">
              <a:buFont typeface="Arial" pitchFamily="34" charset="0"/>
              <a:buChar char="•"/>
            </a:pPr>
            <a:r>
              <a:rPr lang="en-CA" sz="2400" dirty="0">
                <a:solidFill>
                  <a:schemeClr val="accent1"/>
                </a:solidFill>
              </a:rPr>
              <a:t>Acknowledges the difficult emotions that may come with introspection</a:t>
            </a:r>
          </a:p>
        </p:txBody>
      </p:sp>
      <p:sp>
        <p:nvSpPr>
          <p:cNvPr id="48" name="Multiply 47"/>
          <p:cNvSpPr/>
          <p:nvPr/>
        </p:nvSpPr>
        <p:spPr>
          <a:xfrm>
            <a:off x="8526598" y="5048458"/>
            <a:ext cx="369332" cy="369332"/>
          </a:xfrm>
          <a:prstGeom prst="mathMultiply">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203820" y="6649268"/>
            <a:ext cx="9029650" cy="461665"/>
          </a:xfrm>
          <a:prstGeom prst="rect">
            <a:avLst/>
          </a:prstGeom>
          <a:noFill/>
        </p:spPr>
        <p:txBody>
          <a:bodyPr wrap="square" rtlCol="0">
            <a:spAutoFit/>
          </a:bodyPr>
          <a:lstStyle/>
          <a:p>
            <a:pPr algn="r"/>
            <a:r>
              <a:rPr lang="en-CA" sz="1200" baseline="30000" dirty="0" smtClean="0"/>
              <a:t>1</a:t>
            </a:r>
            <a:r>
              <a:rPr lang="en-CA" sz="1200" dirty="0" smtClean="0"/>
              <a:t>Hwang (2006); </a:t>
            </a:r>
            <a:r>
              <a:rPr lang="en-CA" sz="1200" baseline="30000" dirty="0" smtClean="0"/>
              <a:t>2</a:t>
            </a:r>
            <a:r>
              <a:rPr lang="en-CA" sz="1200" dirty="0" smtClean="0"/>
              <a:t>Hwang </a:t>
            </a:r>
            <a:r>
              <a:rPr lang="en-CA" sz="1200" dirty="0"/>
              <a:t>(2011, </a:t>
            </a:r>
            <a:r>
              <a:rPr lang="en-CA" sz="1200" dirty="0" smtClean="0"/>
              <a:t>p.240); </a:t>
            </a:r>
            <a:r>
              <a:rPr lang="de-DE" sz="1200" baseline="30000" dirty="0"/>
              <a:t>3</a:t>
            </a:r>
            <a:r>
              <a:rPr lang="de-DE" sz="1200" dirty="0"/>
              <a:t>Cabo in Zuniga (1992,  </a:t>
            </a:r>
            <a:r>
              <a:rPr lang="de-DE" sz="1200" dirty="0" smtClean="0"/>
              <a:t>p.58); </a:t>
            </a:r>
            <a:r>
              <a:rPr lang="de-DE" sz="1200" baseline="30000" dirty="0" smtClean="0"/>
              <a:t>4</a:t>
            </a:r>
            <a:r>
              <a:rPr lang="de-DE" sz="1200" dirty="0" smtClean="0"/>
              <a:t>Galvan </a:t>
            </a:r>
            <a:r>
              <a:rPr lang="de-DE" sz="1200" dirty="0"/>
              <a:t>&amp; Teschner in Zuniga (1992,  p.58)</a:t>
            </a:r>
            <a:endParaRPr lang="en-CA" sz="1200" dirty="0"/>
          </a:p>
          <a:p>
            <a:pPr algn="r"/>
            <a:endParaRPr lang="en-CA" sz="1200" dirty="0"/>
          </a:p>
        </p:txBody>
      </p:sp>
    </p:spTree>
    <p:extLst>
      <p:ext uri="{BB962C8B-B14F-4D97-AF65-F5344CB8AC3E}">
        <p14:creationId xmlns:p14="http://schemas.microsoft.com/office/powerpoint/2010/main" val="28698053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11" restart="whenNotActive" fill="hold" evtFilter="cancelBubble" nodeType="interactiveSeq">
                <p:stCondLst>
                  <p:cond evt="onClick" delay="0">
                    <p:tgtEl>
                      <p:spTgt spid="2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4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41"/>
                                        </p:tgtEl>
                                      </p:cBhvr>
                                    </p:animEffect>
                                    <p:set>
                                      <p:cBhvr>
                                        <p:cTn id="37" dur="1" fill="hold">
                                          <p:stCondLst>
                                            <p:cond delay="499"/>
                                          </p:stCondLst>
                                        </p:cTn>
                                        <p:tgtEl>
                                          <p:spTgt spid="4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40"/>
                                        </p:tgtEl>
                                      </p:cBhvr>
                                    </p:animEffect>
                                    <p:set>
                                      <p:cBhvr>
                                        <p:cTn id="40" dur="1" fill="hold">
                                          <p:stCondLst>
                                            <p:cond delay="499"/>
                                          </p:stCondLst>
                                        </p:cTn>
                                        <p:tgtEl>
                                          <p:spTgt spid="4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53" restart="whenNotActive" fill="hold" evtFilter="cancelBubble" nodeType="interactiveSeq">
                <p:stCondLst>
                  <p:cond evt="onClick" delay="0">
                    <p:tgtEl>
                      <p:spTgt spid="45"/>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43"/>
                                        </p:tgtEl>
                                      </p:cBhvr>
                                    </p:animEffect>
                                    <p:set>
                                      <p:cBhvr>
                                        <p:cTn id="58" dur="1" fill="hold">
                                          <p:stCondLst>
                                            <p:cond delay="499"/>
                                          </p:stCondLst>
                                        </p:cTn>
                                        <p:tgtEl>
                                          <p:spTgt spid="43"/>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44"/>
                                        </p:tgtEl>
                                      </p:cBhvr>
                                    </p:animEffect>
                                    <p:set>
                                      <p:cBhvr>
                                        <p:cTn id="61" dur="1" fill="hold">
                                          <p:stCondLst>
                                            <p:cond delay="499"/>
                                          </p:stCondLst>
                                        </p:cTn>
                                        <p:tgtEl>
                                          <p:spTgt spid="44"/>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45"/>
                                        </p:tgtEl>
                                      </p:cBhvr>
                                    </p:animEffect>
                                    <p:set>
                                      <p:cBhvr>
                                        <p:cTn id="64"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65" restart="whenNotActive" fill="hold" evtFilter="cancelBubble" nodeType="interactiveSeq">
                <p:stCondLst>
                  <p:cond evt="onClick" delay="0">
                    <p:tgtEl>
                      <p:spTgt spid="36"/>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74" restart="whenNotActive" fill="hold" evtFilter="cancelBubble" nodeType="interactiveSeq">
                <p:stCondLst>
                  <p:cond evt="onClick" delay="0">
                    <p:tgtEl>
                      <p:spTgt spid="48"/>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46"/>
                                        </p:tgtEl>
                                      </p:cBhvr>
                                    </p:animEffect>
                                    <p:set>
                                      <p:cBhvr>
                                        <p:cTn id="79" dur="1" fill="hold">
                                          <p:stCondLst>
                                            <p:cond delay="499"/>
                                          </p:stCondLst>
                                        </p:cTn>
                                        <p:tgtEl>
                                          <p:spTgt spid="4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47"/>
                                        </p:tgtEl>
                                      </p:cBhvr>
                                    </p:animEffect>
                                    <p:set>
                                      <p:cBhvr>
                                        <p:cTn id="82" dur="1" fill="hold">
                                          <p:stCondLst>
                                            <p:cond delay="499"/>
                                          </p:stCondLst>
                                        </p:cTn>
                                        <p:tgtEl>
                                          <p:spTgt spid="47"/>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8"/>
                                        </p:tgtEl>
                                      </p:cBhvr>
                                    </p:animEffect>
                                    <p:set>
                                      <p:cBhvr>
                                        <p:cTn id="85"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25" grpId="0" animBg="1"/>
      <p:bldP spid="25" grpId="1" animBg="1"/>
      <p:bldP spid="27" grpId="0"/>
      <p:bldP spid="27" grpId="1"/>
      <p:bldP spid="28" grpId="0" animBg="1"/>
      <p:bldP spid="28" grpId="1" animBg="1"/>
      <p:bldP spid="40" grpId="0" animBg="1"/>
      <p:bldP spid="40" grpId="1" animBg="1"/>
      <p:bldP spid="41" grpId="0"/>
      <p:bldP spid="41" grpId="1"/>
      <p:bldP spid="42" grpId="0" animBg="1"/>
      <p:bldP spid="42" grpId="1" animBg="1"/>
      <p:bldP spid="43" grpId="0" animBg="1"/>
      <p:bldP spid="43" grpId="1" animBg="1"/>
      <p:bldP spid="44" grpId="0"/>
      <p:bldP spid="44" grpId="1"/>
      <p:bldP spid="45" grpId="0" animBg="1"/>
      <p:bldP spid="45" grpId="1" animBg="1"/>
      <p:bldP spid="46" grpId="0" animBg="1"/>
      <p:bldP spid="46" grpId="1" animBg="1"/>
      <p:bldP spid="47" grpId="0"/>
      <p:bldP spid="47" grpId="1"/>
      <p:bldP spid="48" grpId="0" animBg="1"/>
      <p:bldP spid="48"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noAutofit/>
          </a:bodyPr>
          <a:lstStyle/>
          <a:p>
            <a:r>
              <a:rPr lang="en-CA" sz="4400" dirty="0" smtClean="0"/>
              <a:t>Cultural Bridging: Cultural Framing</a:t>
            </a:r>
            <a:endParaRPr lang="en-CA" sz="4400" dirty="0"/>
          </a:p>
        </p:txBody>
      </p:sp>
      <p:sp>
        <p:nvSpPr>
          <p:cNvPr id="3" name="Content Placeholder 2"/>
          <p:cNvSpPr>
            <a:spLocks noGrp="1"/>
          </p:cNvSpPr>
          <p:nvPr>
            <p:ph idx="1"/>
          </p:nvPr>
        </p:nvSpPr>
        <p:spPr>
          <a:xfrm>
            <a:off x="323528" y="1340768"/>
            <a:ext cx="8496944" cy="4983832"/>
          </a:xfrm>
        </p:spPr>
        <p:txBody>
          <a:bodyPr>
            <a:normAutofit fontScale="92500" lnSpcReduction="10000"/>
          </a:bodyPr>
          <a:lstStyle/>
          <a:p>
            <a:r>
              <a:rPr lang="en-CA" dirty="0" smtClean="0"/>
              <a:t>Using familiar cultural values to frame goals and interventions:</a:t>
            </a:r>
          </a:p>
          <a:p>
            <a:pPr lvl="1"/>
            <a:r>
              <a:rPr lang="en-CA" dirty="0" smtClean="0"/>
              <a:t>Using Mexican cultural </a:t>
            </a:r>
            <a:r>
              <a:rPr lang="en-CA" dirty="0"/>
              <a:t>values </a:t>
            </a:r>
            <a:r>
              <a:rPr lang="en-CA" i="1" dirty="0" err="1"/>
              <a:t>respeto</a:t>
            </a:r>
            <a:r>
              <a:rPr lang="en-CA" dirty="0"/>
              <a:t> (respect) and </a:t>
            </a:r>
            <a:r>
              <a:rPr lang="en-CA" i="1" dirty="0" err="1"/>
              <a:t>buena</a:t>
            </a:r>
            <a:r>
              <a:rPr lang="en-CA" i="1" dirty="0"/>
              <a:t> </a:t>
            </a:r>
            <a:r>
              <a:rPr lang="en-CA" i="1" dirty="0" err="1"/>
              <a:t>educacion</a:t>
            </a:r>
            <a:r>
              <a:rPr lang="en-CA" dirty="0"/>
              <a:t> (a noble upbringing) to explain parenting concepts </a:t>
            </a:r>
            <a:r>
              <a:rPr lang="en-CA" baseline="30000" dirty="0" smtClean="0"/>
              <a:t>1</a:t>
            </a:r>
          </a:p>
          <a:p>
            <a:pPr lvl="1"/>
            <a:endParaRPr lang="en-CA" dirty="0" smtClean="0"/>
          </a:p>
          <a:p>
            <a:pPr lvl="1"/>
            <a:r>
              <a:rPr lang="en-CA" dirty="0" smtClean="0"/>
              <a:t>Teaching CBT through co-constructed African </a:t>
            </a:r>
            <a:r>
              <a:rPr lang="en-CA" dirty="0"/>
              <a:t>trickster folktales </a:t>
            </a:r>
            <a:r>
              <a:rPr lang="en-CA" dirty="0" smtClean="0"/>
              <a:t>with adolescents</a:t>
            </a:r>
            <a:r>
              <a:rPr lang="en-CA" baseline="30000" dirty="0" smtClean="0"/>
              <a:t>2</a:t>
            </a:r>
            <a:endParaRPr lang="en-CA" baseline="30000" dirty="0"/>
          </a:p>
          <a:p>
            <a:pPr lvl="1"/>
            <a:endParaRPr lang="en-CA" dirty="0" smtClean="0"/>
          </a:p>
          <a:p>
            <a:pPr lvl="1"/>
            <a:r>
              <a:rPr lang="en-CA" dirty="0" smtClean="0"/>
              <a:t>Adding a goals column to thought records and calling them “goal analysis” to appeal to solution-focused Chinese clients</a:t>
            </a:r>
            <a:r>
              <a:rPr lang="en-CA" baseline="30000" dirty="0" smtClean="0"/>
              <a:t>3</a:t>
            </a:r>
          </a:p>
          <a:p>
            <a:pPr lvl="1"/>
            <a:endParaRPr lang="en-CA" baseline="30000" dirty="0" smtClean="0"/>
          </a:p>
          <a:p>
            <a:pPr lvl="1"/>
            <a:r>
              <a:rPr lang="en-CA" dirty="0" smtClean="0"/>
              <a:t>Reformulating </a:t>
            </a:r>
            <a:r>
              <a:rPr lang="en-CA" i="1" dirty="0" smtClean="0"/>
              <a:t>chaining</a:t>
            </a:r>
            <a:r>
              <a:rPr lang="en-CA" dirty="0" smtClean="0"/>
              <a:t> (linking thoughts, emotions, behaviours, and consequences) as “climbing the mountain” towards a the summit (a goal)</a:t>
            </a:r>
            <a:endParaRPr lang="en-CA" baseline="30000" dirty="0" smtClean="0"/>
          </a:p>
        </p:txBody>
      </p:sp>
      <p:sp>
        <p:nvSpPr>
          <p:cNvPr id="5" name="TextBox 4"/>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smtClean="0"/>
              <a:t>Domenech-Rodriguez </a:t>
            </a:r>
            <a:r>
              <a:rPr lang="en-CA" sz="1200" dirty="0"/>
              <a:t>(2008</a:t>
            </a:r>
            <a:r>
              <a:rPr lang="en-CA" sz="1200" dirty="0" smtClean="0"/>
              <a:t>); </a:t>
            </a:r>
            <a:r>
              <a:rPr lang="en-CA" sz="1200" baseline="30000" dirty="0" smtClean="0"/>
              <a:t>2</a:t>
            </a:r>
            <a:r>
              <a:rPr lang="en-CA" sz="1200" dirty="0" smtClean="0"/>
              <a:t>Nzewi </a:t>
            </a:r>
            <a:r>
              <a:rPr lang="en-CA" sz="1200" dirty="0"/>
              <a:t>(2009</a:t>
            </a:r>
            <a:r>
              <a:rPr lang="en-CA" sz="1200" dirty="0" smtClean="0"/>
              <a:t>); </a:t>
            </a:r>
            <a:r>
              <a:rPr lang="en-CA" sz="1200" baseline="30000" dirty="0" smtClean="0"/>
              <a:t>3</a:t>
            </a:r>
            <a:r>
              <a:rPr lang="en-CA" sz="1200" dirty="0" smtClean="0"/>
              <a:t>Hwang </a:t>
            </a:r>
            <a:r>
              <a:rPr lang="en-CA" sz="1200" dirty="0"/>
              <a:t>(2012, p.193)</a:t>
            </a:r>
            <a:r>
              <a:rPr lang="en-CA" sz="1200" dirty="0" smtClean="0"/>
              <a:t> </a:t>
            </a:r>
            <a:endParaRPr lang="en-CA" sz="1200" dirty="0"/>
          </a:p>
        </p:txBody>
      </p:sp>
    </p:spTree>
    <p:extLst>
      <p:ext uri="{BB962C8B-B14F-4D97-AF65-F5344CB8AC3E}">
        <p14:creationId xmlns:p14="http://schemas.microsoft.com/office/powerpoint/2010/main" val="222172713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4784"/>
            <a:ext cx="8229600" cy="4839816"/>
          </a:xfrm>
        </p:spPr>
        <p:txBody>
          <a:bodyPr>
            <a:normAutofit/>
          </a:bodyPr>
          <a:lstStyle/>
          <a:p>
            <a:pPr marL="596646" indent="-514350">
              <a:buFont typeface="+mj-lt"/>
              <a:buAutoNum type="arabicPeriod" startAt="3"/>
            </a:pPr>
            <a:r>
              <a:rPr lang="en-CA" dirty="0" smtClean="0"/>
              <a:t>Integrating cultural beliefs, strengths, and resources into treatment</a:t>
            </a:r>
          </a:p>
        </p:txBody>
      </p:sp>
      <p:sp>
        <p:nvSpPr>
          <p:cNvPr id="6" name="Title 3"/>
          <p:cNvSpPr>
            <a:spLocks noGrp="1"/>
          </p:cNvSpPr>
          <p:nvPr>
            <p:ph type="title"/>
          </p:nvPr>
        </p:nvSpPr>
        <p:spPr>
          <a:xfrm>
            <a:off x="457200" y="269776"/>
            <a:ext cx="8229600" cy="1143000"/>
          </a:xfrm>
        </p:spPr>
        <p:txBody>
          <a:bodyPr>
            <a:noAutofit/>
          </a:bodyPr>
          <a:lstStyle/>
          <a:p>
            <a:r>
              <a:rPr lang="en-CA" sz="4400" dirty="0" smtClean="0"/>
              <a:t>Incorporating Cultural Beliefs: Components</a:t>
            </a:r>
            <a:endParaRPr lang="en-CA" sz="4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1859"/>
          <a:stretch/>
        </p:blipFill>
        <p:spPr>
          <a:xfrm>
            <a:off x="2481038" y="2444837"/>
            <a:ext cx="4539234" cy="3576451"/>
          </a:xfrm>
          <a:prstGeom prst="rect">
            <a:avLst/>
          </a:prstGeom>
          <a:ln>
            <a:noFill/>
          </a:ln>
          <a:effectLst>
            <a:outerShdw blurRad="292100" dist="139700" dir="2700000" algn="tl" rotWithShape="0">
              <a:srgbClr val="333333">
                <a:alpha val="65000"/>
              </a:srgbClr>
            </a:outerShdw>
          </a:effectLst>
        </p:spPr>
      </p:pic>
      <p:grpSp>
        <p:nvGrpSpPr>
          <p:cNvPr id="57" name="Group 56"/>
          <p:cNvGrpSpPr/>
          <p:nvPr/>
        </p:nvGrpSpPr>
        <p:grpSpPr>
          <a:xfrm>
            <a:off x="1697014" y="5925331"/>
            <a:ext cx="6192688" cy="908879"/>
            <a:chOff x="1331640" y="5809890"/>
            <a:chExt cx="6192688" cy="908879"/>
          </a:xfrm>
        </p:grpSpPr>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60" name="Rounded Rectangle 59"/>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1" name="Rounded Rectangle 60"/>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2" name="Rounded Rectangle 61"/>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3" name="Rounded Rectangle 62"/>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4" name="Rounded Rectangle 63"/>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5" name="Rounded Rectangle 64"/>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6" name="Rounded Rectangle 65"/>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7" name="Rounded Rectangle 66"/>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8" name="TextBox 67"/>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69" name="TextBox 68"/>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70" name="TextBox 69"/>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71" name="TextBox 70"/>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72" name="TextBox 71"/>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73" name="TextBox 72"/>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74" name="TextBox 73"/>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75" name="Rectangle 74"/>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78" name="Down Arrow 77"/>
          <p:cNvSpPr/>
          <p:nvPr/>
        </p:nvSpPr>
        <p:spPr>
          <a:xfrm>
            <a:off x="5109964"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4368" y="4139173"/>
            <a:ext cx="864096" cy="829612"/>
          </a:xfrm>
          <a:prstGeom prst="rect">
            <a:avLst/>
          </a:prstGeom>
        </p:spPr>
      </p:pic>
      <p:sp>
        <p:nvSpPr>
          <p:cNvPr id="80" name="TextBox 79"/>
          <p:cNvSpPr txBox="1"/>
          <p:nvPr/>
        </p:nvSpPr>
        <p:spPr>
          <a:xfrm>
            <a:off x="7449862" y="4725144"/>
            <a:ext cx="1694138" cy="1077218"/>
          </a:xfrm>
          <a:prstGeom prst="rect">
            <a:avLst/>
          </a:prstGeom>
          <a:noFill/>
        </p:spPr>
        <p:txBody>
          <a:bodyPr wrap="square" rtlCol="0">
            <a:spAutoFit/>
          </a:bodyPr>
          <a:lstStyle/>
          <a:p>
            <a:pPr algn="ctr"/>
            <a:r>
              <a:rPr lang="en-CA" sz="1600" dirty="0" smtClean="0"/>
              <a:t>Please fill out evaluation sheet domain 3, sections 1 &amp; 2. </a:t>
            </a:r>
            <a:r>
              <a:rPr lang="en-CA" sz="1600" dirty="0" smtClean="0">
                <a:sym typeface="Wingdings" pitchFamily="2" charset="2"/>
              </a:rPr>
              <a:t></a:t>
            </a:r>
            <a:endParaRPr lang="en-CA" sz="1600" dirty="0"/>
          </a:p>
        </p:txBody>
      </p:sp>
    </p:spTree>
    <p:extLst>
      <p:ext uri="{BB962C8B-B14F-4D97-AF65-F5344CB8AC3E}">
        <p14:creationId xmlns:p14="http://schemas.microsoft.com/office/powerpoint/2010/main" val="82439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9"/>
                                        </p:tgtEl>
                                      </p:cBhvr>
                                    </p:animEffect>
                                    <p:animScale>
                                      <p:cBhvr>
                                        <p:cTn id="7" dur="250" autoRev="1" fill="hold"/>
                                        <p:tgtEl>
                                          <p:spTgt spid="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noAutofit/>
          </a:bodyPr>
          <a:lstStyle/>
          <a:p>
            <a:r>
              <a:rPr lang="en-CA" sz="4800" dirty="0" smtClean="0"/>
              <a:t>Cultural Dimensions</a:t>
            </a:r>
            <a:endParaRPr lang="en-CA" sz="4800" dirty="0"/>
          </a:p>
        </p:txBody>
      </p:sp>
      <p:sp>
        <p:nvSpPr>
          <p:cNvPr id="5" name="Content Placeholder 4"/>
          <p:cNvSpPr>
            <a:spLocks noGrp="1"/>
          </p:cNvSpPr>
          <p:nvPr>
            <p:ph idx="1"/>
          </p:nvPr>
        </p:nvSpPr>
        <p:spPr>
          <a:xfrm>
            <a:off x="457200" y="1340768"/>
            <a:ext cx="8229600" cy="4983832"/>
          </a:xfrm>
        </p:spPr>
        <p:txBody>
          <a:bodyPr>
            <a:normAutofit/>
          </a:bodyPr>
          <a:lstStyle/>
          <a:p>
            <a:r>
              <a:rPr lang="en-CA" dirty="0" smtClean="0"/>
              <a:t>6 cultural dimensions identified by Professor </a:t>
            </a:r>
            <a:r>
              <a:rPr lang="en-CA" dirty="0"/>
              <a:t>Geert </a:t>
            </a:r>
            <a:r>
              <a:rPr lang="en-CA" dirty="0" err="1"/>
              <a:t>Hofstede</a:t>
            </a:r>
            <a:r>
              <a:rPr lang="en-CA" dirty="0"/>
              <a:t> </a:t>
            </a:r>
            <a:r>
              <a:rPr lang="en-CA" dirty="0" smtClean="0"/>
              <a:t>and colleagues</a:t>
            </a:r>
            <a:r>
              <a:rPr lang="en-CA" baseline="30000" dirty="0" smtClean="0"/>
              <a:t>1</a:t>
            </a:r>
          </a:p>
          <a:p>
            <a:endParaRPr lang="en-CA" dirty="0"/>
          </a:p>
          <a:p>
            <a:r>
              <a:rPr lang="en-CA" dirty="0" smtClean="0"/>
              <a:t>Used in education, business management, </a:t>
            </a:r>
            <a:r>
              <a:rPr lang="en-CA" dirty="0"/>
              <a:t>and organizational </a:t>
            </a:r>
            <a:r>
              <a:rPr lang="en-CA" dirty="0" smtClean="0"/>
              <a:t>behaviour</a:t>
            </a:r>
          </a:p>
          <a:p>
            <a:endParaRPr lang="en-CA" dirty="0"/>
          </a:p>
          <a:p>
            <a:r>
              <a:rPr lang="en-CA" dirty="0"/>
              <a:t>N</a:t>
            </a:r>
            <a:r>
              <a:rPr lang="en-CA" dirty="0" smtClean="0"/>
              <a:t>ational </a:t>
            </a:r>
            <a:r>
              <a:rPr lang="en-CA" dirty="0"/>
              <a:t>scores on </a:t>
            </a:r>
            <a:r>
              <a:rPr lang="en-CA" dirty="0" smtClean="0"/>
              <a:t>cultural dimensions might help a </a:t>
            </a:r>
            <a:r>
              <a:rPr lang="en-CA" dirty="0"/>
              <a:t>counsellor </a:t>
            </a:r>
            <a:r>
              <a:rPr lang="en-CA" dirty="0" smtClean="0"/>
              <a:t>better </a:t>
            </a:r>
            <a:r>
              <a:rPr lang="en-CA" dirty="0"/>
              <a:t>understand </a:t>
            </a:r>
            <a:r>
              <a:rPr lang="en-CA" dirty="0" smtClean="0"/>
              <a:t>a client’s values and expectations within </a:t>
            </a:r>
            <a:r>
              <a:rPr lang="en-CA" dirty="0"/>
              <a:t>the </a:t>
            </a:r>
            <a:r>
              <a:rPr lang="en-CA" dirty="0" smtClean="0"/>
              <a:t>context </a:t>
            </a:r>
            <a:r>
              <a:rPr lang="en-CA" dirty="0"/>
              <a:t>of </a:t>
            </a:r>
            <a:r>
              <a:rPr lang="en-CA" dirty="0" smtClean="0"/>
              <a:t>their culture </a:t>
            </a:r>
            <a:r>
              <a:rPr lang="en-CA" dirty="0"/>
              <a:t>and in comparison to the counsellor’s own </a:t>
            </a:r>
            <a:r>
              <a:rPr lang="en-CA" dirty="0" smtClean="0"/>
              <a:t>culture </a:t>
            </a:r>
          </a:p>
        </p:txBody>
      </p:sp>
      <p:sp>
        <p:nvSpPr>
          <p:cNvPr id="6" name="TextBox 5"/>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smtClean="0"/>
              <a:t>Hofstede</a:t>
            </a:r>
            <a:r>
              <a:rPr lang="en-CA" sz="1200" dirty="0"/>
              <a:t>, </a:t>
            </a:r>
            <a:r>
              <a:rPr lang="en-CA" sz="1200" dirty="0" err="1"/>
              <a:t>Hofstede</a:t>
            </a:r>
            <a:r>
              <a:rPr lang="en-CA" sz="1200" dirty="0"/>
              <a:t>, &amp; </a:t>
            </a:r>
            <a:r>
              <a:rPr lang="en-CA" sz="1200" dirty="0" err="1" smtClean="0"/>
              <a:t>Minkov</a:t>
            </a:r>
            <a:r>
              <a:rPr lang="en-CA" sz="1200" dirty="0" smtClean="0"/>
              <a:t> (2010</a:t>
            </a:r>
            <a:r>
              <a:rPr lang="en-CA" sz="1200" dirty="0"/>
              <a:t>)</a:t>
            </a:r>
          </a:p>
        </p:txBody>
      </p:sp>
    </p:spTree>
    <p:extLst>
      <p:ext uri="{BB962C8B-B14F-4D97-AF65-F5344CB8AC3E}">
        <p14:creationId xmlns:p14="http://schemas.microsoft.com/office/powerpoint/2010/main" val="26828632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4350" y="2132856"/>
            <a:ext cx="8907635" cy="1417657"/>
            <a:chOff x="114350" y="2132856"/>
            <a:chExt cx="8907635" cy="1417657"/>
          </a:xfrm>
        </p:grpSpPr>
        <p:sp>
          <p:nvSpPr>
            <p:cNvPr id="9" name="Freeform 8"/>
            <p:cNvSpPr/>
            <p:nvPr/>
          </p:nvSpPr>
          <p:spPr>
            <a:xfrm>
              <a:off x="114350" y="2132856"/>
              <a:ext cx="8907635" cy="1417657"/>
            </a:xfrm>
            <a:custGeom>
              <a:avLst/>
              <a:gdLst>
                <a:gd name="connsiteX0" fmla="*/ 0 w 8907635"/>
                <a:gd name="connsiteY0" fmla="*/ 141766 h 1417657"/>
                <a:gd name="connsiteX1" fmla="*/ 141766 w 8907635"/>
                <a:gd name="connsiteY1" fmla="*/ 0 h 1417657"/>
                <a:gd name="connsiteX2" fmla="*/ 8765869 w 8907635"/>
                <a:gd name="connsiteY2" fmla="*/ 0 h 1417657"/>
                <a:gd name="connsiteX3" fmla="*/ 8907635 w 8907635"/>
                <a:gd name="connsiteY3" fmla="*/ 141766 h 1417657"/>
                <a:gd name="connsiteX4" fmla="*/ 8907635 w 8907635"/>
                <a:gd name="connsiteY4" fmla="*/ 1275891 h 1417657"/>
                <a:gd name="connsiteX5" fmla="*/ 8765869 w 8907635"/>
                <a:gd name="connsiteY5" fmla="*/ 1417657 h 1417657"/>
                <a:gd name="connsiteX6" fmla="*/ 141766 w 8907635"/>
                <a:gd name="connsiteY6" fmla="*/ 1417657 h 1417657"/>
                <a:gd name="connsiteX7" fmla="*/ 0 w 8907635"/>
                <a:gd name="connsiteY7" fmla="*/ 1275891 h 1417657"/>
                <a:gd name="connsiteX8" fmla="*/ 0 w 8907635"/>
                <a:gd name="connsiteY8" fmla="*/ 141766 h 141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7635" h="1417657">
                  <a:moveTo>
                    <a:pt x="0" y="141766"/>
                  </a:moveTo>
                  <a:cubicBezTo>
                    <a:pt x="0" y="63471"/>
                    <a:pt x="63471" y="0"/>
                    <a:pt x="141766" y="0"/>
                  </a:cubicBezTo>
                  <a:lnTo>
                    <a:pt x="8765869" y="0"/>
                  </a:lnTo>
                  <a:cubicBezTo>
                    <a:pt x="8844164" y="0"/>
                    <a:pt x="8907635" y="63471"/>
                    <a:pt x="8907635" y="141766"/>
                  </a:cubicBezTo>
                  <a:lnTo>
                    <a:pt x="8907635" y="1275891"/>
                  </a:lnTo>
                  <a:cubicBezTo>
                    <a:pt x="8907635" y="1354186"/>
                    <a:pt x="8844164" y="1417657"/>
                    <a:pt x="8765869" y="1417657"/>
                  </a:cubicBezTo>
                  <a:lnTo>
                    <a:pt x="141766" y="1417657"/>
                  </a:lnTo>
                  <a:cubicBezTo>
                    <a:pt x="63471" y="1417657"/>
                    <a:pt x="0" y="1354186"/>
                    <a:pt x="0" y="1275891"/>
                  </a:cubicBezTo>
                  <a:lnTo>
                    <a:pt x="0" y="141766"/>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14732" tIns="91440" rIns="91441" bIns="91440" numCol="1" spcCol="1270" anchor="t" anchorCtr="0">
              <a:noAutofit/>
            </a:bodyPr>
            <a:lstStyle/>
            <a:p>
              <a:pPr lvl="0" algn="l" defTabSz="1066800">
                <a:lnSpc>
                  <a:spcPct val="90000"/>
                </a:lnSpc>
                <a:spcBef>
                  <a:spcPct val="0"/>
                </a:spcBef>
                <a:spcAft>
                  <a:spcPct val="35000"/>
                </a:spcAft>
              </a:pPr>
              <a:r>
                <a:rPr lang="en-CA" sz="2400" kern="1200" dirty="0" smtClean="0"/>
                <a:t>I. Power Distance</a:t>
              </a:r>
              <a:endParaRPr lang="en-CA" sz="2400" kern="1200" dirty="0"/>
            </a:p>
            <a:p>
              <a:pPr marL="228600" lvl="1" indent="-228600" algn="l" defTabSz="1022350">
                <a:lnSpc>
                  <a:spcPct val="90000"/>
                </a:lnSpc>
                <a:spcBef>
                  <a:spcPct val="0"/>
                </a:spcBef>
                <a:spcAft>
                  <a:spcPct val="15000"/>
                </a:spcAft>
                <a:buChar char="••"/>
              </a:pPr>
              <a:r>
                <a:rPr lang="en-CA" sz="2300" kern="1200" dirty="0" smtClean="0"/>
                <a:t>Accepting inequalities of power</a:t>
              </a:r>
              <a:endParaRPr lang="en-CA" sz="2300" kern="1200" dirty="0"/>
            </a:p>
            <a:p>
              <a:pPr marL="228600" lvl="1" indent="-228600" algn="l" defTabSz="1022350">
                <a:lnSpc>
                  <a:spcPct val="90000"/>
                </a:lnSpc>
                <a:spcBef>
                  <a:spcPct val="0"/>
                </a:spcBef>
                <a:spcAft>
                  <a:spcPct val="15000"/>
                </a:spcAft>
                <a:buChar char="••"/>
              </a:pPr>
              <a:r>
                <a:rPr lang="en-CA" sz="2300" kern="1200" dirty="0" smtClean="0"/>
                <a:t>Preference for stable, hierarchical relationships</a:t>
              </a:r>
              <a:endParaRPr lang="en-CA" sz="2300" kern="1200" dirty="0"/>
            </a:p>
          </p:txBody>
        </p:sp>
        <p:sp>
          <p:nvSpPr>
            <p:cNvPr id="10" name="Rounded Rectangle 9"/>
            <p:cNvSpPr/>
            <p:nvPr/>
          </p:nvSpPr>
          <p:spPr>
            <a:xfrm>
              <a:off x="256115" y="2274621"/>
              <a:ext cx="1781527" cy="1134126"/>
            </a:xfrm>
            <a:prstGeom prst="roundRect">
              <a:avLst>
                <a:gd name="adj" fmla="val 10000"/>
              </a:avLst>
            </a:prstGeom>
            <a:blipFill>
              <a:blip r:embed="rId3">
                <a:extLst>
                  <a:ext uri="{28A0092B-C50C-407E-A947-70E740481C1C}">
                    <a14:useLocalDpi xmlns:a14="http://schemas.microsoft.com/office/drawing/2010/main" val="0"/>
                  </a:ext>
                </a:extLst>
              </a:blip>
              <a:srcRect/>
              <a:stretch>
                <a:fillRect t="-16000" b="-16000"/>
              </a:stretch>
            </a:blipFill>
          </p:spPr>
          <p:style>
            <a:lnRef idx="2">
              <a:schemeClr val="accent4">
                <a:shade val="80000"/>
                <a:hueOff val="0"/>
                <a:satOff val="0"/>
                <a:lumOff val="0"/>
                <a:alphaOff val="0"/>
              </a:schemeClr>
            </a:lnRef>
            <a:fillRef idx="1">
              <a:scrgbClr r="0" g="0" b="0"/>
            </a:fillRef>
            <a:effectRef idx="0">
              <a:schemeClr val="accent4">
                <a:tint val="40000"/>
                <a:hueOff val="0"/>
                <a:satOff val="0"/>
                <a:lumOff val="0"/>
                <a:alphaOff val="0"/>
              </a:schemeClr>
            </a:effectRef>
            <a:fontRef idx="minor">
              <a:schemeClr val="lt1">
                <a:hueOff val="0"/>
                <a:satOff val="0"/>
                <a:lumOff val="0"/>
                <a:alphaOff val="0"/>
              </a:schemeClr>
            </a:fontRef>
          </p:style>
        </p:sp>
      </p:grpSp>
      <p:sp>
        <p:nvSpPr>
          <p:cNvPr id="12" name="Rounded Rectangle 11"/>
          <p:cNvSpPr/>
          <p:nvPr/>
        </p:nvSpPr>
        <p:spPr>
          <a:xfrm>
            <a:off x="256115" y="3832930"/>
            <a:ext cx="1781527" cy="1134126"/>
          </a:xfrm>
          <a:prstGeom prst="roundRect">
            <a:avLst>
              <a:gd name="adj" fmla="val 10000"/>
            </a:avLst>
          </a:prstGeom>
          <a:blipFill>
            <a:blip r:embed="rId4">
              <a:extLst>
                <a:ext uri="{28A0092B-C50C-407E-A947-70E740481C1C}">
                  <a14:useLocalDpi xmlns:a14="http://schemas.microsoft.com/office/drawing/2010/main" val="0"/>
                </a:ext>
              </a:extLst>
            </a:blip>
            <a:srcRect/>
            <a:stretch>
              <a:fillRect l="-8000" r="-8000"/>
            </a:stretch>
          </a:blipFill>
        </p:spPr>
        <p:style>
          <a:lnRef idx="2">
            <a:schemeClr val="accent4">
              <a:shade val="80000"/>
              <a:hueOff val="0"/>
              <a:satOff val="0"/>
              <a:lumOff val="0"/>
              <a:alphaOff val="0"/>
            </a:schemeClr>
          </a:lnRef>
          <a:fillRef idx="1">
            <a:scrgbClr r="0" g="0" b="0"/>
          </a:fillRef>
          <a:effectRef idx="0">
            <a:schemeClr val="accent4">
              <a:tint val="40000"/>
              <a:hueOff val="0"/>
              <a:satOff val="0"/>
              <a:lumOff val="0"/>
              <a:alphaOff val="0"/>
            </a:schemeClr>
          </a:effectRef>
          <a:fontRef idx="minor">
            <a:schemeClr val="lt1">
              <a:hueOff val="0"/>
              <a:satOff val="0"/>
              <a:lumOff val="0"/>
              <a:alphaOff val="0"/>
            </a:schemeClr>
          </a:fontRef>
        </p:style>
      </p:sp>
      <p:grpSp>
        <p:nvGrpSpPr>
          <p:cNvPr id="17" name="Group 16"/>
          <p:cNvGrpSpPr/>
          <p:nvPr/>
        </p:nvGrpSpPr>
        <p:grpSpPr>
          <a:xfrm>
            <a:off x="114350" y="5251702"/>
            <a:ext cx="8907635" cy="1417657"/>
            <a:chOff x="114350" y="5251702"/>
            <a:chExt cx="8907635" cy="1417657"/>
          </a:xfrm>
        </p:grpSpPr>
        <p:sp>
          <p:nvSpPr>
            <p:cNvPr id="13" name="Freeform 12"/>
            <p:cNvSpPr/>
            <p:nvPr/>
          </p:nvSpPr>
          <p:spPr>
            <a:xfrm>
              <a:off x="114350" y="5251702"/>
              <a:ext cx="8907635" cy="1417657"/>
            </a:xfrm>
            <a:custGeom>
              <a:avLst/>
              <a:gdLst>
                <a:gd name="connsiteX0" fmla="*/ 0 w 8907635"/>
                <a:gd name="connsiteY0" fmla="*/ 141766 h 1417657"/>
                <a:gd name="connsiteX1" fmla="*/ 141766 w 8907635"/>
                <a:gd name="connsiteY1" fmla="*/ 0 h 1417657"/>
                <a:gd name="connsiteX2" fmla="*/ 8765869 w 8907635"/>
                <a:gd name="connsiteY2" fmla="*/ 0 h 1417657"/>
                <a:gd name="connsiteX3" fmla="*/ 8907635 w 8907635"/>
                <a:gd name="connsiteY3" fmla="*/ 141766 h 1417657"/>
                <a:gd name="connsiteX4" fmla="*/ 8907635 w 8907635"/>
                <a:gd name="connsiteY4" fmla="*/ 1275891 h 1417657"/>
                <a:gd name="connsiteX5" fmla="*/ 8765869 w 8907635"/>
                <a:gd name="connsiteY5" fmla="*/ 1417657 h 1417657"/>
                <a:gd name="connsiteX6" fmla="*/ 141766 w 8907635"/>
                <a:gd name="connsiteY6" fmla="*/ 1417657 h 1417657"/>
                <a:gd name="connsiteX7" fmla="*/ 0 w 8907635"/>
                <a:gd name="connsiteY7" fmla="*/ 1275891 h 1417657"/>
                <a:gd name="connsiteX8" fmla="*/ 0 w 8907635"/>
                <a:gd name="connsiteY8" fmla="*/ 141766 h 141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7635" h="1417657">
                  <a:moveTo>
                    <a:pt x="0" y="141766"/>
                  </a:moveTo>
                  <a:cubicBezTo>
                    <a:pt x="0" y="63471"/>
                    <a:pt x="63471" y="0"/>
                    <a:pt x="141766" y="0"/>
                  </a:cubicBezTo>
                  <a:lnTo>
                    <a:pt x="8765869" y="0"/>
                  </a:lnTo>
                  <a:cubicBezTo>
                    <a:pt x="8844164" y="0"/>
                    <a:pt x="8907635" y="63471"/>
                    <a:pt x="8907635" y="141766"/>
                  </a:cubicBezTo>
                  <a:lnTo>
                    <a:pt x="8907635" y="1275891"/>
                  </a:lnTo>
                  <a:cubicBezTo>
                    <a:pt x="8907635" y="1354186"/>
                    <a:pt x="8844164" y="1417657"/>
                    <a:pt x="8765869" y="1417657"/>
                  </a:cubicBezTo>
                  <a:lnTo>
                    <a:pt x="141766" y="1417657"/>
                  </a:lnTo>
                  <a:cubicBezTo>
                    <a:pt x="63471" y="1417657"/>
                    <a:pt x="0" y="1354186"/>
                    <a:pt x="0" y="1275891"/>
                  </a:cubicBezTo>
                  <a:lnTo>
                    <a:pt x="0" y="141766"/>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14732" tIns="91440" rIns="91441" bIns="91440" numCol="1" spcCol="1270" anchor="t" anchorCtr="0">
              <a:noAutofit/>
            </a:bodyPr>
            <a:lstStyle/>
            <a:p>
              <a:pPr lvl="0" algn="l" defTabSz="1066800">
                <a:lnSpc>
                  <a:spcPct val="90000"/>
                </a:lnSpc>
                <a:spcBef>
                  <a:spcPct val="0"/>
                </a:spcBef>
                <a:spcAft>
                  <a:spcPct val="35000"/>
                </a:spcAft>
              </a:pPr>
              <a:r>
                <a:rPr lang="en-CA" sz="2400" kern="1200" dirty="0" smtClean="0"/>
                <a:t>III. Masculinity / Femininity</a:t>
              </a:r>
              <a:endParaRPr lang="en-CA" sz="2400" kern="1200" dirty="0"/>
            </a:p>
            <a:p>
              <a:pPr marL="228600" lvl="1" indent="-228600" algn="l" defTabSz="889000">
                <a:lnSpc>
                  <a:spcPct val="90000"/>
                </a:lnSpc>
                <a:spcBef>
                  <a:spcPct val="0"/>
                </a:spcBef>
                <a:spcAft>
                  <a:spcPct val="15000"/>
                </a:spcAft>
                <a:buChar char="••"/>
              </a:pPr>
              <a:r>
                <a:rPr lang="en-CA" sz="2000" kern="1200" dirty="0" smtClean="0"/>
                <a:t>Emphasis on achievement, heroism, assertiveness, material rewards for success or cooperation, modesty, caring for weak, quality of life and consensus.</a:t>
              </a:r>
              <a:endParaRPr lang="en-CA" sz="2000" kern="1200" dirty="0"/>
            </a:p>
          </p:txBody>
        </p:sp>
        <p:sp>
          <p:nvSpPr>
            <p:cNvPr id="14" name="Rounded Rectangle 13"/>
            <p:cNvSpPr/>
            <p:nvPr/>
          </p:nvSpPr>
          <p:spPr>
            <a:xfrm>
              <a:off x="256115" y="5393468"/>
              <a:ext cx="1781527" cy="1134126"/>
            </a:xfrm>
            <a:prstGeom prst="roundRect">
              <a:avLst>
                <a:gd name="adj" fmla="val 10000"/>
              </a:avLst>
            </a:prstGeom>
            <a:blipFill>
              <a:blip r:embed="rId5">
                <a:extLst>
                  <a:ext uri="{28A0092B-C50C-407E-A947-70E740481C1C}">
                    <a14:useLocalDpi xmlns:a14="http://schemas.microsoft.com/office/drawing/2010/main" val="0"/>
                  </a:ext>
                </a:extLst>
              </a:blip>
              <a:srcRect/>
              <a:stretch>
                <a:fillRect t="-14000" b="-14000"/>
              </a:stretch>
            </a:blipFill>
          </p:spPr>
          <p:style>
            <a:lnRef idx="2">
              <a:schemeClr val="accent4">
                <a:shade val="80000"/>
                <a:hueOff val="0"/>
                <a:satOff val="0"/>
                <a:lumOff val="0"/>
                <a:alphaOff val="0"/>
              </a:schemeClr>
            </a:lnRef>
            <a:fillRef idx="1">
              <a:scrgbClr r="0" g="0" b="0"/>
            </a:fillRef>
            <a:effectRef idx="0">
              <a:schemeClr val="accent4">
                <a:tint val="40000"/>
                <a:hueOff val="0"/>
                <a:satOff val="0"/>
                <a:lumOff val="0"/>
                <a:alphaOff val="0"/>
              </a:schemeClr>
            </a:effectRef>
            <a:fontRef idx="minor">
              <a:schemeClr val="lt1">
                <a:hueOff val="0"/>
                <a:satOff val="0"/>
                <a:lumOff val="0"/>
                <a:alphaOff val="0"/>
              </a:schemeClr>
            </a:fontRef>
          </p:style>
        </p:sp>
      </p:grpSp>
      <p:sp>
        <p:nvSpPr>
          <p:cNvPr id="8" name="Title 3"/>
          <p:cNvSpPr>
            <a:spLocks noGrp="1"/>
          </p:cNvSpPr>
          <p:nvPr>
            <p:ph type="title"/>
          </p:nvPr>
        </p:nvSpPr>
        <p:spPr>
          <a:xfrm>
            <a:off x="457200" y="116632"/>
            <a:ext cx="8229600" cy="1143000"/>
          </a:xfrm>
        </p:spPr>
        <p:txBody>
          <a:bodyPr>
            <a:noAutofit/>
          </a:bodyPr>
          <a:lstStyle/>
          <a:p>
            <a:r>
              <a:rPr lang="en-CA" sz="4800" dirty="0" smtClean="0"/>
              <a:t>Cultural Dimensions</a:t>
            </a:r>
            <a:endParaRPr lang="en-CA" sz="4800" dirty="0"/>
          </a:p>
        </p:txBody>
      </p:sp>
      <p:grpSp>
        <p:nvGrpSpPr>
          <p:cNvPr id="16" name="Group 15"/>
          <p:cNvGrpSpPr/>
          <p:nvPr/>
        </p:nvGrpSpPr>
        <p:grpSpPr>
          <a:xfrm>
            <a:off x="114350" y="3687586"/>
            <a:ext cx="8907635" cy="1464913"/>
            <a:chOff x="114350" y="3670334"/>
            <a:chExt cx="8907635" cy="1464913"/>
          </a:xfrm>
        </p:grpSpPr>
        <p:sp>
          <p:nvSpPr>
            <p:cNvPr id="11" name="Freeform 10"/>
            <p:cNvSpPr/>
            <p:nvPr/>
          </p:nvSpPr>
          <p:spPr>
            <a:xfrm>
              <a:off x="114350" y="3670334"/>
              <a:ext cx="8907635" cy="1464913"/>
            </a:xfrm>
            <a:custGeom>
              <a:avLst/>
              <a:gdLst>
                <a:gd name="connsiteX0" fmla="*/ 0 w 8907635"/>
                <a:gd name="connsiteY0" fmla="*/ 141766 h 1417657"/>
                <a:gd name="connsiteX1" fmla="*/ 141766 w 8907635"/>
                <a:gd name="connsiteY1" fmla="*/ 0 h 1417657"/>
                <a:gd name="connsiteX2" fmla="*/ 8765869 w 8907635"/>
                <a:gd name="connsiteY2" fmla="*/ 0 h 1417657"/>
                <a:gd name="connsiteX3" fmla="*/ 8907635 w 8907635"/>
                <a:gd name="connsiteY3" fmla="*/ 141766 h 1417657"/>
                <a:gd name="connsiteX4" fmla="*/ 8907635 w 8907635"/>
                <a:gd name="connsiteY4" fmla="*/ 1275891 h 1417657"/>
                <a:gd name="connsiteX5" fmla="*/ 8765869 w 8907635"/>
                <a:gd name="connsiteY5" fmla="*/ 1417657 h 1417657"/>
                <a:gd name="connsiteX6" fmla="*/ 141766 w 8907635"/>
                <a:gd name="connsiteY6" fmla="*/ 1417657 h 1417657"/>
                <a:gd name="connsiteX7" fmla="*/ 0 w 8907635"/>
                <a:gd name="connsiteY7" fmla="*/ 1275891 h 1417657"/>
                <a:gd name="connsiteX8" fmla="*/ 0 w 8907635"/>
                <a:gd name="connsiteY8" fmla="*/ 141766 h 141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7635" h="1417657">
                  <a:moveTo>
                    <a:pt x="0" y="141766"/>
                  </a:moveTo>
                  <a:cubicBezTo>
                    <a:pt x="0" y="63471"/>
                    <a:pt x="63471" y="0"/>
                    <a:pt x="141766" y="0"/>
                  </a:cubicBezTo>
                  <a:lnTo>
                    <a:pt x="8765869" y="0"/>
                  </a:lnTo>
                  <a:cubicBezTo>
                    <a:pt x="8844164" y="0"/>
                    <a:pt x="8907635" y="63471"/>
                    <a:pt x="8907635" y="141766"/>
                  </a:cubicBezTo>
                  <a:lnTo>
                    <a:pt x="8907635" y="1275891"/>
                  </a:lnTo>
                  <a:cubicBezTo>
                    <a:pt x="8907635" y="1354186"/>
                    <a:pt x="8844164" y="1417657"/>
                    <a:pt x="8765869" y="1417657"/>
                  </a:cubicBezTo>
                  <a:lnTo>
                    <a:pt x="141766" y="1417657"/>
                  </a:lnTo>
                  <a:cubicBezTo>
                    <a:pt x="63471" y="1417657"/>
                    <a:pt x="0" y="1354186"/>
                    <a:pt x="0" y="1275891"/>
                  </a:cubicBezTo>
                  <a:lnTo>
                    <a:pt x="0" y="141766"/>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14732" tIns="91440" rIns="91441" bIns="91440" numCol="1" spcCol="1270" anchor="t" anchorCtr="0">
              <a:noAutofit/>
            </a:bodyPr>
            <a:lstStyle/>
            <a:p>
              <a:pPr lvl="0" algn="l" defTabSz="1066800">
                <a:lnSpc>
                  <a:spcPct val="90000"/>
                </a:lnSpc>
                <a:spcBef>
                  <a:spcPct val="0"/>
                </a:spcBef>
                <a:spcAft>
                  <a:spcPct val="35000"/>
                </a:spcAft>
              </a:pPr>
              <a:r>
                <a:rPr lang="en-CA" sz="2400" kern="1200" dirty="0" smtClean="0"/>
                <a:t>II. Individualism / Collectivism</a:t>
              </a:r>
              <a:endParaRPr lang="en-CA" sz="2400" kern="1200" dirty="0"/>
            </a:p>
            <a:p>
              <a:pPr marL="228600" lvl="1" indent="-228600" algn="l" defTabSz="889000">
                <a:lnSpc>
                  <a:spcPct val="90000"/>
                </a:lnSpc>
                <a:spcBef>
                  <a:spcPct val="0"/>
                </a:spcBef>
                <a:spcAft>
                  <a:spcPct val="15000"/>
                </a:spcAft>
                <a:buChar char="••"/>
              </a:pPr>
              <a:r>
                <a:rPr lang="en-CA" sz="1900" kern="1200" dirty="0" smtClean="0"/>
                <a:t>“I” vs. “we” orientation</a:t>
              </a:r>
              <a:endParaRPr lang="en-CA" sz="1900" kern="1200" dirty="0"/>
            </a:p>
            <a:p>
              <a:pPr marL="228600" lvl="1" indent="-228600" algn="l" defTabSz="889000">
                <a:lnSpc>
                  <a:spcPct val="90000"/>
                </a:lnSpc>
                <a:spcBef>
                  <a:spcPct val="0"/>
                </a:spcBef>
                <a:spcAft>
                  <a:spcPct val="15000"/>
                </a:spcAft>
                <a:buChar char="••"/>
              </a:pPr>
              <a:r>
                <a:rPr lang="en-CA" sz="1900" kern="1200" dirty="0" smtClean="0"/>
                <a:t>Focused on the self and nuclear family vs. identifying with larger in-groups with strong group loyalty</a:t>
              </a:r>
              <a:endParaRPr lang="en-CA" sz="1900" kern="1200"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5" y="3888508"/>
              <a:ext cx="1505623" cy="1036205"/>
            </a:xfrm>
            <a:prstGeom prst="rect">
              <a:avLst/>
            </a:prstGeom>
          </p:spPr>
        </p:pic>
      </p:grpSp>
      <p:sp>
        <p:nvSpPr>
          <p:cNvPr id="29" name="Rounded Rectangle 28"/>
          <p:cNvSpPr/>
          <p:nvPr/>
        </p:nvSpPr>
        <p:spPr>
          <a:xfrm>
            <a:off x="257582" y="3856799"/>
            <a:ext cx="1781527" cy="1134126"/>
          </a:xfrm>
          <a:prstGeom prst="roundRect">
            <a:avLst>
              <a:gd name="adj" fmla="val 10000"/>
            </a:avLst>
          </a:prstGeom>
          <a:noFill/>
        </p:spPr>
        <p:style>
          <a:lnRef idx="2">
            <a:schemeClr val="accent4">
              <a:shade val="80000"/>
              <a:hueOff val="0"/>
              <a:satOff val="0"/>
              <a:lumOff val="0"/>
              <a:alphaOff val="0"/>
            </a:schemeClr>
          </a:lnRef>
          <a:fillRef idx="1">
            <a:scrgbClr r="0" g="0" b="0"/>
          </a:fillRef>
          <a:effectRef idx="0">
            <a:schemeClr val="accent4">
              <a:tint val="40000"/>
              <a:hueOff val="0"/>
              <a:satOff val="0"/>
              <a:lumOff val="0"/>
              <a:alphaOff val="0"/>
            </a:schemeClr>
          </a:effectRef>
          <a:fontRef idx="minor">
            <a:schemeClr val="lt1">
              <a:hueOff val="0"/>
              <a:satOff val="0"/>
              <a:lumOff val="0"/>
              <a:alphaOff val="0"/>
            </a:schemeClr>
          </a:fontRef>
        </p:style>
      </p:sp>
      <p:sp>
        <p:nvSpPr>
          <p:cNvPr id="6" name="Content Placeholder 2"/>
          <p:cNvSpPr>
            <a:spLocks noGrp="1"/>
          </p:cNvSpPr>
          <p:nvPr>
            <p:ph idx="1"/>
          </p:nvPr>
        </p:nvSpPr>
        <p:spPr>
          <a:xfrm>
            <a:off x="251519" y="1268760"/>
            <a:ext cx="8604447" cy="846844"/>
          </a:xfrm>
        </p:spPr>
        <p:txBody>
          <a:bodyPr>
            <a:noAutofit/>
          </a:bodyPr>
          <a:lstStyle/>
          <a:p>
            <a:r>
              <a:rPr lang="en-CA" sz="2400" i="1" dirty="0" smtClean="0"/>
              <a:t>Optional:</a:t>
            </a:r>
            <a:r>
              <a:rPr lang="en-CA" sz="2400" dirty="0" smtClean="0"/>
              <a:t> </a:t>
            </a:r>
            <a:r>
              <a:rPr lang="en-CA" sz="2400" dirty="0" smtClean="0">
                <a:solidFill>
                  <a:schemeClr val="accent1"/>
                </a:solidFill>
              </a:rPr>
              <a:t>Click</a:t>
            </a:r>
            <a:r>
              <a:rPr lang="en-CA" sz="2400" dirty="0" smtClean="0"/>
              <a:t> below if you’d like to explore some examples of possible therapeutic implications to each dimension</a:t>
            </a:r>
            <a:r>
              <a:rPr lang="en-CA" sz="2400" baseline="30000" dirty="0" smtClean="0"/>
              <a:t>1–3</a:t>
            </a:r>
            <a:r>
              <a:rPr lang="en-CA" sz="2400" dirty="0" smtClean="0"/>
              <a:t>. </a:t>
            </a:r>
            <a:r>
              <a:rPr lang="en-CA" sz="2400" dirty="0" smtClean="0">
                <a:sym typeface="Wingdings" pitchFamily="2" charset="2"/>
              </a:rPr>
              <a:t></a:t>
            </a:r>
            <a:endParaRPr lang="en-CA" sz="1800" dirty="0" smtClean="0"/>
          </a:p>
        </p:txBody>
      </p:sp>
      <p:sp>
        <p:nvSpPr>
          <p:cNvPr id="3" name="Rectangle 2"/>
          <p:cNvSpPr/>
          <p:nvPr/>
        </p:nvSpPr>
        <p:spPr>
          <a:xfrm>
            <a:off x="114350" y="3429000"/>
            <a:ext cx="8907428" cy="324036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256115" y="3717032"/>
            <a:ext cx="8636365" cy="2677656"/>
          </a:xfrm>
          <a:prstGeom prst="rect">
            <a:avLst/>
          </a:prstGeom>
          <a:noFill/>
        </p:spPr>
        <p:txBody>
          <a:bodyPr wrap="square" rtlCol="0">
            <a:spAutoFit/>
          </a:bodyPr>
          <a:lstStyle/>
          <a:p>
            <a:pPr lvl="0"/>
            <a:r>
              <a:rPr lang="en-CA" sz="2400" b="1" u="sng" dirty="0"/>
              <a:t>Low:</a:t>
            </a:r>
            <a:endParaRPr lang="en-CA" sz="2400" dirty="0"/>
          </a:p>
          <a:p>
            <a:pPr marL="285750" lvl="0" indent="-285750">
              <a:buFont typeface="Arial" pitchFamily="34" charset="0"/>
              <a:buChar char="•"/>
            </a:pPr>
            <a:r>
              <a:rPr lang="en-CA" sz="2400" dirty="0" smtClean="0"/>
              <a:t>May prefer </a:t>
            </a:r>
            <a:r>
              <a:rPr lang="en-CA" sz="2400" dirty="0"/>
              <a:t>more democratic helping style</a:t>
            </a:r>
          </a:p>
          <a:p>
            <a:pPr lvl="0"/>
            <a:endParaRPr lang="en-CA" sz="2400" dirty="0"/>
          </a:p>
          <a:p>
            <a:pPr lvl="0"/>
            <a:r>
              <a:rPr lang="en-CA" sz="2400" b="1" u="sng" dirty="0"/>
              <a:t>High:</a:t>
            </a:r>
            <a:endParaRPr lang="en-CA" sz="2400" dirty="0"/>
          </a:p>
          <a:p>
            <a:pPr marL="285750" lvl="0" indent="-285750">
              <a:buFont typeface="Arial" pitchFamily="34" charset="0"/>
              <a:buChar char="•"/>
            </a:pPr>
            <a:r>
              <a:rPr lang="en-CA" sz="2400" dirty="0"/>
              <a:t>Greater preference for a directive / expert approach </a:t>
            </a:r>
          </a:p>
          <a:p>
            <a:pPr marL="285750" lvl="0" indent="-285750">
              <a:buFont typeface="Arial" pitchFamily="34" charset="0"/>
              <a:buChar char="•"/>
            </a:pPr>
            <a:r>
              <a:rPr lang="en-CA" sz="2400" dirty="0"/>
              <a:t>Families may have a more hierarchical structure, less accepting of Western-style assertive communication </a:t>
            </a:r>
          </a:p>
        </p:txBody>
      </p:sp>
      <p:sp>
        <p:nvSpPr>
          <p:cNvPr id="19" name="PD X"/>
          <p:cNvSpPr/>
          <p:nvPr/>
        </p:nvSpPr>
        <p:spPr>
          <a:xfrm>
            <a:off x="8733746" y="3435909"/>
            <a:ext cx="288032" cy="288032"/>
          </a:xfrm>
          <a:prstGeom prst="mathMultiply">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Rectangle 19"/>
          <p:cNvSpPr/>
          <p:nvPr/>
        </p:nvSpPr>
        <p:spPr>
          <a:xfrm>
            <a:off x="114350" y="5076558"/>
            <a:ext cx="8907428" cy="162018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p:cNvSpPr/>
          <p:nvPr/>
        </p:nvSpPr>
        <p:spPr>
          <a:xfrm>
            <a:off x="114350" y="2060848"/>
            <a:ext cx="8907428" cy="1728192"/>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249781" y="2189830"/>
            <a:ext cx="8636365" cy="1138773"/>
          </a:xfrm>
          <a:prstGeom prst="rect">
            <a:avLst/>
          </a:prstGeom>
          <a:noFill/>
        </p:spPr>
        <p:txBody>
          <a:bodyPr wrap="square" rtlCol="0">
            <a:spAutoFit/>
          </a:bodyPr>
          <a:lstStyle/>
          <a:p>
            <a:pPr lvl="0"/>
            <a:endParaRPr lang="en-CA" sz="2400" b="1" u="sng" dirty="0" smtClean="0"/>
          </a:p>
          <a:p>
            <a:pPr lvl="0"/>
            <a:r>
              <a:rPr lang="en-CA" sz="2400" b="1" u="sng" dirty="0" smtClean="0"/>
              <a:t>Individualistic:</a:t>
            </a:r>
            <a:endParaRPr lang="en-CA" sz="2400" dirty="0" smtClean="0"/>
          </a:p>
          <a:p>
            <a:pPr marL="342900" lvl="0" indent="-342900">
              <a:buFont typeface="Arial" pitchFamily="34" charset="0"/>
              <a:buChar char="•"/>
            </a:pPr>
            <a:r>
              <a:rPr lang="en-CA" sz="2000" dirty="0" smtClean="0"/>
              <a:t>Clients may be similar to Canadian clients</a:t>
            </a:r>
          </a:p>
        </p:txBody>
      </p:sp>
      <p:sp>
        <p:nvSpPr>
          <p:cNvPr id="22" name="IC X"/>
          <p:cNvSpPr/>
          <p:nvPr/>
        </p:nvSpPr>
        <p:spPr>
          <a:xfrm>
            <a:off x="8742130" y="2060848"/>
            <a:ext cx="288032" cy="288032"/>
          </a:xfrm>
          <a:prstGeom prst="mathMultiply">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4" name="TextBox 23"/>
          <p:cNvSpPr txBox="1"/>
          <p:nvPr/>
        </p:nvSpPr>
        <p:spPr>
          <a:xfrm>
            <a:off x="249780" y="5157192"/>
            <a:ext cx="8636365" cy="1384995"/>
          </a:xfrm>
          <a:prstGeom prst="rect">
            <a:avLst/>
          </a:prstGeom>
          <a:noFill/>
        </p:spPr>
        <p:txBody>
          <a:bodyPr wrap="square" rtlCol="0">
            <a:spAutoFit/>
          </a:bodyPr>
          <a:lstStyle/>
          <a:p>
            <a:pPr lvl="0"/>
            <a:r>
              <a:rPr lang="en-CA" sz="2400" b="1" u="sng" dirty="0" smtClean="0"/>
              <a:t>Collectivistic:</a:t>
            </a:r>
            <a:endParaRPr lang="en-CA" sz="2400" dirty="0" smtClean="0"/>
          </a:p>
          <a:p>
            <a:pPr marL="342900" lvl="0" indent="-342900">
              <a:buFont typeface="Arial" pitchFamily="34" charset="0"/>
              <a:buChar char="•"/>
            </a:pPr>
            <a:r>
              <a:rPr lang="en-CA" sz="2000" dirty="0" smtClean="0"/>
              <a:t>Canadian Counsellor’s individualistic bias will likely become apparent</a:t>
            </a:r>
          </a:p>
          <a:p>
            <a:pPr marL="342900" lvl="0" indent="-342900">
              <a:buFont typeface="Arial" pitchFamily="34" charset="0"/>
              <a:buChar char="•"/>
            </a:pPr>
            <a:r>
              <a:rPr lang="en-CA" sz="2000" dirty="0" smtClean="0"/>
              <a:t>Consider increasing time spent focusing on client’s context, family, and social interactions</a:t>
            </a:r>
            <a:endParaRPr lang="en-CA" sz="2000" dirty="0"/>
          </a:p>
        </p:txBody>
      </p:sp>
      <p:sp>
        <p:nvSpPr>
          <p:cNvPr id="25" name="Rectangle 24"/>
          <p:cNvSpPr/>
          <p:nvPr/>
        </p:nvSpPr>
        <p:spPr>
          <a:xfrm>
            <a:off x="113866" y="2118604"/>
            <a:ext cx="8907428" cy="324036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p:cNvSpPr txBox="1"/>
          <p:nvPr/>
        </p:nvSpPr>
        <p:spPr>
          <a:xfrm>
            <a:off x="256115" y="2289400"/>
            <a:ext cx="8636365" cy="3046988"/>
          </a:xfrm>
          <a:prstGeom prst="rect">
            <a:avLst/>
          </a:prstGeom>
          <a:noFill/>
        </p:spPr>
        <p:txBody>
          <a:bodyPr wrap="square" rtlCol="0">
            <a:spAutoFit/>
          </a:bodyPr>
          <a:lstStyle/>
          <a:p>
            <a:pPr lvl="0"/>
            <a:r>
              <a:rPr lang="en-CA" sz="2400" b="1" u="sng" dirty="0"/>
              <a:t>Masculine culture:</a:t>
            </a:r>
            <a:endParaRPr lang="en-CA" sz="2400" dirty="0"/>
          </a:p>
          <a:p>
            <a:pPr marL="342900" lvl="0" indent="-342900">
              <a:buFont typeface="Arial" pitchFamily="34" charset="0"/>
              <a:buChar char="•"/>
            </a:pPr>
            <a:r>
              <a:rPr lang="en-CA" sz="2400" dirty="0"/>
              <a:t>Client may seem more ambitious, motivated, and competitive</a:t>
            </a:r>
          </a:p>
          <a:p>
            <a:pPr lvl="0"/>
            <a:endParaRPr lang="en-CA" sz="2400" dirty="0"/>
          </a:p>
          <a:p>
            <a:pPr lvl="0"/>
            <a:r>
              <a:rPr lang="en-CA" sz="2400" b="1" u="sng" dirty="0"/>
              <a:t>Feminine culture:</a:t>
            </a:r>
            <a:endParaRPr lang="en-CA" sz="2400" dirty="0"/>
          </a:p>
          <a:p>
            <a:pPr lvl="0"/>
            <a:r>
              <a:rPr lang="en-CA" sz="2400" dirty="0"/>
              <a:t>May seem more caring and conciliatory </a:t>
            </a:r>
          </a:p>
          <a:p>
            <a:pPr marL="342900" lvl="0" indent="-342900">
              <a:buFont typeface="Arial" pitchFamily="34" charset="0"/>
              <a:buChar char="•"/>
            </a:pPr>
            <a:r>
              <a:rPr lang="en-CA" sz="2400" dirty="0"/>
              <a:t>Be aware of culture before applying hypercompetitive or withdrawn / self-sacrificing labels</a:t>
            </a:r>
          </a:p>
          <a:p>
            <a:pPr marL="342900" lvl="0" indent="-342900">
              <a:buFont typeface="Arial" pitchFamily="34" charset="0"/>
              <a:buChar char="•"/>
            </a:pPr>
            <a:r>
              <a:rPr lang="en-CA" sz="2400" dirty="0"/>
              <a:t>Discuss traits in context of expectations of both cultures</a:t>
            </a:r>
          </a:p>
        </p:txBody>
      </p:sp>
      <p:sp>
        <p:nvSpPr>
          <p:cNvPr id="26" name="MF X"/>
          <p:cNvSpPr/>
          <p:nvPr/>
        </p:nvSpPr>
        <p:spPr>
          <a:xfrm>
            <a:off x="8725332" y="2115604"/>
            <a:ext cx="288032" cy="288032"/>
          </a:xfrm>
          <a:prstGeom prst="mathMultiply">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7" name="TextBox 6"/>
          <p:cNvSpPr txBox="1"/>
          <p:nvPr/>
        </p:nvSpPr>
        <p:spPr>
          <a:xfrm>
            <a:off x="114350" y="6609576"/>
            <a:ext cx="9029650" cy="276999"/>
          </a:xfrm>
          <a:prstGeom prst="rect">
            <a:avLst/>
          </a:prstGeom>
          <a:noFill/>
        </p:spPr>
        <p:txBody>
          <a:bodyPr wrap="square" rtlCol="0">
            <a:spAutoFit/>
          </a:bodyPr>
          <a:lstStyle/>
          <a:p>
            <a:pPr algn="r"/>
            <a:r>
              <a:rPr lang="en-CA" sz="1200" baseline="30000" dirty="0" smtClean="0"/>
              <a:t>1</a:t>
            </a:r>
            <a:r>
              <a:rPr lang="en-CA" sz="1200" dirty="0" smtClean="0"/>
              <a:t>Hofstede (2011); </a:t>
            </a:r>
            <a:r>
              <a:rPr lang="en-CA" sz="1200" baseline="30000" dirty="0" smtClean="0"/>
              <a:t>2</a:t>
            </a:r>
            <a:r>
              <a:rPr lang="en-CA" sz="1200" dirty="0" smtClean="0"/>
              <a:t>Hofstede</a:t>
            </a:r>
            <a:r>
              <a:rPr lang="en-CA" sz="1200" dirty="0"/>
              <a:t>, </a:t>
            </a:r>
            <a:r>
              <a:rPr lang="en-CA" sz="1200" dirty="0" err="1"/>
              <a:t>Hofstede</a:t>
            </a:r>
            <a:r>
              <a:rPr lang="en-CA" sz="1200" dirty="0"/>
              <a:t>, &amp; </a:t>
            </a:r>
            <a:r>
              <a:rPr lang="en-CA" sz="1200" dirty="0" err="1" smtClean="0"/>
              <a:t>Minkov</a:t>
            </a:r>
            <a:r>
              <a:rPr lang="en-CA" sz="1200" dirty="0" smtClean="0"/>
              <a:t> (2010); </a:t>
            </a:r>
            <a:r>
              <a:rPr lang="en-CA" sz="1200" baseline="30000" dirty="0" smtClean="0"/>
              <a:t>3</a:t>
            </a:r>
            <a:r>
              <a:rPr lang="en-CA" sz="1200" dirty="0" smtClean="0"/>
              <a:t>The </a:t>
            </a:r>
            <a:r>
              <a:rPr lang="en-CA" sz="1200" dirty="0" err="1" smtClean="0"/>
              <a:t>Hofstede</a:t>
            </a:r>
            <a:r>
              <a:rPr lang="en-CA" sz="1200" dirty="0" smtClean="0"/>
              <a:t> Centre (2012a)</a:t>
            </a:r>
            <a:endParaRPr lang="en-CA" sz="1200" dirty="0"/>
          </a:p>
        </p:txBody>
      </p:sp>
    </p:spTree>
    <p:extLst>
      <p:ext uri="{BB962C8B-B14F-4D97-AF65-F5344CB8AC3E}">
        <p14:creationId xmlns:p14="http://schemas.microsoft.com/office/powerpoint/2010/main" val="8725835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8"/>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3"/>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6"/>
                  </p:tgtEl>
                </p:cond>
              </p:nextCondLst>
            </p:seq>
            <p:seq concurrent="1" nextAc="seek">
              <p:cTn id="52" restart="whenNotActive" fill="hold" evtFilter="cancelBubble" nodeType="interactiveSeq">
                <p:stCondLst>
                  <p:cond evt="onClick" delay="0">
                    <p:tgtEl>
                      <p:spTgt spid="22"/>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1"/>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1000"/>
                                        <p:tgtEl>
                                          <p:spTgt spid="26"/>
                                        </p:tgtEl>
                                      </p:cBhvr>
                                    </p:animEffect>
                                    <p:anim calcmode="lin" valueType="num">
                                      <p:cBhvr>
                                        <p:cTn id="81" dur="1000" fill="hold"/>
                                        <p:tgtEl>
                                          <p:spTgt spid="26"/>
                                        </p:tgtEl>
                                        <p:attrNameLst>
                                          <p:attrName>ppt_x</p:attrName>
                                        </p:attrNameLst>
                                      </p:cBhvr>
                                      <p:tavLst>
                                        <p:tav tm="0">
                                          <p:val>
                                            <p:strVal val="#ppt_x"/>
                                          </p:val>
                                        </p:tav>
                                        <p:tav tm="100000">
                                          <p:val>
                                            <p:strVal val="#ppt_x"/>
                                          </p:val>
                                        </p:tav>
                                      </p:tavLst>
                                    </p:anim>
                                    <p:anim calcmode="lin" valueType="num">
                                      <p:cBhvr>
                                        <p:cTn id="8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26"/>
                    </p:tgtEl>
                  </p:cond>
                </p:stCondLst>
                <p:endSync evt="end" delay="0">
                  <p:rtn val="all"/>
                </p:endSync>
                <p:childTnLst>
                  <p:par>
                    <p:cTn id="84" fill="hold">
                      <p:stCondLst>
                        <p:cond delay="0"/>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28"/>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5"/>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3" grpId="0" animBg="1"/>
      <p:bldP spid="3" grpId="1" animBg="1"/>
      <p:bldP spid="18" grpId="0"/>
      <p:bldP spid="18" grpId="1"/>
      <p:bldP spid="19" grpId="0" animBg="1"/>
      <p:bldP spid="19" grpId="1" animBg="1"/>
      <p:bldP spid="20" grpId="0" animBg="1"/>
      <p:bldP spid="20" grpId="1" animBg="1"/>
      <p:bldP spid="23" grpId="0" animBg="1"/>
      <p:bldP spid="23" grpId="1" animBg="1"/>
      <p:bldP spid="21" grpId="0"/>
      <p:bldP spid="21" grpId="1"/>
      <p:bldP spid="22" grpId="0" animBg="1"/>
      <p:bldP spid="22" grpId="1" animBg="1"/>
      <p:bldP spid="24" grpId="0"/>
      <p:bldP spid="24" grpId="1"/>
      <p:bldP spid="25" grpId="0" animBg="1"/>
      <p:bldP spid="25" grpId="1" animBg="1"/>
      <p:bldP spid="28" grpId="0"/>
      <p:bldP spid="28" grpId="1"/>
      <p:bldP spid="26" grpId="0" animBg="1"/>
      <p:bldP spid="26"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4350" y="2132856"/>
            <a:ext cx="8907635" cy="1417657"/>
            <a:chOff x="114350" y="2132856"/>
            <a:chExt cx="8907635" cy="1417657"/>
          </a:xfrm>
        </p:grpSpPr>
        <p:sp>
          <p:nvSpPr>
            <p:cNvPr id="4" name="Freeform 3"/>
            <p:cNvSpPr/>
            <p:nvPr/>
          </p:nvSpPr>
          <p:spPr>
            <a:xfrm>
              <a:off x="114350" y="2132856"/>
              <a:ext cx="8907635" cy="1417657"/>
            </a:xfrm>
            <a:custGeom>
              <a:avLst/>
              <a:gdLst>
                <a:gd name="connsiteX0" fmla="*/ 0 w 8907635"/>
                <a:gd name="connsiteY0" fmla="*/ 141766 h 1417657"/>
                <a:gd name="connsiteX1" fmla="*/ 141766 w 8907635"/>
                <a:gd name="connsiteY1" fmla="*/ 0 h 1417657"/>
                <a:gd name="connsiteX2" fmla="*/ 8765869 w 8907635"/>
                <a:gd name="connsiteY2" fmla="*/ 0 h 1417657"/>
                <a:gd name="connsiteX3" fmla="*/ 8907635 w 8907635"/>
                <a:gd name="connsiteY3" fmla="*/ 141766 h 1417657"/>
                <a:gd name="connsiteX4" fmla="*/ 8907635 w 8907635"/>
                <a:gd name="connsiteY4" fmla="*/ 1275891 h 1417657"/>
                <a:gd name="connsiteX5" fmla="*/ 8765869 w 8907635"/>
                <a:gd name="connsiteY5" fmla="*/ 1417657 h 1417657"/>
                <a:gd name="connsiteX6" fmla="*/ 141766 w 8907635"/>
                <a:gd name="connsiteY6" fmla="*/ 1417657 h 1417657"/>
                <a:gd name="connsiteX7" fmla="*/ 0 w 8907635"/>
                <a:gd name="connsiteY7" fmla="*/ 1275891 h 1417657"/>
                <a:gd name="connsiteX8" fmla="*/ 0 w 8907635"/>
                <a:gd name="connsiteY8" fmla="*/ 141766 h 141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7635" h="1417657">
                  <a:moveTo>
                    <a:pt x="0" y="141766"/>
                  </a:moveTo>
                  <a:cubicBezTo>
                    <a:pt x="0" y="63471"/>
                    <a:pt x="63471" y="0"/>
                    <a:pt x="141766" y="0"/>
                  </a:cubicBezTo>
                  <a:lnTo>
                    <a:pt x="8765869" y="0"/>
                  </a:lnTo>
                  <a:cubicBezTo>
                    <a:pt x="8844164" y="0"/>
                    <a:pt x="8907635" y="63471"/>
                    <a:pt x="8907635" y="141766"/>
                  </a:cubicBezTo>
                  <a:lnTo>
                    <a:pt x="8907635" y="1275891"/>
                  </a:lnTo>
                  <a:cubicBezTo>
                    <a:pt x="8907635" y="1354186"/>
                    <a:pt x="8844164" y="1417657"/>
                    <a:pt x="8765869" y="1417657"/>
                  </a:cubicBezTo>
                  <a:lnTo>
                    <a:pt x="141766" y="1417657"/>
                  </a:lnTo>
                  <a:cubicBezTo>
                    <a:pt x="63471" y="1417657"/>
                    <a:pt x="0" y="1354186"/>
                    <a:pt x="0" y="1275891"/>
                  </a:cubicBezTo>
                  <a:lnTo>
                    <a:pt x="0" y="141766"/>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14732" tIns="91440" rIns="91441" bIns="91440" numCol="1" spcCol="1270" anchor="t" anchorCtr="0">
              <a:noAutofit/>
            </a:bodyPr>
            <a:lstStyle/>
            <a:p>
              <a:pPr lvl="0" algn="l" defTabSz="1066800">
                <a:lnSpc>
                  <a:spcPct val="90000"/>
                </a:lnSpc>
                <a:spcBef>
                  <a:spcPct val="0"/>
                </a:spcBef>
                <a:spcAft>
                  <a:spcPct val="35000"/>
                </a:spcAft>
              </a:pPr>
              <a:r>
                <a:rPr lang="en-CA" sz="2400" kern="1200" dirty="0" smtClean="0"/>
                <a:t>IV. Uncertainty Avoidance</a:t>
              </a:r>
              <a:endParaRPr lang="en-CA" sz="2400" kern="1200" dirty="0"/>
            </a:p>
            <a:p>
              <a:pPr marL="228600" lvl="1" indent="-228600" algn="l" defTabSz="1022350">
                <a:lnSpc>
                  <a:spcPct val="90000"/>
                </a:lnSpc>
                <a:spcBef>
                  <a:spcPct val="0"/>
                </a:spcBef>
                <a:spcAft>
                  <a:spcPct val="15000"/>
                </a:spcAft>
                <a:buChar char="••"/>
              </a:pPr>
              <a:r>
                <a:rPr lang="en-CA" sz="2300" kern="1200" dirty="0" smtClean="0"/>
                <a:t>Discomfort with ambiguity and unusual behaviour and ideas</a:t>
              </a:r>
              <a:endParaRPr lang="en-CA" sz="2300" kern="1200" dirty="0"/>
            </a:p>
          </p:txBody>
        </p:sp>
        <p:sp>
          <p:nvSpPr>
            <p:cNvPr id="6" name="Rounded Rectangle 5"/>
            <p:cNvSpPr/>
            <p:nvPr/>
          </p:nvSpPr>
          <p:spPr>
            <a:xfrm>
              <a:off x="256115" y="2274621"/>
              <a:ext cx="1781527" cy="1134126"/>
            </a:xfrm>
            <a:prstGeom prst="roundRect">
              <a:avLst>
                <a:gd name="adj" fmla="val 10000"/>
              </a:avLst>
            </a:prstGeom>
            <a:blipFill>
              <a:blip r:embed="rId3">
                <a:extLst>
                  <a:ext uri="{28A0092B-C50C-407E-A947-70E740481C1C}">
                    <a14:useLocalDpi xmlns:a14="http://schemas.microsoft.com/office/drawing/2010/main" val="0"/>
                  </a:ext>
                </a:extLst>
              </a:blip>
              <a:srcRect/>
              <a:stretch>
                <a:fillRect t="-22000" b="-22000"/>
              </a:stretch>
            </a:blipFill>
          </p:spPr>
          <p:style>
            <a:lnRef idx="2">
              <a:schemeClr val="accent4">
                <a:shade val="80000"/>
                <a:hueOff val="0"/>
                <a:satOff val="0"/>
                <a:lumOff val="0"/>
                <a:alphaOff val="0"/>
              </a:schemeClr>
            </a:lnRef>
            <a:fillRef idx="1">
              <a:scrgbClr r="0" g="0" b="0"/>
            </a:fillRef>
            <a:effectRef idx="0">
              <a:schemeClr val="accent4">
                <a:tint val="40000"/>
                <a:hueOff val="0"/>
                <a:satOff val="0"/>
                <a:lumOff val="0"/>
                <a:alphaOff val="0"/>
              </a:schemeClr>
            </a:effectRef>
            <a:fontRef idx="minor">
              <a:schemeClr val="lt1">
                <a:hueOff val="0"/>
                <a:satOff val="0"/>
                <a:lumOff val="0"/>
                <a:alphaOff val="0"/>
              </a:schemeClr>
            </a:fontRef>
          </p:style>
        </p:sp>
      </p:grpSp>
      <p:grpSp>
        <p:nvGrpSpPr>
          <p:cNvPr id="14" name="Group 13"/>
          <p:cNvGrpSpPr/>
          <p:nvPr/>
        </p:nvGrpSpPr>
        <p:grpSpPr>
          <a:xfrm>
            <a:off x="114350" y="3692279"/>
            <a:ext cx="8907635" cy="1464913"/>
            <a:chOff x="114350" y="3692279"/>
            <a:chExt cx="8907635" cy="1464913"/>
          </a:xfrm>
        </p:grpSpPr>
        <p:sp>
          <p:nvSpPr>
            <p:cNvPr id="9" name="Freeform 8"/>
            <p:cNvSpPr/>
            <p:nvPr/>
          </p:nvSpPr>
          <p:spPr>
            <a:xfrm>
              <a:off x="114350" y="3692279"/>
              <a:ext cx="8907635" cy="1464913"/>
            </a:xfrm>
            <a:custGeom>
              <a:avLst/>
              <a:gdLst>
                <a:gd name="connsiteX0" fmla="*/ 0 w 8907635"/>
                <a:gd name="connsiteY0" fmla="*/ 141766 h 1417657"/>
                <a:gd name="connsiteX1" fmla="*/ 141766 w 8907635"/>
                <a:gd name="connsiteY1" fmla="*/ 0 h 1417657"/>
                <a:gd name="connsiteX2" fmla="*/ 8765869 w 8907635"/>
                <a:gd name="connsiteY2" fmla="*/ 0 h 1417657"/>
                <a:gd name="connsiteX3" fmla="*/ 8907635 w 8907635"/>
                <a:gd name="connsiteY3" fmla="*/ 141766 h 1417657"/>
                <a:gd name="connsiteX4" fmla="*/ 8907635 w 8907635"/>
                <a:gd name="connsiteY4" fmla="*/ 1275891 h 1417657"/>
                <a:gd name="connsiteX5" fmla="*/ 8765869 w 8907635"/>
                <a:gd name="connsiteY5" fmla="*/ 1417657 h 1417657"/>
                <a:gd name="connsiteX6" fmla="*/ 141766 w 8907635"/>
                <a:gd name="connsiteY6" fmla="*/ 1417657 h 1417657"/>
                <a:gd name="connsiteX7" fmla="*/ 0 w 8907635"/>
                <a:gd name="connsiteY7" fmla="*/ 1275891 h 1417657"/>
                <a:gd name="connsiteX8" fmla="*/ 0 w 8907635"/>
                <a:gd name="connsiteY8" fmla="*/ 141766 h 141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7635" h="1417657">
                  <a:moveTo>
                    <a:pt x="0" y="141766"/>
                  </a:moveTo>
                  <a:cubicBezTo>
                    <a:pt x="0" y="63471"/>
                    <a:pt x="63471" y="0"/>
                    <a:pt x="141766" y="0"/>
                  </a:cubicBezTo>
                  <a:lnTo>
                    <a:pt x="8765869" y="0"/>
                  </a:lnTo>
                  <a:cubicBezTo>
                    <a:pt x="8844164" y="0"/>
                    <a:pt x="8907635" y="63471"/>
                    <a:pt x="8907635" y="141766"/>
                  </a:cubicBezTo>
                  <a:lnTo>
                    <a:pt x="8907635" y="1275891"/>
                  </a:lnTo>
                  <a:cubicBezTo>
                    <a:pt x="8907635" y="1354186"/>
                    <a:pt x="8844164" y="1417657"/>
                    <a:pt x="8765869" y="1417657"/>
                  </a:cubicBezTo>
                  <a:lnTo>
                    <a:pt x="141766" y="1417657"/>
                  </a:lnTo>
                  <a:cubicBezTo>
                    <a:pt x="63471" y="1417657"/>
                    <a:pt x="0" y="1354186"/>
                    <a:pt x="0" y="1275891"/>
                  </a:cubicBezTo>
                  <a:lnTo>
                    <a:pt x="0" y="141766"/>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14732" tIns="91440" rIns="91441" bIns="91440" numCol="1" spcCol="1270" anchor="t" anchorCtr="0">
              <a:noAutofit/>
            </a:bodyPr>
            <a:lstStyle/>
            <a:p>
              <a:pPr lvl="0" algn="l" defTabSz="1066800">
                <a:lnSpc>
                  <a:spcPct val="90000"/>
                </a:lnSpc>
                <a:spcBef>
                  <a:spcPct val="0"/>
                </a:spcBef>
                <a:spcAft>
                  <a:spcPct val="35000"/>
                </a:spcAft>
              </a:pPr>
              <a:r>
                <a:rPr lang="en-CA" sz="2400" kern="1200" dirty="0" smtClean="0"/>
                <a:t>V. Long-term / Short-term Orientation</a:t>
              </a:r>
              <a:endParaRPr lang="en-CA" sz="2400" kern="1200" dirty="0"/>
            </a:p>
            <a:p>
              <a:pPr marL="228600" lvl="1" indent="-228600" algn="l" defTabSz="889000">
                <a:lnSpc>
                  <a:spcPct val="90000"/>
                </a:lnSpc>
                <a:spcBef>
                  <a:spcPct val="0"/>
                </a:spcBef>
                <a:spcAft>
                  <a:spcPct val="15000"/>
                </a:spcAft>
                <a:buChar char="••"/>
              </a:pPr>
              <a:r>
                <a:rPr lang="en-CA" sz="2000" kern="1200" dirty="0" smtClean="0"/>
                <a:t>Focus on the long term: saving for the future, taking a historical and contextual perspective</a:t>
              </a:r>
              <a:endParaRPr lang="en-CA" sz="2000" kern="1200" dirty="0"/>
            </a:p>
            <a:p>
              <a:pPr marL="228600" lvl="1" indent="-228600" algn="l" defTabSz="889000">
                <a:lnSpc>
                  <a:spcPct val="90000"/>
                </a:lnSpc>
                <a:spcBef>
                  <a:spcPct val="0"/>
                </a:spcBef>
                <a:spcAft>
                  <a:spcPct val="15000"/>
                </a:spcAft>
                <a:buChar char="••"/>
              </a:pPr>
              <a:r>
                <a:rPr lang="en-CA" sz="2000" kern="1200" dirty="0" smtClean="0"/>
                <a:t>Focus on the present, absolute truth, and rapid change</a:t>
              </a:r>
              <a:endParaRPr lang="en-CA" sz="2000" kern="1200" dirty="0"/>
            </a:p>
          </p:txBody>
        </p:sp>
        <p:sp>
          <p:nvSpPr>
            <p:cNvPr id="10" name="Rounded Rectangle 9"/>
            <p:cNvSpPr/>
            <p:nvPr/>
          </p:nvSpPr>
          <p:spPr>
            <a:xfrm>
              <a:off x="256115" y="3834045"/>
              <a:ext cx="1781527" cy="1134126"/>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t="-16000" b="-16000"/>
              </a:stretch>
            </a:blipFill>
          </p:spPr>
          <p:style>
            <a:lnRef idx="2">
              <a:schemeClr val="accent4">
                <a:shade val="80000"/>
                <a:hueOff val="0"/>
                <a:satOff val="0"/>
                <a:lumOff val="0"/>
                <a:alphaOff val="0"/>
              </a:schemeClr>
            </a:lnRef>
            <a:fillRef idx="1">
              <a:scrgbClr r="0" g="0" b="0"/>
            </a:fillRef>
            <a:effectRef idx="0">
              <a:schemeClr val="accent4">
                <a:tint val="40000"/>
                <a:hueOff val="0"/>
                <a:satOff val="0"/>
                <a:lumOff val="0"/>
                <a:alphaOff val="0"/>
              </a:schemeClr>
            </a:effectRef>
            <a:fontRef idx="minor">
              <a:schemeClr val="lt1">
                <a:hueOff val="0"/>
                <a:satOff val="0"/>
                <a:lumOff val="0"/>
                <a:alphaOff val="0"/>
              </a:schemeClr>
            </a:fontRef>
          </p:style>
        </p:sp>
      </p:grpSp>
      <p:grpSp>
        <p:nvGrpSpPr>
          <p:cNvPr id="15" name="Group 14"/>
          <p:cNvGrpSpPr/>
          <p:nvPr/>
        </p:nvGrpSpPr>
        <p:grpSpPr>
          <a:xfrm>
            <a:off x="114350" y="5251702"/>
            <a:ext cx="8907635" cy="1417657"/>
            <a:chOff x="114350" y="5251702"/>
            <a:chExt cx="8907635" cy="1417657"/>
          </a:xfrm>
        </p:grpSpPr>
        <p:sp>
          <p:nvSpPr>
            <p:cNvPr id="11" name="Freeform 10"/>
            <p:cNvSpPr/>
            <p:nvPr/>
          </p:nvSpPr>
          <p:spPr>
            <a:xfrm>
              <a:off x="114350" y="5251702"/>
              <a:ext cx="8907635" cy="1417657"/>
            </a:xfrm>
            <a:custGeom>
              <a:avLst/>
              <a:gdLst>
                <a:gd name="connsiteX0" fmla="*/ 0 w 8907635"/>
                <a:gd name="connsiteY0" fmla="*/ 141766 h 1417657"/>
                <a:gd name="connsiteX1" fmla="*/ 141766 w 8907635"/>
                <a:gd name="connsiteY1" fmla="*/ 0 h 1417657"/>
                <a:gd name="connsiteX2" fmla="*/ 8765869 w 8907635"/>
                <a:gd name="connsiteY2" fmla="*/ 0 h 1417657"/>
                <a:gd name="connsiteX3" fmla="*/ 8907635 w 8907635"/>
                <a:gd name="connsiteY3" fmla="*/ 141766 h 1417657"/>
                <a:gd name="connsiteX4" fmla="*/ 8907635 w 8907635"/>
                <a:gd name="connsiteY4" fmla="*/ 1275891 h 1417657"/>
                <a:gd name="connsiteX5" fmla="*/ 8765869 w 8907635"/>
                <a:gd name="connsiteY5" fmla="*/ 1417657 h 1417657"/>
                <a:gd name="connsiteX6" fmla="*/ 141766 w 8907635"/>
                <a:gd name="connsiteY6" fmla="*/ 1417657 h 1417657"/>
                <a:gd name="connsiteX7" fmla="*/ 0 w 8907635"/>
                <a:gd name="connsiteY7" fmla="*/ 1275891 h 1417657"/>
                <a:gd name="connsiteX8" fmla="*/ 0 w 8907635"/>
                <a:gd name="connsiteY8" fmla="*/ 141766 h 141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7635" h="1417657">
                  <a:moveTo>
                    <a:pt x="0" y="141766"/>
                  </a:moveTo>
                  <a:cubicBezTo>
                    <a:pt x="0" y="63471"/>
                    <a:pt x="63471" y="0"/>
                    <a:pt x="141766" y="0"/>
                  </a:cubicBezTo>
                  <a:lnTo>
                    <a:pt x="8765869" y="0"/>
                  </a:lnTo>
                  <a:cubicBezTo>
                    <a:pt x="8844164" y="0"/>
                    <a:pt x="8907635" y="63471"/>
                    <a:pt x="8907635" y="141766"/>
                  </a:cubicBezTo>
                  <a:lnTo>
                    <a:pt x="8907635" y="1275891"/>
                  </a:lnTo>
                  <a:cubicBezTo>
                    <a:pt x="8907635" y="1354186"/>
                    <a:pt x="8844164" y="1417657"/>
                    <a:pt x="8765869" y="1417657"/>
                  </a:cubicBezTo>
                  <a:lnTo>
                    <a:pt x="141766" y="1417657"/>
                  </a:lnTo>
                  <a:cubicBezTo>
                    <a:pt x="63471" y="1417657"/>
                    <a:pt x="0" y="1354186"/>
                    <a:pt x="0" y="1275891"/>
                  </a:cubicBezTo>
                  <a:lnTo>
                    <a:pt x="0" y="141766"/>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14732" tIns="91440" rIns="91441" bIns="91440" numCol="1" spcCol="1270" anchor="t" anchorCtr="0">
              <a:noAutofit/>
            </a:bodyPr>
            <a:lstStyle/>
            <a:p>
              <a:pPr lvl="0" algn="l" defTabSz="1066800">
                <a:lnSpc>
                  <a:spcPct val="90000"/>
                </a:lnSpc>
                <a:spcBef>
                  <a:spcPct val="0"/>
                </a:spcBef>
                <a:spcAft>
                  <a:spcPct val="35000"/>
                </a:spcAft>
              </a:pPr>
              <a:r>
                <a:rPr lang="en-CA" sz="2400" kern="1200" dirty="0" smtClean="0"/>
                <a:t>VI. Indulgence / Restraint</a:t>
              </a:r>
              <a:endParaRPr lang="en-CA" sz="2400" kern="1200" dirty="0"/>
            </a:p>
            <a:p>
              <a:pPr marL="228600" lvl="1" indent="-228600" algn="l" defTabSz="889000">
                <a:lnSpc>
                  <a:spcPct val="90000"/>
                </a:lnSpc>
                <a:spcBef>
                  <a:spcPct val="0"/>
                </a:spcBef>
                <a:spcAft>
                  <a:spcPct val="15000"/>
                </a:spcAft>
                <a:buChar char="••"/>
              </a:pPr>
              <a:r>
                <a:rPr lang="en-CA" sz="2000" kern="1200" dirty="0" smtClean="0"/>
                <a:t>Free gratification of basic/natural drives, having fun vs. regulating needs and desires according to strict social norms</a:t>
              </a:r>
              <a:endParaRPr lang="en-CA" sz="2000" kern="1200" dirty="0"/>
            </a:p>
          </p:txBody>
        </p:sp>
        <p:sp>
          <p:nvSpPr>
            <p:cNvPr id="12" name="Rounded Rectangle 11"/>
            <p:cNvSpPr/>
            <p:nvPr/>
          </p:nvSpPr>
          <p:spPr>
            <a:xfrm>
              <a:off x="256115" y="5393468"/>
              <a:ext cx="1781527" cy="1134126"/>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t="-42000" b="-42000"/>
              </a:stretch>
            </a:blipFill>
          </p:spPr>
          <p:style>
            <a:lnRef idx="2">
              <a:schemeClr val="accent4">
                <a:shade val="80000"/>
                <a:hueOff val="0"/>
                <a:satOff val="0"/>
                <a:lumOff val="0"/>
                <a:alphaOff val="0"/>
              </a:schemeClr>
            </a:lnRef>
            <a:fillRef idx="1">
              <a:scrgbClr r="0" g="0" b="0"/>
            </a:fillRef>
            <a:effectRef idx="0">
              <a:schemeClr val="accent4">
                <a:tint val="40000"/>
                <a:hueOff val="0"/>
                <a:satOff val="0"/>
                <a:lumOff val="0"/>
                <a:alphaOff val="0"/>
              </a:schemeClr>
            </a:effectRef>
            <a:fontRef idx="minor">
              <a:schemeClr val="lt1">
                <a:hueOff val="0"/>
                <a:satOff val="0"/>
                <a:lumOff val="0"/>
                <a:alphaOff val="0"/>
              </a:schemeClr>
            </a:fontRef>
          </p:style>
        </p:sp>
      </p:grpSp>
      <p:sp>
        <p:nvSpPr>
          <p:cNvPr id="8" name="Title 3"/>
          <p:cNvSpPr>
            <a:spLocks noGrp="1"/>
          </p:cNvSpPr>
          <p:nvPr>
            <p:ph type="title"/>
          </p:nvPr>
        </p:nvSpPr>
        <p:spPr>
          <a:xfrm>
            <a:off x="457200" y="116632"/>
            <a:ext cx="8229600" cy="1143000"/>
          </a:xfrm>
        </p:spPr>
        <p:txBody>
          <a:bodyPr>
            <a:noAutofit/>
          </a:bodyPr>
          <a:lstStyle/>
          <a:p>
            <a:r>
              <a:rPr lang="en-CA" sz="4800" dirty="0" smtClean="0"/>
              <a:t>Cultural Dimensions</a:t>
            </a:r>
            <a:endParaRPr lang="en-CA" sz="4800" dirty="0"/>
          </a:p>
        </p:txBody>
      </p:sp>
      <p:sp>
        <p:nvSpPr>
          <p:cNvPr id="5" name="Content Placeholder 2"/>
          <p:cNvSpPr>
            <a:spLocks noGrp="1"/>
          </p:cNvSpPr>
          <p:nvPr>
            <p:ph idx="1"/>
          </p:nvPr>
        </p:nvSpPr>
        <p:spPr>
          <a:xfrm>
            <a:off x="251519" y="1268760"/>
            <a:ext cx="8604447" cy="936104"/>
          </a:xfrm>
        </p:spPr>
        <p:txBody>
          <a:bodyPr>
            <a:noAutofit/>
          </a:bodyPr>
          <a:lstStyle/>
          <a:p>
            <a:r>
              <a:rPr lang="en-CA" sz="2400" i="1" dirty="0" smtClean="0"/>
              <a:t>Optional:</a:t>
            </a:r>
            <a:r>
              <a:rPr lang="en-CA" sz="2400" dirty="0" smtClean="0"/>
              <a:t> </a:t>
            </a:r>
            <a:r>
              <a:rPr lang="en-CA" sz="2400" dirty="0" smtClean="0">
                <a:solidFill>
                  <a:schemeClr val="accent1"/>
                </a:solidFill>
              </a:rPr>
              <a:t>Click</a:t>
            </a:r>
            <a:r>
              <a:rPr lang="en-CA" sz="2400" dirty="0" smtClean="0"/>
              <a:t> below if you’d like to explore some examples of possible therapeutic implications to each dimension</a:t>
            </a:r>
            <a:r>
              <a:rPr lang="en-CA" sz="2400" baseline="30000" dirty="0" smtClean="0"/>
              <a:t>1–3</a:t>
            </a:r>
            <a:r>
              <a:rPr lang="en-CA" sz="2400" dirty="0" smtClean="0"/>
              <a:t>. </a:t>
            </a:r>
            <a:r>
              <a:rPr lang="en-CA" sz="2400" dirty="0" smtClean="0">
                <a:sym typeface="Wingdings" pitchFamily="2" charset="2"/>
              </a:rPr>
              <a:t></a:t>
            </a:r>
            <a:endParaRPr lang="en-CA" sz="1800" dirty="0" smtClean="0"/>
          </a:p>
        </p:txBody>
      </p:sp>
      <p:sp>
        <p:nvSpPr>
          <p:cNvPr id="17" name="Bottom Rectangle"/>
          <p:cNvSpPr/>
          <p:nvPr/>
        </p:nvSpPr>
        <p:spPr>
          <a:xfrm>
            <a:off x="114350" y="3501008"/>
            <a:ext cx="8907428" cy="3168351"/>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Bottom Half Rectangle"/>
          <p:cNvSpPr/>
          <p:nvPr/>
        </p:nvSpPr>
        <p:spPr>
          <a:xfrm>
            <a:off x="114350" y="5106838"/>
            <a:ext cx="8907428" cy="15899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op Half Rectangle"/>
          <p:cNvSpPr/>
          <p:nvPr/>
        </p:nvSpPr>
        <p:spPr>
          <a:xfrm>
            <a:off x="114350" y="2060848"/>
            <a:ext cx="8907428" cy="1728192"/>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op Rectangle"/>
          <p:cNvSpPr/>
          <p:nvPr/>
        </p:nvSpPr>
        <p:spPr>
          <a:xfrm>
            <a:off x="113866" y="2118604"/>
            <a:ext cx="8907428" cy="324036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251520" y="3674804"/>
            <a:ext cx="8636365" cy="3046988"/>
          </a:xfrm>
          <a:prstGeom prst="rect">
            <a:avLst/>
          </a:prstGeom>
          <a:noFill/>
        </p:spPr>
        <p:txBody>
          <a:bodyPr wrap="square" rtlCol="0">
            <a:spAutoFit/>
          </a:bodyPr>
          <a:lstStyle/>
          <a:p>
            <a:pPr lvl="0"/>
            <a:r>
              <a:rPr lang="en-CA" sz="2400" b="1" u="sng" dirty="0"/>
              <a:t>High:</a:t>
            </a:r>
          </a:p>
          <a:p>
            <a:pPr marL="342900" lvl="0" indent="-342900">
              <a:buFont typeface="Arial" pitchFamily="34" charset="0"/>
              <a:buChar char="•"/>
            </a:pPr>
            <a:r>
              <a:rPr lang="en-CA" sz="2400" dirty="0"/>
              <a:t>Client may be less willing to act outside of social or to try different ways of doing things</a:t>
            </a:r>
            <a:endParaRPr lang="en-CA" sz="2400" b="1" u="sng" dirty="0"/>
          </a:p>
          <a:p>
            <a:pPr marL="342900" lvl="0" indent="-342900">
              <a:buFont typeface="Arial" pitchFamily="34" charset="0"/>
              <a:buChar char="•"/>
            </a:pPr>
            <a:r>
              <a:rPr lang="en-CA" sz="2400" dirty="0"/>
              <a:t>May desire more structured approach</a:t>
            </a:r>
          </a:p>
          <a:p>
            <a:pPr lvl="0"/>
            <a:endParaRPr lang="en-CA" sz="2400" b="1" u="sng" dirty="0"/>
          </a:p>
          <a:p>
            <a:pPr lvl="0"/>
            <a:r>
              <a:rPr lang="en-CA" sz="2400" b="1" u="sng" dirty="0"/>
              <a:t>Low:</a:t>
            </a:r>
          </a:p>
          <a:p>
            <a:pPr marL="342900" lvl="0" indent="-342900">
              <a:buFont typeface="Arial" pitchFamily="34" charset="0"/>
              <a:buChar char="•"/>
            </a:pPr>
            <a:r>
              <a:rPr lang="en-CA" sz="2400" dirty="0"/>
              <a:t>More comfortable with ambiguous communication</a:t>
            </a:r>
            <a:endParaRPr lang="en-CA" sz="2400" b="1" u="sng" dirty="0"/>
          </a:p>
          <a:p>
            <a:pPr marL="342900" lvl="0" indent="-342900">
              <a:buFont typeface="Arial" pitchFamily="34" charset="0"/>
              <a:buChar char="•"/>
            </a:pPr>
            <a:r>
              <a:rPr lang="en-CA" sz="2400" dirty="0"/>
              <a:t>May be less accepting of strict rules and boundaries</a:t>
            </a:r>
            <a:endParaRPr lang="en-CA" sz="2400" b="1" u="sng" dirty="0"/>
          </a:p>
        </p:txBody>
      </p:sp>
      <p:sp>
        <p:nvSpPr>
          <p:cNvPr id="22" name="UA X"/>
          <p:cNvSpPr/>
          <p:nvPr/>
        </p:nvSpPr>
        <p:spPr>
          <a:xfrm>
            <a:off x="8720737" y="3501008"/>
            <a:ext cx="288032" cy="288032"/>
          </a:xfrm>
          <a:prstGeom prst="mathMultiply">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4" name="TextBox 23"/>
          <p:cNvSpPr txBox="1"/>
          <p:nvPr/>
        </p:nvSpPr>
        <p:spPr>
          <a:xfrm>
            <a:off x="249780" y="5085184"/>
            <a:ext cx="8636365" cy="1569660"/>
          </a:xfrm>
          <a:prstGeom prst="rect">
            <a:avLst/>
          </a:prstGeom>
          <a:noFill/>
        </p:spPr>
        <p:txBody>
          <a:bodyPr wrap="square" rtlCol="0">
            <a:spAutoFit/>
          </a:bodyPr>
          <a:lstStyle/>
          <a:p>
            <a:pPr lvl="0"/>
            <a:r>
              <a:rPr lang="en-CA" sz="2400" b="1" u="sng" dirty="0"/>
              <a:t>Short-term orientation:</a:t>
            </a:r>
            <a:endParaRPr lang="en-CA" sz="2400" dirty="0"/>
          </a:p>
          <a:p>
            <a:pPr marL="342900" lvl="0" indent="-342900">
              <a:buFont typeface="Arial" pitchFamily="34" charset="0"/>
              <a:buChar char="•"/>
            </a:pPr>
            <a:r>
              <a:rPr lang="en-CA" sz="2400" dirty="0"/>
              <a:t>May look more towards simpler solutions</a:t>
            </a:r>
          </a:p>
          <a:p>
            <a:pPr marL="342900" lvl="0" indent="-342900">
              <a:buFont typeface="Arial" pitchFamily="34" charset="0"/>
              <a:buChar char="•"/>
            </a:pPr>
            <a:r>
              <a:rPr lang="en-CA" sz="2400" dirty="0"/>
              <a:t>Possibly more in touch with themselves in the present i.e., emotional and self-monitoring exercises</a:t>
            </a:r>
          </a:p>
        </p:txBody>
      </p:sp>
      <p:sp>
        <p:nvSpPr>
          <p:cNvPr id="25" name="TextBox 24"/>
          <p:cNvSpPr txBox="1"/>
          <p:nvPr/>
        </p:nvSpPr>
        <p:spPr>
          <a:xfrm>
            <a:off x="256115" y="2132856"/>
            <a:ext cx="8636365" cy="1569660"/>
          </a:xfrm>
          <a:prstGeom prst="rect">
            <a:avLst/>
          </a:prstGeom>
          <a:noFill/>
        </p:spPr>
        <p:txBody>
          <a:bodyPr wrap="square" rtlCol="0">
            <a:spAutoFit/>
          </a:bodyPr>
          <a:lstStyle/>
          <a:p>
            <a:pPr lvl="0"/>
            <a:r>
              <a:rPr lang="en-CA" sz="2400" b="1" u="sng" dirty="0"/>
              <a:t>Long-term orientation:</a:t>
            </a:r>
            <a:endParaRPr lang="en-CA" sz="2400" dirty="0"/>
          </a:p>
          <a:p>
            <a:pPr marL="342900" lvl="0" indent="-342900">
              <a:buFont typeface="Arial" pitchFamily="34" charset="0"/>
              <a:buChar char="•"/>
            </a:pPr>
            <a:r>
              <a:rPr lang="en-CA" sz="2400" dirty="0"/>
              <a:t>Might be especially able to grasp the importance of </a:t>
            </a:r>
            <a:r>
              <a:rPr lang="en-CA" sz="2400" dirty="0" smtClean="0"/>
              <a:t>situation </a:t>
            </a:r>
            <a:r>
              <a:rPr lang="en-CA" sz="2400" dirty="0"/>
              <a:t>and context</a:t>
            </a:r>
          </a:p>
          <a:p>
            <a:pPr marL="342900" lvl="0" indent="-342900">
              <a:buFont typeface="Arial" pitchFamily="34" charset="0"/>
              <a:buChar char="•"/>
            </a:pPr>
            <a:r>
              <a:rPr lang="en-CA" sz="2400" dirty="0"/>
              <a:t>May do well with exercises such as genograms and life lines</a:t>
            </a:r>
          </a:p>
        </p:txBody>
      </p:sp>
      <p:sp>
        <p:nvSpPr>
          <p:cNvPr id="23" name="LTST X"/>
          <p:cNvSpPr/>
          <p:nvPr/>
        </p:nvSpPr>
        <p:spPr>
          <a:xfrm>
            <a:off x="8739838" y="2069474"/>
            <a:ext cx="288032" cy="288032"/>
          </a:xfrm>
          <a:prstGeom prst="mathMultiply">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8" name="TextBox 27"/>
          <p:cNvSpPr txBox="1"/>
          <p:nvPr/>
        </p:nvSpPr>
        <p:spPr>
          <a:xfrm>
            <a:off x="256115" y="2289400"/>
            <a:ext cx="8636365" cy="3046988"/>
          </a:xfrm>
          <a:prstGeom prst="rect">
            <a:avLst/>
          </a:prstGeom>
          <a:noFill/>
        </p:spPr>
        <p:txBody>
          <a:bodyPr wrap="square" rtlCol="0">
            <a:spAutoFit/>
          </a:bodyPr>
          <a:lstStyle/>
          <a:p>
            <a:pPr lvl="0"/>
            <a:r>
              <a:rPr lang="en-CA" sz="2400" b="1" u="sng" dirty="0"/>
              <a:t>Indulgent culture:</a:t>
            </a:r>
            <a:endParaRPr lang="en-CA" sz="2400" dirty="0"/>
          </a:p>
          <a:p>
            <a:pPr marL="342900" lvl="0" indent="-342900">
              <a:buFont typeface="Arial" pitchFamily="34" charset="0"/>
              <a:buChar char="•"/>
            </a:pPr>
            <a:r>
              <a:rPr lang="en-CA" sz="2400" dirty="0"/>
              <a:t>May wish for rapid results, more short-term goals and </a:t>
            </a:r>
            <a:r>
              <a:rPr lang="en-CA" sz="2400" dirty="0" err="1"/>
              <a:t>reinforcers</a:t>
            </a:r>
            <a:endParaRPr lang="en-CA" sz="2400" dirty="0"/>
          </a:p>
          <a:p>
            <a:pPr lvl="0"/>
            <a:endParaRPr lang="en-CA" sz="2400" dirty="0"/>
          </a:p>
          <a:p>
            <a:pPr lvl="0"/>
            <a:r>
              <a:rPr lang="en-CA" sz="2400" b="1" u="sng" dirty="0"/>
              <a:t>Restrained culture:</a:t>
            </a:r>
          </a:p>
          <a:p>
            <a:pPr marL="342900" lvl="0" indent="-342900">
              <a:buFont typeface="Arial" pitchFamily="34" charset="0"/>
              <a:buChar char="•"/>
            </a:pPr>
            <a:r>
              <a:rPr lang="en-CA" sz="2400" dirty="0" smtClean="0"/>
              <a:t>May take </a:t>
            </a:r>
            <a:r>
              <a:rPr lang="en-CA" sz="2400" dirty="0"/>
              <a:t>pride in abilities for self-control and restrain emotions</a:t>
            </a:r>
          </a:p>
          <a:p>
            <a:pPr marL="342900" lvl="0" indent="-342900">
              <a:buFont typeface="Arial" pitchFamily="34" charset="0"/>
              <a:buChar char="•"/>
            </a:pPr>
            <a:r>
              <a:rPr lang="en-CA" sz="2400" dirty="0"/>
              <a:t>Value patience</a:t>
            </a:r>
          </a:p>
        </p:txBody>
      </p:sp>
      <p:sp>
        <p:nvSpPr>
          <p:cNvPr id="29" name="IR X"/>
          <p:cNvSpPr/>
          <p:nvPr/>
        </p:nvSpPr>
        <p:spPr>
          <a:xfrm>
            <a:off x="8725332" y="2115604"/>
            <a:ext cx="288032" cy="288032"/>
          </a:xfrm>
          <a:prstGeom prst="mathMultiply">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7" name="TextBox 6"/>
          <p:cNvSpPr txBox="1"/>
          <p:nvPr/>
        </p:nvSpPr>
        <p:spPr>
          <a:xfrm>
            <a:off x="114350" y="6609576"/>
            <a:ext cx="9029650" cy="276999"/>
          </a:xfrm>
          <a:prstGeom prst="rect">
            <a:avLst/>
          </a:prstGeom>
          <a:noFill/>
        </p:spPr>
        <p:txBody>
          <a:bodyPr wrap="square" rtlCol="0">
            <a:spAutoFit/>
          </a:bodyPr>
          <a:lstStyle/>
          <a:p>
            <a:pPr algn="r"/>
            <a:r>
              <a:rPr lang="en-CA" sz="1200" baseline="30000" dirty="0"/>
              <a:t>1</a:t>
            </a:r>
            <a:r>
              <a:rPr lang="en-CA" sz="1200" dirty="0"/>
              <a:t>Hofstede (2011); </a:t>
            </a:r>
            <a:r>
              <a:rPr lang="en-CA" sz="1200" baseline="30000" dirty="0"/>
              <a:t>2</a:t>
            </a:r>
            <a:r>
              <a:rPr lang="en-CA" sz="1200" dirty="0"/>
              <a:t>Hofstede, </a:t>
            </a:r>
            <a:r>
              <a:rPr lang="en-CA" sz="1200" dirty="0" err="1"/>
              <a:t>Hofstede</a:t>
            </a:r>
            <a:r>
              <a:rPr lang="en-CA" sz="1200" dirty="0"/>
              <a:t>, &amp; </a:t>
            </a:r>
            <a:r>
              <a:rPr lang="en-CA" sz="1200" dirty="0" err="1"/>
              <a:t>Minkov</a:t>
            </a:r>
            <a:r>
              <a:rPr lang="en-CA" sz="1200" dirty="0"/>
              <a:t> (2010); </a:t>
            </a:r>
            <a:r>
              <a:rPr lang="en-CA" sz="1200" baseline="30000" dirty="0"/>
              <a:t>3</a:t>
            </a:r>
            <a:r>
              <a:rPr lang="en-CA" sz="1200" dirty="0"/>
              <a:t>The </a:t>
            </a:r>
            <a:r>
              <a:rPr lang="en-CA" sz="1200" dirty="0" err="1"/>
              <a:t>Hofstede</a:t>
            </a:r>
            <a:r>
              <a:rPr lang="en-CA" sz="1200" dirty="0"/>
              <a:t> Centre (2012a)</a:t>
            </a:r>
          </a:p>
        </p:txBody>
      </p:sp>
    </p:spTree>
    <p:extLst>
      <p:ext uri="{BB962C8B-B14F-4D97-AF65-F5344CB8AC3E}">
        <p14:creationId xmlns:p14="http://schemas.microsoft.com/office/powerpoint/2010/main" val="6663026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1"/>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7"/>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23"/>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3"/>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9"/>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1000"/>
                                        <p:tgtEl>
                                          <p:spTgt spid="29"/>
                                        </p:tgtEl>
                                      </p:cBhvr>
                                    </p:animEffect>
                                    <p:anim calcmode="lin" valueType="num">
                                      <p:cBhvr>
                                        <p:cTn id="81" dur="1000" fill="hold"/>
                                        <p:tgtEl>
                                          <p:spTgt spid="29"/>
                                        </p:tgtEl>
                                        <p:attrNameLst>
                                          <p:attrName>ppt_x</p:attrName>
                                        </p:attrNameLst>
                                      </p:cBhvr>
                                      <p:tavLst>
                                        <p:tav tm="0">
                                          <p:val>
                                            <p:strVal val="#ppt_x"/>
                                          </p:val>
                                        </p:tav>
                                        <p:tav tm="100000">
                                          <p:val>
                                            <p:strVal val="#ppt_x"/>
                                          </p:val>
                                        </p:tav>
                                      </p:tavLst>
                                    </p:anim>
                                    <p:anim calcmode="lin" valueType="num">
                                      <p:cBhvr>
                                        <p:cTn id="8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5"/>
                  </p:tgtEl>
                </p:cond>
              </p:nextCondLst>
            </p:seq>
            <p:seq concurrent="1" nextAc="seek">
              <p:cTn id="83" restart="whenNotActive" fill="hold" evtFilter="cancelBubble" nodeType="interactiveSeq">
                <p:stCondLst>
                  <p:cond evt="onClick" delay="0">
                    <p:tgtEl>
                      <p:spTgt spid="29"/>
                    </p:tgtEl>
                  </p:cond>
                </p:stCondLst>
                <p:endSync evt="end" delay="0">
                  <p:rtn val="all"/>
                </p:endSync>
                <p:childTnLst>
                  <p:par>
                    <p:cTn id="84" fill="hold">
                      <p:stCondLst>
                        <p:cond delay="0"/>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28"/>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0"/>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p:bldP spid="21" grpId="1"/>
      <p:bldP spid="22" grpId="0" animBg="1"/>
      <p:bldP spid="22" grpId="1" animBg="1"/>
      <p:bldP spid="24" grpId="0"/>
      <p:bldP spid="24" grpId="1"/>
      <p:bldP spid="25" grpId="0"/>
      <p:bldP spid="25" grpId="1"/>
      <p:bldP spid="23" grpId="0" animBg="1"/>
      <p:bldP spid="23" grpId="1" animBg="1"/>
      <p:bldP spid="28" grpId="0"/>
      <p:bldP spid="28" grpId="1"/>
      <p:bldP spid="29" grpId="0" animBg="1"/>
      <p:bldP spid="29"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CA" dirty="0" smtClean="0"/>
              <a:t>Cultural Comparisons</a:t>
            </a:r>
            <a:endParaRPr lang="en-CA" dirty="0"/>
          </a:p>
        </p:txBody>
      </p:sp>
      <p:sp>
        <p:nvSpPr>
          <p:cNvPr id="3" name="Content Placeholder 2"/>
          <p:cNvSpPr>
            <a:spLocks noGrp="1"/>
          </p:cNvSpPr>
          <p:nvPr>
            <p:ph idx="1"/>
          </p:nvPr>
        </p:nvSpPr>
        <p:spPr>
          <a:xfrm>
            <a:off x="457200" y="1340768"/>
            <a:ext cx="8229600" cy="4983832"/>
          </a:xfrm>
        </p:spPr>
        <p:txBody>
          <a:bodyPr/>
          <a:lstStyle/>
          <a:p>
            <a:r>
              <a:rPr lang="en-CA" dirty="0" smtClean="0"/>
              <a:t>In the next few slides we compare Canada to other nations on the cultural dimensions</a:t>
            </a:r>
          </a:p>
          <a:p>
            <a:endParaRPr lang="en-CA" dirty="0" smtClean="0"/>
          </a:p>
          <a:p>
            <a:r>
              <a:rPr lang="en-CA" dirty="0">
                <a:solidFill>
                  <a:schemeClr val="accent2"/>
                </a:solidFill>
              </a:rPr>
              <a:t>W</a:t>
            </a:r>
            <a:r>
              <a:rPr lang="en-CA" dirty="0" smtClean="0">
                <a:solidFill>
                  <a:schemeClr val="accent2"/>
                </a:solidFill>
              </a:rPr>
              <a:t>hat might these dimensions mean about how we’d work with people from these different countries and cultures?</a:t>
            </a:r>
            <a:endParaRPr lang="en-CA" dirty="0">
              <a:solidFill>
                <a:schemeClr val="accent2"/>
              </a:solidFill>
            </a:endParaRPr>
          </a:p>
        </p:txBody>
      </p:sp>
    </p:spTree>
    <p:extLst>
      <p:ext uri="{BB962C8B-B14F-4D97-AF65-F5344CB8AC3E}">
        <p14:creationId xmlns:p14="http://schemas.microsoft.com/office/powerpoint/2010/main" val="245272442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256739554"/>
              </p:ext>
            </p:extLst>
          </p:nvPr>
        </p:nvGraphicFramePr>
        <p:xfrm>
          <a:off x="107504" y="3978000"/>
          <a:ext cx="9144000" cy="288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3"/>
          <p:cNvSpPr>
            <a:spLocks noGrp="1"/>
          </p:cNvSpPr>
          <p:nvPr>
            <p:ph type="title"/>
          </p:nvPr>
        </p:nvSpPr>
        <p:spPr>
          <a:xfrm>
            <a:off x="251520" y="101958"/>
            <a:ext cx="8682168" cy="662746"/>
          </a:xfrm>
        </p:spPr>
        <p:txBody>
          <a:bodyPr>
            <a:normAutofit/>
          </a:bodyPr>
          <a:lstStyle/>
          <a:p>
            <a:pPr algn="ctr"/>
            <a:r>
              <a:rPr lang="en-CA" sz="4000" dirty="0" smtClean="0"/>
              <a:t>Power</a:t>
            </a:r>
            <a:r>
              <a:rPr lang="en-CA" sz="3600" dirty="0" smtClean="0"/>
              <a:t> Distance</a:t>
            </a:r>
            <a:endParaRPr lang="en-CA" sz="3600" baseline="30000" dirty="0"/>
          </a:p>
        </p:txBody>
      </p:sp>
      <p:graphicFrame>
        <p:nvGraphicFramePr>
          <p:cNvPr id="5" name="Chart 4"/>
          <p:cNvGraphicFramePr>
            <a:graphicFrameLocks/>
          </p:cNvGraphicFramePr>
          <p:nvPr>
            <p:extLst>
              <p:ext uri="{D42A27DB-BD31-4B8C-83A1-F6EECF244321}">
                <p14:modId xmlns:p14="http://schemas.microsoft.com/office/powerpoint/2010/main" val="2656326934"/>
              </p:ext>
            </p:extLst>
          </p:nvPr>
        </p:nvGraphicFramePr>
        <p:xfrm>
          <a:off x="0" y="548680"/>
          <a:ext cx="9144000" cy="28800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0305" y="1971413"/>
            <a:ext cx="181575" cy="196706"/>
          </a:xfrm>
          <a:prstGeom prst="rect">
            <a:avLst/>
          </a:prstGeom>
        </p:spPr>
      </p:pic>
      <p:sp>
        <p:nvSpPr>
          <p:cNvPr id="9" name="Title 3"/>
          <p:cNvSpPr txBox="1">
            <a:spLocks/>
          </p:cNvSpPr>
          <p:nvPr/>
        </p:nvSpPr>
        <p:spPr>
          <a:xfrm>
            <a:off x="426336" y="3356992"/>
            <a:ext cx="8682168" cy="71095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Individualism-Collectivism</a:t>
            </a:r>
            <a:endParaRPr lang="en-CA" sz="36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3804" y="5034442"/>
            <a:ext cx="181575" cy="196706"/>
          </a:xfrm>
          <a:prstGeom prst="rect">
            <a:avLst/>
          </a:prstGeom>
        </p:spPr>
      </p:pic>
      <p:sp>
        <p:nvSpPr>
          <p:cNvPr id="12" name="TextBox 11"/>
          <p:cNvSpPr txBox="1"/>
          <p:nvPr/>
        </p:nvSpPr>
        <p:spPr>
          <a:xfrm>
            <a:off x="200075" y="6641217"/>
            <a:ext cx="9029650" cy="430887"/>
          </a:xfrm>
          <a:prstGeom prst="rect">
            <a:avLst/>
          </a:prstGeom>
          <a:noFill/>
        </p:spPr>
        <p:txBody>
          <a:bodyPr wrap="square" rtlCol="0">
            <a:spAutoFit/>
          </a:bodyPr>
          <a:lstStyle/>
          <a:p>
            <a:pPr algn="r"/>
            <a:r>
              <a:rPr lang="en-CA" sz="1100" dirty="0" smtClean="0"/>
              <a:t>Dimension values obtained from </a:t>
            </a:r>
            <a:r>
              <a:rPr lang="en-CA" sz="1100" dirty="0" err="1" smtClean="0"/>
              <a:t>Hofstede</a:t>
            </a:r>
            <a:r>
              <a:rPr lang="en-CA" sz="1100" dirty="0"/>
              <a:t>, </a:t>
            </a:r>
            <a:r>
              <a:rPr lang="en-CA" sz="1100" dirty="0" err="1"/>
              <a:t>Hofstede</a:t>
            </a:r>
            <a:r>
              <a:rPr lang="en-CA" sz="1100" dirty="0"/>
              <a:t>, &amp; </a:t>
            </a:r>
            <a:r>
              <a:rPr lang="en-CA" sz="1100" dirty="0" err="1" smtClean="0"/>
              <a:t>Minkov</a:t>
            </a:r>
            <a:r>
              <a:rPr lang="en-CA" sz="1100" dirty="0" smtClean="0"/>
              <a:t> (2010), and </a:t>
            </a:r>
            <a:r>
              <a:rPr lang="da-DK" sz="1100" dirty="0" smtClean="0"/>
              <a:t>Hofstede </a:t>
            </a:r>
            <a:r>
              <a:rPr lang="da-DK" sz="1100" dirty="0"/>
              <a:t>&amp; Hofstede (2012)</a:t>
            </a:r>
            <a:endParaRPr lang="en-CA" sz="1100" dirty="0"/>
          </a:p>
          <a:p>
            <a:pPr algn="r"/>
            <a:endParaRPr lang="en-CA" sz="1100" dirty="0"/>
          </a:p>
        </p:txBody>
      </p:sp>
    </p:spTree>
    <p:extLst>
      <p:ext uri="{BB962C8B-B14F-4D97-AF65-F5344CB8AC3E}">
        <p14:creationId xmlns:p14="http://schemas.microsoft.com/office/powerpoint/2010/main" val="257351506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169858461"/>
              </p:ext>
            </p:extLst>
          </p:nvPr>
        </p:nvGraphicFramePr>
        <p:xfrm>
          <a:off x="20162" y="476992"/>
          <a:ext cx="9144000" cy="288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3"/>
          <p:cNvSpPr>
            <a:spLocks noGrp="1"/>
          </p:cNvSpPr>
          <p:nvPr>
            <p:ph type="title"/>
          </p:nvPr>
        </p:nvSpPr>
        <p:spPr>
          <a:xfrm>
            <a:off x="251520" y="101958"/>
            <a:ext cx="8682168" cy="662746"/>
          </a:xfrm>
        </p:spPr>
        <p:txBody>
          <a:bodyPr>
            <a:normAutofit/>
          </a:bodyPr>
          <a:lstStyle/>
          <a:p>
            <a:pPr algn="ctr"/>
            <a:r>
              <a:rPr lang="en-CA" sz="4000" dirty="0"/>
              <a:t>Masculinity-Femininity</a:t>
            </a:r>
            <a:endParaRPr lang="en-CA" sz="3600" dirty="0"/>
          </a:p>
        </p:txBody>
      </p:sp>
      <p:sp>
        <p:nvSpPr>
          <p:cNvPr id="9" name="Title 3"/>
          <p:cNvSpPr txBox="1">
            <a:spLocks/>
          </p:cNvSpPr>
          <p:nvPr/>
        </p:nvSpPr>
        <p:spPr>
          <a:xfrm>
            <a:off x="426336" y="3356992"/>
            <a:ext cx="8682168" cy="71095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a:t>Uncertainty Avoidance</a:t>
            </a:r>
            <a:endParaRPr lang="en-CA" sz="36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3313" y="1842401"/>
            <a:ext cx="181575" cy="196706"/>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3322917831"/>
              </p:ext>
            </p:extLst>
          </p:nvPr>
        </p:nvGraphicFramePr>
        <p:xfrm>
          <a:off x="72733" y="3913898"/>
          <a:ext cx="9144000" cy="2880000"/>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2542" y="5157192"/>
            <a:ext cx="181575" cy="196706"/>
          </a:xfrm>
          <a:prstGeom prst="rect">
            <a:avLst/>
          </a:prstGeom>
        </p:spPr>
      </p:pic>
      <p:sp>
        <p:nvSpPr>
          <p:cNvPr id="13" name="TextBox 12"/>
          <p:cNvSpPr txBox="1"/>
          <p:nvPr/>
        </p:nvSpPr>
        <p:spPr>
          <a:xfrm>
            <a:off x="200075" y="6641217"/>
            <a:ext cx="9029650" cy="430887"/>
          </a:xfrm>
          <a:prstGeom prst="rect">
            <a:avLst/>
          </a:prstGeom>
          <a:noFill/>
        </p:spPr>
        <p:txBody>
          <a:bodyPr wrap="square" rtlCol="0">
            <a:spAutoFit/>
          </a:bodyPr>
          <a:lstStyle/>
          <a:p>
            <a:pPr algn="r"/>
            <a:r>
              <a:rPr lang="en-CA" sz="1100" dirty="0" smtClean="0"/>
              <a:t>Dimension values obtained from </a:t>
            </a:r>
            <a:r>
              <a:rPr lang="en-CA" sz="1100" dirty="0" err="1" smtClean="0"/>
              <a:t>Hofstede</a:t>
            </a:r>
            <a:r>
              <a:rPr lang="en-CA" sz="1100" dirty="0"/>
              <a:t>, </a:t>
            </a:r>
            <a:r>
              <a:rPr lang="en-CA" sz="1100" dirty="0" err="1"/>
              <a:t>Hofstede</a:t>
            </a:r>
            <a:r>
              <a:rPr lang="en-CA" sz="1100" dirty="0"/>
              <a:t>, &amp; </a:t>
            </a:r>
            <a:r>
              <a:rPr lang="en-CA" sz="1100" dirty="0" err="1" smtClean="0"/>
              <a:t>Minkov</a:t>
            </a:r>
            <a:r>
              <a:rPr lang="en-CA" sz="1100" dirty="0" smtClean="0"/>
              <a:t> (2010), and </a:t>
            </a:r>
            <a:r>
              <a:rPr lang="da-DK" sz="1100" dirty="0" smtClean="0"/>
              <a:t>Hofstede </a:t>
            </a:r>
            <a:r>
              <a:rPr lang="da-DK" sz="1100" dirty="0"/>
              <a:t>&amp; Hofstede (2012)</a:t>
            </a:r>
            <a:endParaRPr lang="en-CA" sz="1100" dirty="0"/>
          </a:p>
          <a:p>
            <a:pPr algn="r"/>
            <a:endParaRPr lang="en-CA" sz="1100" dirty="0"/>
          </a:p>
        </p:txBody>
      </p:sp>
    </p:spTree>
    <p:extLst>
      <p:ext uri="{BB962C8B-B14F-4D97-AF65-F5344CB8AC3E}">
        <p14:creationId xmlns:p14="http://schemas.microsoft.com/office/powerpoint/2010/main" val="126562711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51520" y="101958"/>
            <a:ext cx="8682168" cy="662746"/>
          </a:xfrm>
        </p:spPr>
        <p:txBody>
          <a:bodyPr>
            <a:normAutofit/>
          </a:bodyPr>
          <a:lstStyle/>
          <a:p>
            <a:pPr algn="ctr"/>
            <a:r>
              <a:rPr lang="en-CA" sz="4000" dirty="0"/>
              <a:t>Long-Term Orientation</a:t>
            </a:r>
            <a:endParaRPr lang="en-CA" sz="3600" dirty="0"/>
          </a:p>
        </p:txBody>
      </p:sp>
      <p:sp>
        <p:nvSpPr>
          <p:cNvPr id="9" name="Title 3"/>
          <p:cNvSpPr txBox="1">
            <a:spLocks/>
          </p:cNvSpPr>
          <p:nvPr/>
        </p:nvSpPr>
        <p:spPr>
          <a:xfrm>
            <a:off x="426336" y="3356992"/>
            <a:ext cx="8682168" cy="71095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a:t>Indulgence-Restraint</a:t>
            </a:r>
            <a:endParaRPr lang="en-CA" sz="3600" dirty="0"/>
          </a:p>
        </p:txBody>
      </p:sp>
      <p:graphicFrame>
        <p:nvGraphicFramePr>
          <p:cNvPr id="8" name="Chart 7"/>
          <p:cNvGraphicFramePr>
            <a:graphicFrameLocks/>
          </p:cNvGraphicFramePr>
          <p:nvPr>
            <p:extLst>
              <p:ext uri="{D42A27DB-BD31-4B8C-83A1-F6EECF244321}">
                <p14:modId xmlns:p14="http://schemas.microsoft.com/office/powerpoint/2010/main" val="3745385600"/>
              </p:ext>
            </p:extLst>
          </p:nvPr>
        </p:nvGraphicFramePr>
        <p:xfrm>
          <a:off x="18996" y="3861048"/>
          <a:ext cx="9144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1546987664"/>
              </p:ext>
            </p:extLst>
          </p:nvPr>
        </p:nvGraphicFramePr>
        <p:xfrm>
          <a:off x="-23321" y="692696"/>
          <a:ext cx="9144000" cy="288000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2060848"/>
            <a:ext cx="181575" cy="1967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3586" y="4981277"/>
            <a:ext cx="181575" cy="196706"/>
          </a:xfrm>
          <a:prstGeom prst="rect">
            <a:avLst/>
          </a:prstGeom>
        </p:spPr>
      </p:pic>
      <p:sp>
        <p:nvSpPr>
          <p:cNvPr id="14" name="TextBox 13"/>
          <p:cNvSpPr txBox="1"/>
          <p:nvPr/>
        </p:nvSpPr>
        <p:spPr>
          <a:xfrm>
            <a:off x="200075" y="6641217"/>
            <a:ext cx="9029650" cy="430887"/>
          </a:xfrm>
          <a:prstGeom prst="rect">
            <a:avLst/>
          </a:prstGeom>
          <a:noFill/>
        </p:spPr>
        <p:txBody>
          <a:bodyPr wrap="square" rtlCol="0">
            <a:spAutoFit/>
          </a:bodyPr>
          <a:lstStyle/>
          <a:p>
            <a:pPr algn="r"/>
            <a:r>
              <a:rPr lang="en-CA" sz="1100" dirty="0" smtClean="0"/>
              <a:t>Dimension values obtained from </a:t>
            </a:r>
            <a:r>
              <a:rPr lang="en-CA" sz="1100" dirty="0" err="1" smtClean="0"/>
              <a:t>Hofstede</a:t>
            </a:r>
            <a:r>
              <a:rPr lang="en-CA" sz="1100" dirty="0"/>
              <a:t>, </a:t>
            </a:r>
            <a:r>
              <a:rPr lang="en-CA" sz="1100" dirty="0" err="1"/>
              <a:t>Hofstede</a:t>
            </a:r>
            <a:r>
              <a:rPr lang="en-CA" sz="1100" dirty="0"/>
              <a:t>, &amp; </a:t>
            </a:r>
            <a:r>
              <a:rPr lang="en-CA" sz="1100" dirty="0" err="1" smtClean="0"/>
              <a:t>Minkov</a:t>
            </a:r>
            <a:r>
              <a:rPr lang="en-CA" sz="1100" dirty="0" smtClean="0"/>
              <a:t> (2010), and </a:t>
            </a:r>
            <a:r>
              <a:rPr lang="da-DK" sz="1100" dirty="0" smtClean="0"/>
              <a:t>Hofstede </a:t>
            </a:r>
            <a:r>
              <a:rPr lang="da-DK" sz="1100" dirty="0"/>
              <a:t>&amp; Hofstede (2012)</a:t>
            </a:r>
            <a:endParaRPr lang="en-CA" sz="1100" dirty="0"/>
          </a:p>
          <a:p>
            <a:pPr algn="r"/>
            <a:endParaRPr lang="en-CA" sz="1100" dirty="0"/>
          </a:p>
        </p:txBody>
      </p:sp>
    </p:spTree>
    <p:extLst>
      <p:ext uri="{BB962C8B-B14F-4D97-AF65-F5344CB8AC3E}">
        <p14:creationId xmlns:p14="http://schemas.microsoft.com/office/powerpoint/2010/main" val="1170747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99592" y="2996952"/>
            <a:ext cx="6912768" cy="3558778"/>
          </a:xfrm>
          <a:prstGeom prst="roundRect">
            <a:avLst/>
          </a:prstGeom>
          <a:solidFill>
            <a:schemeClr val="bg1">
              <a:lumMod val="75000"/>
            </a:schemeClr>
          </a:solidFill>
          <a:ln>
            <a:noFill/>
            <a:prstDash val="dash"/>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7"/>
          <p:cNvSpPr>
            <a:spLocks noGrp="1"/>
          </p:cNvSpPr>
          <p:nvPr>
            <p:ph type="title"/>
          </p:nvPr>
        </p:nvSpPr>
        <p:spPr>
          <a:xfrm>
            <a:off x="457200" y="53752"/>
            <a:ext cx="8229600" cy="1143000"/>
          </a:xfrm>
        </p:spPr>
        <p:txBody>
          <a:bodyPr>
            <a:normAutofit fontScale="90000"/>
          </a:bodyPr>
          <a:lstStyle/>
          <a:p>
            <a:r>
              <a:rPr lang="en-CA" dirty="0"/>
              <a:t>Limitations of Existing </a:t>
            </a:r>
            <a:r>
              <a:rPr lang="en-CA" dirty="0" smtClean="0"/>
              <a:t>Approaches:</a:t>
            </a:r>
            <a:endParaRPr lang="en-CA" dirty="0"/>
          </a:p>
        </p:txBody>
      </p:sp>
      <p:sp>
        <p:nvSpPr>
          <p:cNvPr id="9" name="Content Placeholder 8"/>
          <p:cNvSpPr>
            <a:spLocks noGrp="1"/>
          </p:cNvSpPr>
          <p:nvPr>
            <p:ph idx="1"/>
          </p:nvPr>
        </p:nvSpPr>
        <p:spPr>
          <a:xfrm>
            <a:off x="457200" y="1340768"/>
            <a:ext cx="8229600" cy="1728192"/>
          </a:xfrm>
        </p:spPr>
        <p:txBody>
          <a:bodyPr>
            <a:noAutofit/>
          </a:bodyPr>
          <a:lstStyle/>
          <a:p>
            <a:r>
              <a:rPr lang="en-CA" sz="2800" u="sng" dirty="0" smtClean="0"/>
              <a:t>“Cultural Encapsulation”</a:t>
            </a:r>
            <a:r>
              <a:rPr lang="en-CA" sz="2800" u="sng" baseline="30000" dirty="0" smtClean="0"/>
              <a:t>1,2</a:t>
            </a:r>
            <a:r>
              <a:rPr lang="en-CA" sz="2800" u="sng" dirty="0" smtClean="0"/>
              <a:t>:</a:t>
            </a:r>
          </a:p>
          <a:p>
            <a:pPr lvl="1"/>
            <a:r>
              <a:rPr lang="en-CA" sz="2800" dirty="0" smtClean="0"/>
              <a:t>Approaches reflect upper-middle class values and culture</a:t>
            </a:r>
            <a:r>
              <a:rPr lang="en-CA" sz="2800" baseline="30000" dirty="0" smtClean="0"/>
              <a:t>3</a:t>
            </a:r>
            <a:r>
              <a:rPr lang="en-CA" sz="2800" dirty="0" smtClean="0"/>
              <a:t>:</a:t>
            </a:r>
          </a:p>
          <a:p>
            <a:pPr lvl="1"/>
            <a:endParaRPr lang="en-CA" sz="2800" dirty="0" smtClean="0"/>
          </a:p>
        </p:txBody>
      </p:sp>
      <p:sp>
        <p:nvSpPr>
          <p:cNvPr id="4" name="Rectangle 3"/>
          <p:cNvSpPr/>
          <p:nvPr/>
        </p:nvSpPr>
        <p:spPr>
          <a:xfrm>
            <a:off x="202339" y="6555729"/>
            <a:ext cx="8941661" cy="276999"/>
          </a:xfrm>
          <a:prstGeom prst="rect">
            <a:avLst/>
          </a:prstGeom>
        </p:spPr>
        <p:txBody>
          <a:bodyPr wrap="square">
            <a:spAutoFit/>
          </a:bodyPr>
          <a:lstStyle/>
          <a:p>
            <a:pPr algn="r"/>
            <a:r>
              <a:rPr lang="en-CA" sz="1200" baseline="30000" dirty="0" smtClean="0"/>
              <a:t>1</a:t>
            </a:r>
            <a:r>
              <a:rPr lang="en-CA" sz="1200" dirty="0" smtClean="0"/>
              <a:t>Kleinman</a:t>
            </a:r>
            <a:r>
              <a:rPr lang="en-CA" sz="1200" dirty="0"/>
              <a:t>, Eisenberg, &amp; </a:t>
            </a:r>
            <a:r>
              <a:rPr lang="en-CA" sz="1200" dirty="0" smtClean="0"/>
              <a:t>Good (2006); </a:t>
            </a:r>
            <a:r>
              <a:rPr lang="en-CA" sz="1200" baseline="30000" dirty="0" smtClean="0"/>
              <a:t>2</a:t>
            </a:r>
            <a:r>
              <a:rPr lang="en-CA" sz="1200" dirty="0" smtClean="0"/>
              <a:t>Wampold (2007); </a:t>
            </a:r>
            <a:r>
              <a:rPr lang="en-CA" sz="1200" baseline="30000" dirty="0" smtClean="0"/>
              <a:t>3</a:t>
            </a:r>
            <a:r>
              <a:rPr lang="en-CA" sz="1200" dirty="0" smtClean="0"/>
              <a:t>Sue &amp; Sue (2008, pp.137–140)</a:t>
            </a:r>
            <a:endParaRPr lang="en-CA" sz="1200" dirty="0"/>
          </a:p>
        </p:txBody>
      </p:sp>
      <p:sp>
        <p:nvSpPr>
          <p:cNvPr id="7" name="Content Placeholder 8"/>
          <p:cNvSpPr txBox="1">
            <a:spLocks/>
          </p:cNvSpPr>
          <p:nvPr/>
        </p:nvSpPr>
        <p:spPr>
          <a:xfrm>
            <a:off x="1187624" y="3068959"/>
            <a:ext cx="3384376" cy="3384377"/>
          </a:xfrm>
          <a:prstGeom prst="rect">
            <a:avLst/>
          </a:prstGeom>
        </p:spPr>
        <p:txBody>
          <a:bodyPr vert="horz" numCol="1">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2" indent="0">
              <a:buNone/>
            </a:pPr>
            <a:r>
              <a:rPr lang="en-CA" sz="2400" dirty="0"/>
              <a:t>Individualism</a:t>
            </a:r>
          </a:p>
          <a:p>
            <a:pPr marL="0" lvl="2" indent="0">
              <a:buNone/>
            </a:pPr>
            <a:endParaRPr lang="en-CA" sz="2400" dirty="0" smtClean="0"/>
          </a:p>
          <a:p>
            <a:pPr marL="0" lvl="2" indent="0">
              <a:buNone/>
            </a:pPr>
            <a:r>
              <a:rPr lang="en-CA" sz="2400" dirty="0" smtClean="0"/>
              <a:t>Assertiveness</a:t>
            </a:r>
            <a:endParaRPr lang="en-CA" sz="2400" dirty="0"/>
          </a:p>
          <a:p>
            <a:pPr marL="0" lvl="2" indent="0">
              <a:buNone/>
            </a:pPr>
            <a:endParaRPr lang="en-CA" sz="2400" dirty="0" smtClean="0"/>
          </a:p>
          <a:p>
            <a:pPr marL="0" lvl="2" indent="0">
              <a:buNone/>
            </a:pPr>
            <a:r>
              <a:rPr lang="en-CA" sz="2400" dirty="0" smtClean="0"/>
              <a:t>Rationality</a:t>
            </a:r>
            <a:endParaRPr lang="en-CA" sz="2400" dirty="0"/>
          </a:p>
          <a:p>
            <a:pPr marL="0" lvl="2" indent="0">
              <a:buNone/>
            </a:pPr>
            <a:endParaRPr lang="en-CA" sz="2400" dirty="0" smtClean="0"/>
          </a:p>
          <a:p>
            <a:pPr marL="0" lvl="2" indent="0">
              <a:buNone/>
            </a:pPr>
            <a:r>
              <a:rPr lang="en-CA" sz="2400" dirty="0" smtClean="0"/>
              <a:t>Verbal/emotional   expressiveness</a:t>
            </a:r>
            <a:endParaRPr lang="en-CA" sz="2400" dirty="0"/>
          </a:p>
        </p:txBody>
      </p:sp>
      <p:sp>
        <p:nvSpPr>
          <p:cNvPr id="10" name="Content Placeholder 8"/>
          <p:cNvSpPr txBox="1">
            <a:spLocks/>
          </p:cNvSpPr>
          <p:nvPr/>
        </p:nvSpPr>
        <p:spPr>
          <a:xfrm>
            <a:off x="4355976" y="3068959"/>
            <a:ext cx="3384376" cy="3384377"/>
          </a:xfrm>
          <a:prstGeom prst="rect">
            <a:avLst/>
          </a:prstGeom>
        </p:spPr>
        <p:txBody>
          <a:bodyPr vert="horz" numCol="1">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2" indent="0">
              <a:buNone/>
            </a:pPr>
            <a:r>
              <a:rPr lang="en-CA" sz="2400" dirty="0" smtClean="0"/>
              <a:t>Abstract/</a:t>
            </a:r>
            <a:r>
              <a:rPr lang="en-CA" sz="2400" dirty="0" err="1" smtClean="0"/>
              <a:t>ambigous</a:t>
            </a:r>
            <a:r>
              <a:rPr lang="en-CA" sz="2400" dirty="0" smtClean="0"/>
              <a:t> </a:t>
            </a:r>
            <a:r>
              <a:rPr lang="en-CA" sz="2400" dirty="0"/>
              <a:t>communication</a:t>
            </a:r>
          </a:p>
          <a:p>
            <a:pPr marL="0" lvl="2" indent="0">
              <a:buNone/>
            </a:pPr>
            <a:endParaRPr lang="en-CA" sz="2400" dirty="0" smtClean="0"/>
          </a:p>
          <a:p>
            <a:pPr marL="0" lvl="2" indent="0">
              <a:buNone/>
            </a:pPr>
            <a:r>
              <a:rPr lang="en-CA" sz="2400" dirty="0" smtClean="0"/>
              <a:t>Present-focus</a:t>
            </a:r>
            <a:endParaRPr lang="en-CA" sz="2400" dirty="0"/>
          </a:p>
          <a:p>
            <a:pPr marL="0" lvl="2" indent="0">
              <a:buNone/>
            </a:pPr>
            <a:endParaRPr lang="en-CA" sz="2400" dirty="0" smtClean="0"/>
          </a:p>
          <a:p>
            <a:pPr marL="0" lvl="2" indent="0">
              <a:buNone/>
            </a:pPr>
            <a:r>
              <a:rPr lang="en-CA" sz="2400" dirty="0" smtClean="0"/>
              <a:t>Use </a:t>
            </a:r>
            <a:r>
              <a:rPr lang="en-CA" sz="2400" dirty="0"/>
              <a:t>“Standard English”</a:t>
            </a:r>
          </a:p>
          <a:p>
            <a:pPr marL="0" lvl="2" indent="0">
              <a:buNone/>
            </a:pPr>
            <a:endParaRPr lang="en-CA" sz="2400" dirty="0" smtClean="0"/>
          </a:p>
          <a:p>
            <a:pPr marL="0" lvl="2" indent="0">
              <a:buNone/>
            </a:pPr>
            <a:r>
              <a:rPr lang="en-CA" sz="2400" dirty="0" smtClean="0"/>
              <a:t>Strict </a:t>
            </a:r>
            <a:r>
              <a:rPr lang="en-CA" sz="2400" dirty="0"/>
              <a:t>time </a:t>
            </a:r>
            <a:r>
              <a:rPr lang="en-CA" sz="2400" dirty="0" smtClean="0"/>
              <a:t>schedules</a:t>
            </a:r>
            <a:endParaRPr lang="en-CA" sz="2400" dirty="0"/>
          </a:p>
        </p:txBody>
      </p:sp>
    </p:spTree>
    <p:extLst>
      <p:ext uri="{BB962C8B-B14F-4D97-AF65-F5344CB8AC3E}">
        <p14:creationId xmlns:p14="http://schemas.microsoft.com/office/powerpoint/2010/main" val="17402041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normAutofit/>
          </a:bodyPr>
          <a:lstStyle/>
          <a:p>
            <a:r>
              <a:rPr lang="en-CA" sz="4400" dirty="0" smtClean="0"/>
              <a:t>Cultural Dimension Comparison</a:t>
            </a:r>
            <a:endParaRPr lang="en-CA" sz="4400" dirty="0"/>
          </a:p>
        </p:txBody>
      </p:sp>
      <p:sp>
        <p:nvSpPr>
          <p:cNvPr id="5" name="Content Placeholder 4"/>
          <p:cNvSpPr>
            <a:spLocks noGrp="1"/>
          </p:cNvSpPr>
          <p:nvPr>
            <p:ph idx="1"/>
          </p:nvPr>
        </p:nvSpPr>
        <p:spPr>
          <a:xfrm>
            <a:off x="395536" y="1340768"/>
            <a:ext cx="8538152" cy="5040560"/>
          </a:xfrm>
        </p:spPr>
        <p:txBody>
          <a:bodyPr>
            <a:noAutofit/>
          </a:bodyPr>
          <a:lstStyle/>
          <a:p>
            <a:r>
              <a:rPr lang="en-CA" sz="2800" dirty="0" smtClean="0"/>
              <a:t>Generally, Canadian culture is</a:t>
            </a:r>
            <a:r>
              <a:rPr lang="en-CA" sz="2800" baseline="30000" dirty="0" smtClean="0"/>
              <a:t>1</a:t>
            </a:r>
            <a:r>
              <a:rPr lang="en-CA" sz="2800" dirty="0" smtClean="0"/>
              <a:t>:</a:t>
            </a:r>
          </a:p>
          <a:p>
            <a:pPr lvl="1"/>
            <a:r>
              <a:rPr lang="en-CA" sz="2800" dirty="0"/>
              <a:t>L</a:t>
            </a:r>
            <a:r>
              <a:rPr lang="en-CA" sz="2800" dirty="0" smtClean="0"/>
              <a:t>ess accepting of power </a:t>
            </a:r>
            <a:r>
              <a:rPr lang="en-CA" sz="2800" dirty="0"/>
              <a:t>distance</a:t>
            </a:r>
          </a:p>
          <a:p>
            <a:pPr lvl="1"/>
            <a:r>
              <a:rPr lang="en-CA" sz="2800" dirty="0"/>
              <a:t>H</a:t>
            </a:r>
            <a:r>
              <a:rPr lang="en-CA" sz="2800" dirty="0" smtClean="0"/>
              <a:t>ighly individualistic</a:t>
            </a:r>
            <a:endParaRPr lang="en-CA" sz="2800" dirty="0"/>
          </a:p>
          <a:p>
            <a:pPr lvl="1"/>
            <a:r>
              <a:rPr lang="en-CA" sz="2800" dirty="0"/>
              <a:t>A</a:t>
            </a:r>
            <a:r>
              <a:rPr lang="en-CA" sz="2800" dirty="0" smtClean="0"/>
              <a:t>verage in masculinity and </a:t>
            </a:r>
            <a:r>
              <a:rPr lang="en-CA" sz="2800" dirty="0"/>
              <a:t>femininity</a:t>
            </a:r>
          </a:p>
          <a:p>
            <a:pPr lvl="1"/>
            <a:r>
              <a:rPr lang="en-CA" sz="2800" dirty="0"/>
              <a:t>M</a:t>
            </a:r>
            <a:r>
              <a:rPr lang="en-CA" sz="2800" dirty="0" smtClean="0"/>
              <a:t>ore comfortable with </a:t>
            </a:r>
            <a:r>
              <a:rPr lang="en-CA" sz="2800" dirty="0"/>
              <a:t>uncertainty</a:t>
            </a:r>
          </a:p>
          <a:p>
            <a:pPr lvl="1"/>
            <a:r>
              <a:rPr lang="en-CA" sz="2800" dirty="0" smtClean="0"/>
              <a:t>Has a short-term orientation</a:t>
            </a:r>
          </a:p>
          <a:p>
            <a:pPr lvl="1"/>
            <a:r>
              <a:rPr lang="en-CA" sz="2800" dirty="0" smtClean="0"/>
              <a:t>Is indulgent, tolerating eccentric behaviours</a:t>
            </a:r>
          </a:p>
        </p:txBody>
      </p:sp>
      <p:grpSp>
        <p:nvGrpSpPr>
          <p:cNvPr id="7" name="Group 6"/>
          <p:cNvGrpSpPr/>
          <p:nvPr/>
        </p:nvGrpSpPr>
        <p:grpSpPr>
          <a:xfrm>
            <a:off x="1697014" y="5839606"/>
            <a:ext cx="6192688" cy="908879"/>
            <a:chOff x="1331640" y="5809890"/>
            <a:chExt cx="6192688" cy="90887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10" name="Rounded Rectangle 9"/>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Rounded Rectangle 15"/>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7" name="Rounded Rectangle 16"/>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TextBox 17"/>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9" name="TextBox 18"/>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20" name="TextBox 19"/>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21" name="TextBox 20"/>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2" name="TextBox 21"/>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3" name="TextBox 22"/>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4" name="TextBox 23"/>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5" name="Rectangle 24"/>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8" name="Down Arrow 27"/>
          <p:cNvSpPr/>
          <p:nvPr/>
        </p:nvSpPr>
        <p:spPr>
          <a:xfrm>
            <a:off x="5527154" y="5924387"/>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14350" y="6609576"/>
            <a:ext cx="9029650" cy="276999"/>
          </a:xfrm>
          <a:prstGeom prst="rect">
            <a:avLst/>
          </a:prstGeom>
          <a:noFill/>
        </p:spPr>
        <p:txBody>
          <a:bodyPr wrap="square" rtlCol="0">
            <a:spAutoFit/>
          </a:bodyPr>
          <a:lstStyle/>
          <a:p>
            <a:pPr algn="r"/>
            <a:r>
              <a:rPr lang="en-CA" sz="1200" baseline="30000" dirty="0" smtClean="0"/>
              <a:t>1</a:t>
            </a:r>
            <a:r>
              <a:rPr lang="en-CA" sz="1200" dirty="0" smtClean="0"/>
              <a:t>Hofstede</a:t>
            </a:r>
            <a:r>
              <a:rPr lang="en-CA" sz="1200" dirty="0"/>
              <a:t>, </a:t>
            </a:r>
            <a:r>
              <a:rPr lang="en-CA" sz="1200" dirty="0" err="1"/>
              <a:t>Hofstede</a:t>
            </a:r>
            <a:r>
              <a:rPr lang="en-CA" sz="1200" dirty="0"/>
              <a:t>, &amp; </a:t>
            </a:r>
            <a:r>
              <a:rPr lang="en-CA" sz="1200" dirty="0" err="1" smtClean="0"/>
              <a:t>Minkov</a:t>
            </a:r>
            <a:r>
              <a:rPr lang="en-CA" sz="1200" dirty="0" smtClean="0"/>
              <a:t> (2010</a:t>
            </a:r>
            <a:r>
              <a:rPr lang="en-CA" sz="1200" dirty="0"/>
              <a:t>)</a:t>
            </a:r>
          </a:p>
        </p:txBody>
      </p:sp>
    </p:spTree>
    <p:extLst>
      <p:ext uri="{BB962C8B-B14F-4D97-AF65-F5344CB8AC3E}">
        <p14:creationId xmlns:p14="http://schemas.microsoft.com/office/powerpoint/2010/main" val="73636521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1340768"/>
            <a:ext cx="8538152" cy="5040560"/>
          </a:xfrm>
        </p:spPr>
        <p:txBody>
          <a:bodyPr>
            <a:noAutofit/>
          </a:bodyPr>
          <a:lstStyle/>
          <a:p>
            <a:r>
              <a:rPr lang="en-CA" sz="2400" dirty="0" smtClean="0">
                <a:solidFill>
                  <a:schemeClr val="accent2"/>
                </a:solidFill>
              </a:rPr>
              <a:t>Therefore, on average, we might expect most clients from other cultures to:</a:t>
            </a:r>
          </a:p>
          <a:p>
            <a:pPr lvl="1"/>
            <a:r>
              <a:rPr lang="en-CA" dirty="0">
                <a:solidFill>
                  <a:schemeClr val="accent2"/>
                </a:solidFill>
              </a:rPr>
              <a:t>P</a:t>
            </a:r>
            <a:r>
              <a:rPr lang="en-CA" dirty="0" smtClean="0">
                <a:solidFill>
                  <a:schemeClr val="accent2"/>
                </a:solidFill>
              </a:rPr>
              <a:t>refer a more “expert” working relationship</a:t>
            </a:r>
          </a:p>
          <a:p>
            <a:pPr lvl="1"/>
            <a:r>
              <a:rPr lang="en-CA" dirty="0" smtClean="0">
                <a:solidFill>
                  <a:schemeClr val="accent2"/>
                </a:solidFill>
              </a:rPr>
              <a:t>Be more contextual, collectivistic, and historic </a:t>
            </a:r>
          </a:p>
          <a:p>
            <a:pPr lvl="1"/>
            <a:r>
              <a:rPr lang="en-CA" dirty="0">
                <a:solidFill>
                  <a:schemeClr val="accent2"/>
                </a:solidFill>
              </a:rPr>
              <a:t>P</a:t>
            </a:r>
            <a:r>
              <a:rPr lang="en-CA" dirty="0" smtClean="0">
                <a:solidFill>
                  <a:schemeClr val="accent2"/>
                </a:solidFill>
              </a:rPr>
              <a:t>refer more concrete, less ambiguous strategies</a:t>
            </a:r>
          </a:p>
          <a:p>
            <a:pPr lvl="1"/>
            <a:r>
              <a:rPr lang="en-CA" dirty="0" smtClean="0">
                <a:solidFill>
                  <a:schemeClr val="accent2"/>
                </a:solidFill>
              </a:rPr>
              <a:t>Put more value in social expectations and self-restraint</a:t>
            </a:r>
          </a:p>
          <a:p>
            <a:endParaRPr lang="en-CA" sz="2400" dirty="0" smtClean="0"/>
          </a:p>
          <a:p>
            <a:r>
              <a:rPr lang="en-CA" sz="2400" dirty="0" smtClean="0"/>
              <a:t>Of course we still need to respond to </a:t>
            </a:r>
            <a:r>
              <a:rPr lang="en-CA" sz="2400" i="1" dirty="0" smtClean="0"/>
              <a:t>every client’s individual acculturation and values</a:t>
            </a:r>
            <a:r>
              <a:rPr lang="en-CA" sz="2400" dirty="0" smtClean="0"/>
              <a:t>, but cultural dimensions can be a useful tool!</a:t>
            </a:r>
          </a:p>
        </p:txBody>
      </p:sp>
      <p:sp>
        <p:nvSpPr>
          <p:cNvPr id="7" name="Title 3"/>
          <p:cNvSpPr>
            <a:spLocks noGrp="1"/>
          </p:cNvSpPr>
          <p:nvPr>
            <p:ph type="title"/>
          </p:nvPr>
        </p:nvSpPr>
        <p:spPr>
          <a:xfrm>
            <a:off x="457200" y="116632"/>
            <a:ext cx="8229600" cy="1143000"/>
          </a:xfrm>
        </p:spPr>
        <p:txBody>
          <a:bodyPr>
            <a:normAutofit/>
          </a:bodyPr>
          <a:lstStyle/>
          <a:p>
            <a:r>
              <a:rPr lang="en-CA" sz="4400" dirty="0" smtClean="0"/>
              <a:t>Cultural Dimension Comparison</a:t>
            </a:r>
            <a:endParaRPr lang="en-CA" sz="4400" dirty="0"/>
          </a:p>
        </p:txBody>
      </p:sp>
    </p:spTree>
    <p:extLst>
      <p:ext uri="{BB962C8B-B14F-4D97-AF65-F5344CB8AC3E}">
        <p14:creationId xmlns:p14="http://schemas.microsoft.com/office/powerpoint/2010/main" val="184645271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normAutofit/>
          </a:bodyPr>
          <a:lstStyle/>
          <a:p>
            <a:r>
              <a:rPr lang="en-CA" sz="4400" dirty="0" smtClean="0"/>
              <a:t>Optional Activity </a:t>
            </a:r>
            <a:r>
              <a:rPr lang="en-CA" sz="4400" dirty="0" smtClean="0">
                <a:sym typeface="Wingdings" pitchFamily="2" charset="2"/>
              </a:rPr>
              <a:t></a:t>
            </a:r>
            <a:endParaRPr lang="en-CA" sz="4400" dirty="0"/>
          </a:p>
        </p:txBody>
      </p:sp>
      <p:sp>
        <p:nvSpPr>
          <p:cNvPr id="5" name="Content Placeholder 4"/>
          <p:cNvSpPr>
            <a:spLocks noGrp="1"/>
          </p:cNvSpPr>
          <p:nvPr>
            <p:ph idx="1"/>
          </p:nvPr>
        </p:nvSpPr>
        <p:spPr>
          <a:xfrm>
            <a:off x="611560" y="1412776"/>
            <a:ext cx="8322128" cy="4968552"/>
          </a:xfrm>
        </p:spPr>
        <p:txBody>
          <a:bodyPr>
            <a:normAutofit/>
          </a:bodyPr>
          <a:lstStyle/>
          <a:p>
            <a:pPr lvl="0"/>
            <a:r>
              <a:rPr lang="en-CA" dirty="0" smtClean="0"/>
              <a:t>If you are interested, try comparing two countries or reading more about countries’ cultural profiles on </a:t>
            </a:r>
            <a:r>
              <a:rPr lang="en-CA" dirty="0" err="1" smtClean="0"/>
              <a:t>Hofstede’s</a:t>
            </a:r>
            <a:r>
              <a:rPr lang="en-CA" dirty="0" smtClean="0"/>
              <a:t> website </a:t>
            </a:r>
            <a:r>
              <a:rPr lang="en-CA" dirty="0" smtClean="0">
                <a:hlinkClick r:id="rId3"/>
              </a:rPr>
              <a:t>here</a:t>
            </a:r>
            <a:r>
              <a:rPr lang="en-CA" baseline="30000" dirty="0" smtClean="0"/>
              <a:t>1</a:t>
            </a:r>
          </a:p>
          <a:p>
            <a:pPr lvl="0"/>
            <a:endParaRPr lang="en-CA" dirty="0" smtClean="0"/>
          </a:p>
          <a:p>
            <a:pPr lvl="0"/>
            <a:r>
              <a:rPr lang="en-CA" dirty="0" smtClean="0"/>
              <a:t>Some of the scores might not match the ones in this presentation exactly because the website does not use the newest 2010 and later data available </a:t>
            </a:r>
            <a:r>
              <a:rPr lang="en-CA" dirty="0" smtClean="0">
                <a:hlinkClick r:id="rId4"/>
              </a:rPr>
              <a:t>here</a:t>
            </a:r>
            <a:r>
              <a:rPr lang="en-CA" baseline="30000" dirty="0" smtClean="0"/>
              <a:t>2</a:t>
            </a:r>
          </a:p>
          <a:p>
            <a:pPr lvl="0"/>
            <a:endParaRPr lang="en-CA" dirty="0"/>
          </a:p>
          <a:p>
            <a:pPr lvl="0"/>
            <a:r>
              <a:rPr lang="en-CA" i="1" dirty="0" smtClean="0">
                <a:solidFill>
                  <a:schemeClr val="accent2"/>
                </a:solidFill>
              </a:rPr>
              <a:t>Which dimension do you think is most influential on counselling preferences?</a:t>
            </a:r>
            <a:endParaRPr lang="en-CA" i="1" dirty="0">
              <a:solidFill>
                <a:schemeClr val="accent2"/>
              </a:solidFill>
            </a:endParaRPr>
          </a:p>
        </p:txBody>
      </p:sp>
      <p:sp>
        <p:nvSpPr>
          <p:cNvPr id="6" name="TextBox 5"/>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a:t>The </a:t>
            </a:r>
            <a:r>
              <a:rPr lang="en-CA" sz="1200" dirty="0" err="1"/>
              <a:t>Hofstede</a:t>
            </a:r>
            <a:r>
              <a:rPr lang="en-CA" sz="1200" dirty="0"/>
              <a:t> Centre (</a:t>
            </a:r>
            <a:r>
              <a:rPr lang="en-CA" sz="1200" dirty="0" smtClean="0"/>
              <a:t>2012b); </a:t>
            </a:r>
            <a:r>
              <a:rPr lang="en-CA" sz="1200" baseline="30000" dirty="0" smtClean="0"/>
              <a:t>2</a:t>
            </a:r>
            <a:r>
              <a:rPr lang="da-DK" sz="1200" dirty="0" smtClean="0"/>
              <a:t>Hofstede</a:t>
            </a:r>
            <a:r>
              <a:rPr lang="da-DK" sz="1200" dirty="0"/>
              <a:t> </a:t>
            </a:r>
            <a:r>
              <a:rPr lang="da-DK" sz="1200" dirty="0" smtClean="0"/>
              <a:t>&amp; Hofstede (2012)</a:t>
            </a:r>
            <a:endParaRPr lang="en-CA" sz="1200" dirty="0"/>
          </a:p>
        </p:txBody>
      </p:sp>
    </p:spTree>
    <p:extLst>
      <p:ext uri="{BB962C8B-B14F-4D97-AF65-F5344CB8AC3E}">
        <p14:creationId xmlns:p14="http://schemas.microsoft.com/office/powerpoint/2010/main" val="7658166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normAutofit/>
          </a:bodyPr>
          <a:lstStyle/>
          <a:p>
            <a:r>
              <a:rPr lang="en-CA" sz="4400" dirty="0" smtClean="0"/>
              <a:t>Integrating Cultural Beliefs Cont’d</a:t>
            </a:r>
            <a:endParaRPr lang="en-CA" sz="4400" dirty="0"/>
          </a:p>
        </p:txBody>
      </p:sp>
      <p:sp>
        <p:nvSpPr>
          <p:cNvPr id="5" name="Content Placeholder 4"/>
          <p:cNvSpPr>
            <a:spLocks noGrp="1"/>
          </p:cNvSpPr>
          <p:nvPr>
            <p:ph idx="1"/>
          </p:nvPr>
        </p:nvSpPr>
        <p:spPr>
          <a:xfrm>
            <a:off x="611560" y="1412776"/>
            <a:ext cx="8322128" cy="4968552"/>
          </a:xfrm>
        </p:spPr>
        <p:txBody>
          <a:bodyPr>
            <a:noAutofit/>
          </a:bodyPr>
          <a:lstStyle/>
          <a:p>
            <a:r>
              <a:rPr lang="en-CA" sz="2400" dirty="0" smtClean="0"/>
              <a:t>Canada </a:t>
            </a:r>
            <a:r>
              <a:rPr lang="en-CA" sz="2400" dirty="0"/>
              <a:t>was the 4th most individualistic country in the world from a sample of 70+ countries, behind </a:t>
            </a:r>
            <a:r>
              <a:rPr lang="en-CA" sz="2400" dirty="0" smtClean="0"/>
              <a:t>America</a:t>
            </a:r>
            <a:r>
              <a:rPr lang="en-CA" sz="2400" dirty="0"/>
              <a:t>,  Australia, and </a:t>
            </a:r>
            <a:r>
              <a:rPr lang="en-CA" sz="2400" dirty="0" smtClean="0"/>
              <a:t>Britain</a:t>
            </a:r>
            <a:r>
              <a:rPr lang="en-CA" sz="2400" baseline="30000" dirty="0" smtClean="0"/>
              <a:t>1</a:t>
            </a:r>
            <a:endParaRPr lang="en-CA" sz="2400" dirty="0"/>
          </a:p>
          <a:p>
            <a:endParaRPr lang="en-CA" sz="2400" dirty="0"/>
          </a:p>
          <a:p>
            <a:r>
              <a:rPr lang="en-CA" sz="2400" dirty="0"/>
              <a:t>Asian, African, Hispanic, and Aboriginal Americans all have more group / family centered cultures or live with extended </a:t>
            </a:r>
            <a:r>
              <a:rPr lang="en-CA" sz="2400" dirty="0" smtClean="0"/>
              <a:t>families</a:t>
            </a:r>
            <a:r>
              <a:rPr lang="en-CA" sz="2400" baseline="30000" dirty="0" smtClean="0"/>
              <a:t>2</a:t>
            </a:r>
            <a:endParaRPr lang="en-CA" sz="2400" baseline="30000" dirty="0"/>
          </a:p>
          <a:p>
            <a:endParaRPr lang="en-CA" sz="2400" dirty="0"/>
          </a:p>
          <a:p>
            <a:r>
              <a:rPr lang="en-CA" sz="2400" dirty="0"/>
              <a:t>European Americans </a:t>
            </a:r>
            <a:r>
              <a:rPr lang="en-CA" sz="2400" dirty="0" smtClean="0"/>
              <a:t>often see </a:t>
            </a:r>
            <a:r>
              <a:rPr lang="en-CA" sz="2400" dirty="0"/>
              <a:t>their </a:t>
            </a:r>
            <a:r>
              <a:rPr lang="en-CA" sz="2400" dirty="0" smtClean="0"/>
              <a:t>identity </a:t>
            </a:r>
            <a:r>
              <a:rPr lang="en-CA" sz="2400" dirty="0"/>
              <a:t>in a less interrelated, contextual </a:t>
            </a:r>
            <a:r>
              <a:rPr lang="en-CA" sz="2400" dirty="0" smtClean="0"/>
              <a:t>way</a:t>
            </a:r>
            <a:r>
              <a:rPr lang="en-CA" sz="2400" baseline="30000" dirty="0" smtClean="0"/>
              <a:t>3,4</a:t>
            </a:r>
          </a:p>
        </p:txBody>
      </p:sp>
      <p:sp>
        <p:nvSpPr>
          <p:cNvPr id="6" name="TextBox 5"/>
          <p:cNvSpPr txBox="1"/>
          <p:nvPr/>
        </p:nvSpPr>
        <p:spPr>
          <a:xfrm>
            <a:off x="114350" y="6581001"/>
            <a:ext cx="9029650" cy="276999"/>
          </a:xfrm>
          <a:prstGeom prst="rect">
            <a:avLst/>
          </a:prstGeom>
          <a:noFill/>
        </p:spPr>
        <p:txBody>
          <a:bodyPr wrap="square" rtlCol="0">
            <a:spAutoFit/>
          </a:bodyPr>
          <a:lstStyle/>
          <a:p>
            <a:pPr algn="r"/>
            <a:r>
              <a:rPr lang="en-CA" sz="1200" baseline="30000" dirty="0"/>
              <a:t>1</a:t>
            </a:r>
            <a:r>
              <a:rPr lang="en-CA" sz="1200" dirty="0" smtClean="0"/>
              <a:t>Hofstede</a:t>
            </a:r>
            <a:r>
              <a:rPr lang="en-CA" sz="1200" dirty="0"/>
              <a:t>, </a:t>
            </a:r>
            <a:r>
              <a:rPr lang="en-CA" sz="1200" dirty="0" err="1"/>
              <a:t>Hofstede</a:t>
            </a:r>
            <a:r>
              <a:rPr lang="en-CA" sz="1200" dirty="0"/>
              <a:t>, &amp; </a:t>
            </a:r>
            <a:r>
              <a:rPr lang="en-CA" sz="1200" dirty="0" err="1" smtClean="0"/>
              <a:t>Minkov</a:t>
            </a:r>
            <a:r>
              <a:rPr lang="en-CA" sz="1200" dirty="0" smtClean="0"/>
              <a:t> (2010); </a:t>
            </a:r>
            <a:r>
              <a:rPr lang="en-CA" sz="1200" baseline="30000" dirty="0"/>
              <a:t>2</a:t>
            </a:r>
            <a:r>
              <a:rPr lang="en-CA" sz="1200" dirty="0" smtClean="0"/>
              <a:t>Sue </a:t>
            </a:r>
            <a:r>
              <a:rPr lang="en-CA" sz="1200" dirty="0"/>
              <a:t>&amp; </a:t>
            </a:r>
            <a:r>
              <a:rPr lang="en-CA" sz="1200" dirty="0" smtClean="0"/>
              <a:t>Sue (2008</a:t>
            </a:r>
            <a:r>
              <a:rPr lang="en-CA" sz="1200" dirty="0"/>
              <a:t>, </a:t>
            </a:r>
            <a:r>
              <a:rPr lang="en-CA" sz="1200" dirty="0" smtClean="0"/>
              <a:t>pp.138–140); </a:t>
            </a:r>
            <a:r>
              <a:rPr lang="en-CA" sz="1200" baseline="30000" dirty="0" smtClean="0"/>
              <a:t>3</a:t>
            </a:r>
            <a:r>
              <a:rPr lang="en-CA" sz="1200" dirty="0" smtClean="0"/>
              <a:t>Hardin (2006); </a:t>
            </a:r>
            <a:r>
              <a:rPr lang="en-CA" sz="1200" baseline="30000" dirty="0" smtClean="0"/>
              <a:t>4</a:t>
            </a:r>
            <a:r>
              <a:rPr lang="en-CA" sz="1200" dirty="0" smtClean="0"/>
              <a:t>Harb </a:t>
            </a:r>
            <a:r>
              <a:rPr lang="en-CA" sz="1200" dirty="0"/>
              <a:t>&amp; </a:t>
            </a:r>
            <a:r>
              <a:rPr lang="en-CA" sz="1200" dirty="0" smtClean="0"/>
              <a:t>Smith (2008)</a:t>
            </a:r>
            <a:endParaRPr lang="en-CA" sz="1200" dirty="0"/>
          </a:p>
        </p:txBody>
      </p:sp>
    </p:spTree>
    <p:extLst>
      <p:ext uri="{BB962C8B-B14F-4D97-AF65-F5344CB8AC3E}">
        <p14:creationId xmlns:p14="http://schemas.microsoft.com/office/powerpoint/2010/main" val="307987187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556792"/>
            <a:ext cx="8322128" cy="4824536"/>
          </a:xfrm>
        </p:spPr>
        <p:txBody>
          <a:bodyPr>
            <a:noAutofit/>
          </a:bodyPr>
          <a:lstStyle/>
          <a:p>
            <a:pPr lvl="0"/>
            <a:r>
              <a:rPr lang="en-CA" sz="2400" dirty="0" smtClean="0"/>
              <a:t>As </a:t>
            </a:r>
            <a:r>
              <a:rPr lang="en-CA" sz="2400" dirty="0"/>
              <a:t>indicated by their high individualism, European-American counsellors can benefit from focusing more on context and social relationships with diverse clients</a:t>
            </a:r>
            <a:r>
              <a:rPr lang="en-CA" sz="2400" baseline="30000" dirty="0"/>
              <a:t>1,2</a:t>
            </a:r>
          </a:p>
          <a:p>
            <a:endParaRPr lang="en-CA" sz="2400" dirty="0" smtClean="0"/>
          </a:p>
          <a:p>
            <a:r>
              <a:rPr lang="en-CA" sz="2400" dirty="0" smtClean="0"/>
              <a:t>Western knowledge </a:t>
            </a:r>
            <a:r>
              <a:rPr lang="en-CA" sz="2400" dirty="0"/>
              <a:t>has a blind spot to collectivist-style </a:t>
            </a:r>
            <a:r>
              <a:rPr lang="en-CA" sz="2400" dirty="0" smtClean="0"/>
              <a:t>interdependence</a:t>
            </a:r>
            <a:r>
              <a:rPr lang="en-CA" sz="2400" baseline="30000" dirty="0" smtClean="0"/>
              <a:t>3</a:t>
            </a:r>
            <a:endParaRPr lang="en-CA" sz="2400" baseline="30000" dirty="0"/>
          </a:p>
        </p:txBody>
      </p:sp>
      <p:sp>
        <p:nvSpPr>
          <p:cNvPr id="7" name="Title 3"/>
          <p:cNvSpPr>
            <a:spLocks noGrp="1"/>
          </p:cNvSpPr>
          <p:nvPr>
            <p:ph type="title"/>
          </p:nvPr>
        </p:nvSpPr>
        <p:spPr>
          <a:xfrm>
            <a:off x="457200" y="116632"/>
            <a:ext cx="8229600" cy="1143000"/>
          </a:xfrm>
        </p:spPr>
        <p:txBody>
          <a:bodyPr>
            <a:normAutofit/>
          </a:bodyPr>
          <a:lstStyle/>
          <a:p>
            <a:r>
              <a:rPr lang="en-CA" sz="4400" dirty="0" smtClean="0"/>
              <a:t>Integrating Cultural Beliefs Cont’d</a:t>
            </a:r>
            <a:endParaRPr lang="en-CA" sz="4400" dirty="0"/>
          </a:p>
        </p:txBody>
      </p:sp>
      <p:grpSp>
        <p:nvGrpSpPr>
          <p:cNvPr id="30" name="Group 29"/>
          <p:cNvGrpSpPr/>
          <p:nvPr/>
        </p:nvGrpSpPr>
        <p:grpSpPr>
          <a:xfrm>
            <a:off x="1697014" y="5887231"/>
            <a:ext cx="6192688" cy="908879"/>
            <a:chOff x="1331640" y="5809890"/>
            <a:chExt cx="6192688" cy="908879"/>
          </a:xfrm>
        </p:grpSpPr>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33" name="Rounded Rectangle 32"/>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4" name="Rounded Rectangle 33"/>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5" name="Rounded Rectangle 34"/>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6" name="Rounded Rectangle 35"/>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7" name="Rounded Rectangle 36"/>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8" name="Rounded Rectangle 37"/>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9" name="Rounded Rectangle 38"/>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0" name="Rounded Rectangle 39"/>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1" name="TextBox 40"/>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42" name="TextBox 41"/>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43" name="TextBox 42"/>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44" name="TextBox 43"/>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45" name="TextBox 44"/>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46" name="TextBox 45"/>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47" name="TextBox 46"/>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48" name="Rectangle 47"/>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51" name="Down Arrow 50"/>
          <p:cNvSpPr/>
          <p:nvPr/>
        </p:nvSpPr>
        <p:spPr>
          <a:xfrm>
            <a:off x="5691361" y="59720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14350" y="6638151"/>
            <a:ext cx="9029650" cy="276999"/>
          </a:xfrm>
          <a:prstGeom prst="rect">
            <a:avLst/>
          </a:prstGeom>
          <a:noFill/>
        </p:spPr>
        <p:txBody>
          <a:bodyPr wrap="square" rtlCol="0">
            <a:spAutoFit/>
          </a:bodyPr>
          <a:lstStyle/>
          <a:p>
            <a:pPr algn="r"/>
            <a:r>
              <a:rPr lang="en-CA" sz="1200" baseline="30000" dirty="0" smtClean="0"/>
              <a:t>1</a:t>
            </a:r>
            <a:r>
              <a:rPr lang="en-CA" sz="1200" dirty="0" smtClean="0"/>
              <a:t>Hwang (2009); </a:t>
            </a:r>
            <a:r>
              <a:rPr lang="en-CA" sz="1200" baseline="30000" dirty="0" smtClean="0"/>
              <a:t>2</a:t>
            </a:r>
            <a:r>
              <a:rPr lang="en-CA" sz="1200" dirty="0" smtClean="0"/>
              <a:t>Hays (2009); </a:t>
            </a:r>
            <a:r>
              <a:rPr lang="en-CA" sz="1200" baseline="30000" dirty="0" smtClean="0"/>
              <a:t>3</a:t>
            </a:r>
            <a:r>
              <a:rPr lang="en-CA" sz="1200" dirty="0" smtClean="0"/>
              <a:t>Cheung et al. (2001)</a:t>
            </a:r>
            <a:endParaRPr lang="en-CA" sz="1200" dirty="0"/>
          </a:p>
        </p:txBody>
      </p:sp>
    </p:spTree>
    <p:extLst>
      <p:ext uri="{BB962C8B-B14F-4D97-AF65-F5344CB8AC3E}">
        <p14:creationId xmlns:p14="http://schemas.microsoft.com/office/powerpoint/2010/main" val="156500838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7504" y="1484783"/>
            <a:ext cx="8928992" cy="5096217"/>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107504" y="1501135"/>
            <a:ext cx="8640960" cy="487705"/>
          </a:xfrm>
        </p:spPr>
        <p:txBody>
          <a:bodyPr numCol="1">
            <a:noAutofit/>
          </a:bodyPr>
          <a:lstStyle/>
          <a:p>
            <a:pPr marL="393192" lvl="1" indent="0">
              <a:buNone/>
            </a:pPr>
            <a:r>
              <a:rPr lang="en-CA" sz="2800" dirty="0">
                <a:latin typeface="+mj-lt"/>
              </a:rPr>
              <a:t>R</a:t>
            </a:r>
            <a:r>
              <a:rPr lang="en-CA" sz="2800" dirty="0" smtClean="0">
                <a:latin typeface="+mj-lt"/>
              </a:rPr>
              <a:t>eintegrating </a:t>
            </a:r>
            <a:r>
              <a:rPr lang="en-CA" sz="2800" dirty="0">
                <a:latin typeface="+mj-lt"/>
              </a:rPr>
              <a:t>social </a:t>
            </a:r>
            <a:r>
              <a:rPr lang="en-CA" sz="2800" dirty="0" smtClean="0">
                <a:latin typeface="+mj-lt"/>
              </a:rPr>
              <a:t>context </a:t>
            </a:r>
            <a:r>
              <a:rPr lang="en-CA" sz="2800" dirty="0">
                <a:latin typeface="+mj-lt"/>
              </a:rPr>
              <a:t>into </a:t>
            </a:r>
            <a:r>
              <a:rPr lang="en-CA" sz="2800" dirty="0" smtClean="0">
                <a:latin typeface="+mj-lt"/>
              </a:rPr>
              <a:t>counselling</a:t>
            </a:r>
            <a:r>
              <a:rPr lang="en-CA" sz="2800" dirty="0">
                <a:latin typeface="+mj-lt"/>
              </a:rPr>
              <a:t>:</a:t>
            </a:r>
            <a:endParaRPr lang="en-CA" sz="2800" dirty="0"/>
          </a:p>
        </p:txBody>
      </p:sp>
      <p:sp>
        <p:nvSpPr>
          <p:cNvPr id="6" name="TextBox 5"/>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smtClean="0"/>
              <a:t>Hwang (2009); </a:t>
            </a:r>
            <a:r>
              <a:rPr lang="en-CA" sz="1200" baseline="30000" dirty="0" smtClean="0"/>
              <a:t>2</a:t>
            </a:r>
            <a:r>
              <a:rPr lang="en-CA" sz="1200" dirty="0" smtClean="0"/>
              <a:t>Hays (2009); </a:t>
            </a:r>
            <a:r>
              <a:rPr lang="nb-NO" sz="1200" dirty="0" smtClean="0"/>
              <a:t> </a:t>
            </a:r>
            <a:r>
              <a:rPr lang="nb-NO" sz="1200" baseline="30000" dirty="0" smtClean="0"/>
              <a:t>3</a:t>
            </a:r>
            <a:r>
              <a:rPr lang="nb-NO" sz="1200" dirty="0" smtClean="0"/>
              <a:t>Peng </a:t>
            </a:r>
            <a:r>
              <a:rPr lang="nb-NO" sz="1200" dirty="0"/>
              <a:t>&amp; </a:t>
            </a:r>
            <a:r>
              <a:rPr lang="nb-NO" sz="1200" dirty="0" smtClean="0"/>
              <a:t>Nisbett (1999);  </a:t>
            </a:r>
            <a:r>
              <a:rPr lang="nb-NO" sz="1200" baseline="30000" dirty="0" smtClean="0"/>
              <a:t>4</a:t>
            </a:r>
            <a:r>
              <a:rPr lang="nb-NO" sz="1200" dirty="0" smtClean="0"/>
              <a:t>Nisbett</a:t>
            </a:r>
            <a:r>
              <a:rPr lang="nb-NO" sz="1200" dirty="0"/>
              <a:t>, Peng</a:t>
            </a:r>
            <a:r>
              <a:rPr lang="nb-NO" sz="1200" dirty="0" smtClean="0"/>
              <a:t>, </a:t>
            </a:r>
            <a:r>
              <a:rPr lang="nb-NO" sz="1200" dirty="0"/>
              <a:t>Choi, &amp; </a:t>
            </a:r>
            <a:r>
              <a:rPr lang="nb-NO" sz="1200" dirty="0" smtClean="0"/>
              <a:t>Norenzayan (2001); </a:t>
            </a:r>
            <a:r>
              <a:rPr lang="nb-NO" sz="1200" baseline="30000" dirty="0" smtClean="0"/>
              <a:t>5</a:t>
            </a:r>
            <a:r>
              <a:rPr lang="nb-NO" sz="1200" dirty="0" smtClean="0"/>
              <a:t>Sue </a:t>
            </a:r>
            <a:r>
              <a:rPr lang="nb-NO" sz="1200" dirty="0"/>
              <a:t>&amp; Sue (2008, p.371</a:t>
            </a:r>
            <a:r>
              <a:rPr lang="nb-NO" sz="1200" dirty="0" smtClean="0"/>
              <a:t>)</a:t>
            </a:r>
            <a:endParaRPr lang="en-CA" sz="1200" dirty="0"/>
          </a:p>
        </p:txBody>
      </p:sp>
      <p:sp>
        <p:nvSpPr>
          <p:cNvPr id="9" name="Title 3"/>
          <p:cNvSpPr>
            <a:spLocks noGrp="1"/>
          </p:cNvSpPr>
          <p:nvPr>
            <p:ph type="title"/>
          </p:nvPr>
        </p:nvSpPr>
        <p:spPr>
          <a:xfrm>
            <a:off x="457200" y="269776"/>
            <a:ext cx="8229600" cy="1143000"/>
          </a:xfrm>
        </p:spPr>
        <p:txBody>
          <a:bodyPr>
            <a:noAutofit/>
          </a:bodyPr>
          <a:lstStyle/>
          <a:p>
            <a:r>
              <a:rPr lang="en-CA" sz="4400" b="1" dirty="0" smtClean="0"/>
              <a:t>Integrating Cultural Beliefs: Applications</a:t>
            </a:r>
            <a:endParaRPr lang="en-CA" sz="4400" b="1" dirty="0"/>
          </a:p>
        </p:txBody>
      </p:sp>
      <p:sp>
        <p:nvSpPr>
          <p:cNvPr id="8" name="Content Placeholder 4"/>
          <p:cNvSpPr txBox="1">
            <a:spLocks/>
          </p:cNvSpPr>
          <p:nvPr/>
        </p:nvSpPr>
        <p:spPr>
          <a:xfrm>
            <a:off x="107504" y="1960265"/>
            <a:ext cx="8784976" cy="4392488"/>
          </a:xfrm>
          <a:prstGeom prst="rect">
            <a:avLst/>
          </a:prstGeom>
        </p:spPr>
        <p:txBody>
          <a:bodyPr vert="horz" numCol="2">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r>
              <a:rPr lang="en-CA" sz="2000" dirty="0" smtClean="0"/>
              <a:t>Increase focus on resolving relational problems</a:t>
            </a:r>
            <a:r>
              <a:rPr lang="en-CA" sz="2000" baseline="30000" dirty="0" smtClean="0"/>
              <a:t>1</a:t>
            </a:r>
          </a:p>
          <a:p>
            <a:pPr lvl="1"/>
            <a:endParaRPr lang="nb-NO" sz="2000" dirty="0" smtClean="0"/>
          </a:p>
          <a:p>
            <a:pPr lvl="1"/>
            <a:r>
              <a:rPr lang="nb-NO" sz="2000" dirty="0" smtClean="0"/>
              <a:t>Assess social/ familial/ environmental contributions to illness &amp; wellness</a:t>
            </a:r>
            <a:r>
              <a:rPr lang="nb-NO" sz="2000" baseline="30000" dirty="0" smtClean="0"/>
              <a:t>2</a:t>
            </a:r>
          </a:p>
          <a:p>
            <a:pPr lvl="1"/>
            <a:endParaRPr lang="en-CA" sz="2000" dirty="0" smtClean="0">
              <a:latin typeface="+mj-lt"/>
            </a:endParaRPr>
          </a:p>
          <a:p>
            <a:pPr lvl="1"/>
            <a:r>
              <a:rPr lang="en-CA" sz="2000" dirty="0" smtClean="0"/>
              <a:t>Emphasize collaboration over confrontation</a:t>
            </a:r>
            <a:r>
              <a:rPr lang="en-CA" sz="2000" baseline="30000" dirty="0" smtClean="0"/>
              <a:t>2</a:t>
            </a:r>
          </a:p>
          <a:p>
            <a:pPr lvl="1"/>
            <a:endParaRPr lang="nb-NO" sz="2000" dirty="0" smtClean="0"/>
          </a:p>
          <a:p>
            <a:pPr lvl="1"/>
            <a:r>
              <a:rPr lang="nb-NO" sz="2000" dirty="0" smtClean="0"/>
              <a:t>Be aware that Eastern thinking and problem-solving approaches view solutions as negotiated and dialectical, not analytical, leading to a single correct  solution</a:t>
            </a:r>
            <a:r>
              <a:rPr lang="nb-NO" sz="2000" baseline="30000" dirty="0" smtClean="0"/>
              <a:t>3,4</a:t>
            </a:r>
          </a:p>
          <a:p>
            <a:pPr lvl="1"/>
            <a:endParaRPr lang="en-CA" sz="2000" dirty="0" smtClean="0"/>
          </a:p>
          <a:p>
            <a:pPr lvl="1"/>
            <a:r>
              <a:rPr lang="en-CA" sz="2000" dirty="0" smtClean="0"/>
              <a:t>Increase  client’s ability deal with practical environmental stressors</a:t>
            </a:r>
            <a:r>
              <a:rPr lang="en-CA" sz="2000" baseline="30000" dirty="0" smtClean="0"/>
              <a:t>2</a:t>
            </a:r>
            <a:r>
              <a:rPr lang="en-CA" sz="2000" dirty="0" smtClean="0"/>
              <a:t> through practical problem-solving</a:t>
            </a:r>
            <a:r>
              <a:rPr lang="en-CA" sz="2000" baseline="30000" dirty="0" smtClean="0"/>
              <a:t>1</a:t>
            </a:r>
            <a:endParaRPr lang="en-CA" sz="2000" dirty="0" smtClean="0"/>
          </a:p>
          <a:p>
            <a:pPr lvl="1"/>
            <a:endParaRPr lang="en-CA" sz="2000" dirty="0" smtClean="0"/>
          </a:p>
          <a:p>
            <a:pPr lvl="1"/>
            <a:r>
              <a:rPr lang="en-CA" sz="2000" dirty="0" smtClean="0"/>
              <a:t>CBT, SFT, and BT modified to include cultural context are useful for this purpose</a:t>
            </a:r>
            <a:r>
              <a:rPr lang="en-CA" sz="2000" baseline="30000" dirty="0" smtClean="0"/>
              <a:t>2,5</a:t>
            </a:r>
            <a:endParaRPr lang="en-CA" sz="2000" dirty="0" smtClean="0"/>
          </a:p>
          <a:p>
            <a:pPr lvl="2"/>
            <a:endParaRPr lang="en-CA" sz="2000" dirty="0"/>
          </a:p>
        </p:txBody>
      </p:sp>
    </p:spTree>
    <p:extLst>
      <p:ext uri="{BB962C8B-B14F-4D97-AF65-F5344CB8AC3E}">
        <p14:creationId xmlns:p14="http://schemas.microsoft.com/office/powerpoint/2010/main" val="332496170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7504" y="1560984"/>
            <a:ext cx="8928992" cy="4176464"/>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457200" y="1632992"/>
            <a:ext cx="8229600" cy="4767808"/>
          </a:xfrm>
        </p:spPr>
        <p:txBody>
          <a:bodyPr>
            <a:noAutofit/>
          </a:bodyPr>
          <a:lstStyle/>
          <a:p>
            <a:pPr lvl="1"/>
            <a:r>
              <a:rPr lang="en-CA" sz="2300" dirty="0" smtClean="0"/>
              <a:t>Present skills together with cultural context within which they will be effective (e.g., when and where to use assertive communication vs. traditional communication</a:t>
            </a:r>
            <a:r>
              <a:rPr lang="en-CA" sz="2300" baseline="30000" dirty="0" smtClean="0"/>
              <a:t>1</a:t>
            </a:r>
            <a:r>
              <a:rPr lang="en-CA" sz="2300" dirty="0" smtClean="0"/>
              <a:t>)</a:t>
            </a:r>
          </a:p>
          <a:p>
            <a:pPr lvl="1"/>
            <a:endParaRPr lang="en-CA" sz="2300" dirty="0"/>
          </a:p>
          <a:p>
            <a:pPr lvl="1"/>
            <a:r>
              <a:rPr lang="en-CA" sz="2300" dirty="0"/>
              <a:t>Refocus hierarchical, punitive cultural parenting styles on harmonious values of collectivist cultures without </a:t>
            </a:r>
            <a:r>
              <a:rPr lang="en-CA" sz="2300" dirty="0" smtClean="0"/>
              <a:t>criticism</a:t>
            </a:r>
            <a:r>
              <a:rPr lang="en-CA" sz="2300" baseline="30000" dirty="0" smtClean="0"/>
              <a:t>3</a:t>
            </a:r>
          </a:p>
          <a:p>
            <a:pPr lvl="1"/>
            <a:endParaRPr lang="en-CA" sz="2300" baseline="30000" dirty="0"/>
          </a:p>
          <a:p>
            <a:pPr lvl="1"/>
            <a:r>
              <a:rPr lang="en-CA" sz="2300" dirty="0"/>
              <a:t>Be aware that sharing vs. individual achievement, and non-interference are values of Aboriginal </a:t>
            </a:r>
            <a:r>
              <a:rPr lang="en-CA" sz="2300" dirty="0" smtClean="0"/>
              <a:t>peoples</a:t>
            </a:r>
            <a:r>
              <a:rPr lang="en-CA" sz="2300" baseline="30000" dirty="0" smtClean="0"/>
              <a:t>4</a:t>
            </a:r>
          </a:p>
          <a:p>
            <a:pPr lvl="2"/>
            <a:endParaRPr lang="en-CA" sz="2000" baseline="30000" dirty="0"/>
          </a:p>
          <a:p>
            <a:pPr lvl="2"/>
            <a:endParaRPr lang="en-CA" sz="2000" baseline="30000" dirty="0"/>
          </a:p>
        </p:txBody>
      </p:sp>
      <p:sp>
        <p:nvSpPr>
          <p:cNvPr id="6" name="TextBox 5"/>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smtClean="0"/>
              <a:t>Hays (2009); </a:t>
            </a:r>
            <a:r>
              <a:rPr lang="en-CA" sz="1200" baseline="30000" dirty="0" smtClean="0"/>
              <a:t>2</a:t>
            </a:r>
            <a:r>
              <a:rPr lang="en-CA" sz="1200" dirty="0" smtClean="0"/>
              <a:t>Hwang (2009);</a:t>
            </a:r>
            <a:r>
              <a:rPr lang="nb-NO" sz="1200" dirty="0" smtClean="0"/>
              <a:t> </a:t>
            </a:r>
            <a:r>
              <a:rPr lang="nb-NO" sz="1200" baseline="30000" dirty="0" smtClean="0"/>
              <a:t>3</a:t>
            </a:r>
            <a:r>
              <a:rPr lang="nb-NO" sz="1200" dirty="0" smtClean="0"/>
              <a:t>Sue &amp; Sue (2008, p.371); </a:t>
            </a:r>
            <a:r>
              <a:rPr lang="nb-NO" sz="1200" baseline="30000" dirty="0" smtClean="0"/>
              <a:t>3</a:t>
            </a:r>
            <a:r>
              <a:rPr lang="nb-NO" sz="1200" dirty="0" smtClean="0"/>
              <a:t>Sue </a:t>
            </a:r>
            <a:r>
              <a:rPr lang="nb-NO" sz="1200" dirty="0"/>
              <a:t>&amp; Sue (2008, p.365</a:t>
            </a:r>
            <a:r>
              <a:rPr lang="nb-NO" sz="1200" dirty="0" smtClean="0"/>
              <a:t>); </a:t>
            </a:r>
            <a:r>
              <a:rPr lang="nb-NO" sz="1200" baseline="30000" dirty="0" smtClean="0"/>
              <a:t>4</a:t>
            </a:r>
            <a:r>
              <a:rPr lang="nb-NO" sz="1200" dirty="0" smtClean="0"/>
              <a:t>Sue </a:t>
            </a:r>
            <a:r>
              <a:rPr lang="nb-NO" sz="1200" dirty="0"/>
              <a:t>&amp; Sue (2008, p.350</a:t>
            </a:r>
            <a:r>
              <a:rPr lang="nb-NO" sz="1200" dirty="0" smtClean="0"/>
              <a:t>)</a:t>
            </a:r>
            <a:endParaRPr lang="en-CA" sz="1200" dirty="0"/>
          </a:p>
        </p:txBody>
      </p:sp>
      <p:sp>
        <p:nvSpPr>
          <p:cNvPr id="8" name="Title 3"/>
          <p:cNvSpPr>
            <a:spLocks noGrp="1"/>
          </p:cNvSpPr>
          <p:nvPr>
            <p:ph type="title"/>
          </p:nvPr>
        </p:nvSpPr>
        <p:spPr>
          <a:xfrm>
            <a:off x="457200" y="269776"/>
            <a:ext cx="8229600" cy="1143000"/>
          </a:xfrm>
        </p:spPr>
        <p:txBody>
          <a:bodyPr>
            <a:noAutofit/>
          </a:bodyPr>
          <a:lstStyle/>
          <a:p>
            <a:r>
              <a:rPr lang="en-CA" sz="4400" b="1" dirty="0" smtClean="0"/>
              <a:t>Integrating Cultural Beliefs: Applications</a:t>
            </a:r>
            <a:endParaRPr lang="en-CA" sz="4400" b="1" dirty="0"/>
          </a:p>
        </p:txBody>
      </p:sp>
    </p:spTree>
    <p:extLst>
      <p:ext uri="{BB962C8B-B14F-4D97-AF65-F5344CB8AC3E}">
        <p14:creationId xmlns:p14="http://schemas.microsoft.com/office/powerpoint/2010/main" val="296762227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7504" y="1484784"/>
            <a:ext cx="8928992" cy="4896544"/>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457200" y="1556792"/>
            <a:ext cx="8229600" cy="4767808"/>
          </a:xfrm>
        </p:spPr>
        <p:txBody>
          <a:bodyPr>
            <a:normAutofit/>
          </a:bodyPr>
          <a:lstStyle/>
          <a:p>
            <a:pPr lvl="1"/>
            <a:r>
              <a:rPr lang="en-CA" sz="2300" dirty="0" smtClean="0"/>
              <a:t>Reframe and normalize familial conflict as acculturation conflict</a:t>
            </a:r>
            <a:r>
              <a:rPr lang="en-CA" sz="2300" baseline="30000" dirty="0"/>
              <a:t>1</a:t>
            </a:r>
            <a:endParaRPr lang="en-CA" sz="2300" baseline="30000" dirty="0" smtClean="0"/>
          </a:p>
          <a:p>
            <a:pPr lvl="1"/>
            <a:endParaRPr lang="en-CA" sz="2300" dirty="0" smtClean="0"/>
          </a:p>
          <a:p>
            <a:pPr lvl="1"/>
            <a:r>
              <a:rPr lang="en-CA" sz="2300" dirty="0" smtClean="0"/>
              <a:t>Educate </a:t>
            </a:r>
            <a:r>
              <a:rPr lang="en-CA" sz="2300" dirty="0"/>
              <a:t>that </a:t>
            </a:r>
            <a:r>
              <a:rPr lang="en-CA" sz="2300" i="1" dirty="0"/>
              <a:t>Acculturative Family </a:t>
            </a:r>
            <a:r>
              <a:rPr lang="en-CA" sz="2300" i="1" dirty="0" smtClean="0"/>
              <a:t>Distancing</a:t>
            </a:r>
            <a:r>
              <a:rPr lang="en-CA" sz="2300" baseline="30000" dirty="0" smtClean="0"/>
              <a:t>2,3</a:t>
            </a:r>
            <a:r>
              <a:rPr lang="en-CA" sz="2300" dirty="0" smtClean="0"/>
              <a:t> </a:t>
            </a:r>
            <a:r>
              <a:rPr lang="en-CA" sz="2300" dirty="0"/>
              <a:t>naturally results due to communicative and value differences and has negative consequences for mental health</a:t>
            </a:r>
          </a:p>
          <a:p>
            <a:pPr lvl="1"/>
            <a:endParaRPr lang="en-CA" sz="2300" dirty="0"/>
          </a:p>
          <a:p>
            <a:pPr lvl="1"/>
            <a:r>
              <a:rPr lang="en-CA" sz="2300" dirty="0"/>
              <a:t>Offer assistance as a cultural broker, facilitating communication and discussion of familial, country-of-origin, and host country cultural </a:t>
            </a:r>
            <a:r>
              <a:rPr lang="en-CA" sz="2300" dirty="0" smtClean="0"/>
              <a:t>standards</a:t>
            </a:r>
            <a:r>
              <a:rPr lang="en-CA" sz="2300" baseline="30000" dirty="0"/>
              <a:t>4</a:t>
            </a:r>
          </a:p>
          <a:p>
            <a:pPr lvl="1"/>
            <a:endParaRPr lang="en-CA" sz="2300" baseline="30000" dirty="0"/>
          </a:p>
          <a:p>
            <a:pPr lvl="1"/>
            <a:r>
              <a:rPr lang="en-CA" sz="2300" dirty="0"/>
              <a:t>Reframe acculturation as bi-cultural competence</a:t>
            </a:r>
          </a:p>
          <a:p>
            <a:pPr lvl="2"/>
            <a:endParaRPr lang="en-CA" sz="2000" dirty="0"/>
          </a:p>
        </p:txBody>
      </p:sp>
      <p:sp>
        <p:nvSpPr>
          <p:cNvPr id="6" name="TextBox 5"/>
          <p:cNvSpPr txBox="1"/>
          <p:nvPr/>
        </p:nvSpPr>
        <p:spPr>
          <a:xfrm>
            <a:off x="114350" y="6581001"/>
            <a:ext cx="9029650" cy="461665"/>
          </a:xfrm>
          <a:prstGeom prst="rect">
            <a:avLst/>
          </a:prstGeom>
          <a:noFill/>
        </p:spPr>
        <p:txBody>
          <a:bodyPr wrap="square" rtlCol="0">
            <a:spAutoFit/>
          </a:bodyPr>
          <a:lstStyle/>
          <a:p>
            <a:pPr algn="r"/>
            <a:r>
              <a:rPr lang="nb-NO" sz="1200" baseline="30000" dirty="0"/>
              <a:t>1</a:t>
            </a:r>
            <a:r>
              <a:rPr lang="nb-NO" sz="1200" dirty="0" smtClean="0"/>
              <a:t>Sue </a:t>
            </a:r>
            <a:r>
              <a:rPr lang="nb-NO" sz="1200" dirty="0"/>
              <a:t>&amp; Sue (2008, </a:t>
            </a:r>
            <a:r>
              <a:rPr lang="nb-NO" sz="1200" dirty="0" smtClean="0"/>
              <a:t>p.368); </a:t>
            </a:r>
            <a:r>
              <a:rPr lang="en-CA" sz="1200" baseline="30000" dirty="0"/>
              <a:t>2</a:t>
            </a:r>
            <a:r>
              <a:rPr lang="en-CA" sz="1200" dirty="0" smtClean="0"/>
              <a:t>Hwang </a:t>
            </a:r>
            <a:r>
              <a:rPr lang="en-CA" sz="1200" dirty="0"/>
              <a:t>&amp; Wood (2009); </a:t>
            </a:r>
            <a:r>
              <a:rPr lang="en-CA" sz="1200" baseline="30000" dirty="0"/>
              <a:t>3</a:t>
            </a:r>
            <a:r>
              <a:rPr lang="en-CA" sz="1200" dirty="0" smtClean="0"/>
              <a:t>Hwang</a:t>
            </a:r>
            <a:r>
              <a:rPr lang="en-CA" sz="1200" dirty="0"/>
              <a:t>, Wood, &amp; Fujimoto (2010); </a:t>
            </a:r>
            <a:r>
              <a:rPr lang="nb-NO" sz="1200" baseline="30000" dirty="0"/>
              <a:t>4</a:t>
            </a:r>
            <a:r>
              <a:rPr lang="nb-NO" sz="1200" dirty="0" smtClean="0"/>
              <a:t>Sue </a:t>
            </a:r>
            <a:r>
              <a:rPr lang="nb-NO" sz="1200" dirty="0"/>
              <a:t>&amp; Sue (2008)</a:t>
            </a:r>
            <a:endParaRPr lang="en-CA" sz="1200" dirty="0"/>
          </a:p>
          <a:p>
            <a:pPr algn="r"/>
            <a:r>
              <a:rPr lang="nb-NO" sz="1200" dirty="0" smtClean="0"/>
              <a:t> </a:t>
            </a:r>
            <a:endParaRPr lang="en-CA" sz="1200" dirty="0"/>
          </a:p>
        </p:txBody>
      </p:sp>
      <p:sp>
        <p:nvSpPr>
          <p:cNvPr id="8" name="Title 3"/>
          <p:cNvSpPr>
            <a:spLocks noGrp="1"/>
          </p:cNvSpPr>
          <p:nvPr>
            <p:ph type="title"/>
          </p:nvPr>
        </p:nvSpPr>
        <p:spPr>
          <a:xfrm>
            <a:off x="457200" y="269776"/>
            <a:ext cx="8229600" cy="1143000"/>
          </a:xfrm>
        </p:spPr>
        <p:txBody>
          <a:bodyPr>
            <a:noAutofit/>
          </a:bodyPr>
          <a:lstStyle/>
          <a:p>
            <a:r>
              <a:rPr lang="en-CA" sz="4400" b="1" dirty="0" smtClean="0"/>
              <a:t>Integrating Cultural Beliefs: Applications</a:t>
            </a:r>
            <a:endParaRPr lang="en-CA" sz="4400" b="1" dirty="0"/>
          </a:p>
        </p:txBody>
      </p:sp>
    </p:spTree>
    <p:extLst>
      <p:ext uri="{BB962C8B-B14F-4D97-AF65-F5344CB8AC3E}">
        <p14:creationId xmlns:p14="http://schemas.microsoft.com/office/powerpoint/2010/main" val="423424357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7504" y="1484784"/>
            <a:ext cx="8928992" cy="3816424"/>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457200" y="1556792"/>
            <a:ext cx="8229600" cy="4767808"/>
          </a:xfrm>
        </p:spPr>
        <p:txBody>
          <a:bodyPr>
            <a:normAutofit/>
          </a:bodyPr>
          <a:lstStyle/>
          <a:p>
            <a:pPr lvl="1"/>
            <a:r>
              <a:rPr lang="en-CA" dirty="0" smtClean="0"/>
              <a:t>Increase collaboration with  cultural healers, doctors, elders, religious figures, and other health practitioners</a:t>
            </a:r>
            <a:r>
              <a:rPr lang="en-CA" baseline="30000" dirty="0" smtClean="0"/>
              <a:t>1</a:t>
            </a:r>
          </a:p>
          <a:p>
            <a:pPr lvl="1"/>
            <a:endParaRPr lang="en-CA" dirty="0" smtClean="0"/>
          </a:p>
          <a:p>
            <a:pPr lvl="1"/>
            <a:r>
              <a:rPr lang="en-CA" dirty="0" smtClean="0"/>
              <a:t>Distribute materials and raise awareness at strategic locales where clients first seek help</a:t>
            </a:r>
            <a:r>
              <a:rPr lang="en-CA" baseline="30000" dirty="0" smtClean="0"/>
              <a:t>2</a:t>
            </a:r>
            <a:r>
              <a:rPr lang="en-CA" dirty="0" smtClean="0"/>
              <a:t>:</a:t>
            </a:r>
          </a:p>
          <a:p>
            <a:pPr lvl="2"/>
            <a:r>
              <a:rPr lang="en-CA" dirty="0" smtClean="0"/>
              <a:t>Medical clinics</a:t>
            </a:r>
          </a:p>
          <a:p>
            <a:pPr lvl="2"/>
            <a:r>
              <a:rPr lang="en-CA" dirty="0" smtClean="0"/>
              <a:t>Religious groups</a:t>
            </a:r>
          </a:p>
          <a:p>
            <a:pPr lvl="2"/>
            <a:r>
              <a:rPr lang="en-CA" dirty="0" smtClean="0"/>
              <a:t>School</a:t>
            </a:r>
          </a:p>
          <a:p>
            <a:pPr lvl="2"/>
            <a:r>
              <a:rPr lang="en-CA" dirty="0" smtClean="0"/>
              <a:t>Traditional medicine practitioners</a:t>
            </a:r>
          </a:p>
        </p:txBody>
      </p:sp>
      <p:sp>
        <p:nvSpPr>
          <p:cNvPr id="7" name="Title 3"/>
          <p:cNvSpPr>
            <a:spLocks noGrp="1"/>
          </p:cNvSpPr>
          <p:nvPr>
            <p:ph type="title"/>
          </p:nvPr>
        </p:nvSpPr>
        <p:spPr>
          <a:xfrm>
            <a:off x="457200" y="341784"/>
            <a:ext cx="8229600" cy="1143000"/>
          </a:xfrm>
        </p:spPr>
        <p:txBody>
          <a:bodyPr>
            <a:noAutofit/>
          </a:bodyPr>
          <a:lstStyle/>
          <a:p>
            <a:r>
              <a:rPr lang="en-CA" sz="4400" b="1" dirty="0" smtClean="0"/>
              <a:t>Applications: Aligning with Traditional Forms of Healing</a:t>
            </a:r>
            <a:r>
              <a:rPr lang="en-CA" sz="4400" b="1" baseline="30000" dirty="0" smtClean="0"/>
              <a:t>1</a:t>
            </a:r>
            <a:endParaRPr lang="en-CA" sz="4400" b="1" baseline="30000" dirty="0"/>
          </a:p>
        </p:txBody>
      </p:sp>
      <p:sp>
        <p:nvSpPr>
          <p:cNvPr id="8" name="TextBox 7"/>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smtClean="0"/>
              <a:t>Hwang (</a:t>
            </a:r>
            <a:r>
              <a:rPr lang="en-CA" sz="1200" dirty="0"/>
              <a:t>2006); </a:t>
            </a:r>
            <a:r>
              <a:rPr lang="en-CA" sz="1200" baseline="30000" dirty="0" smtClean="0"/>
              <a:t>2</a:t>
            </a:r>
            <a:r>
              <a:rPr lang="en-CA" sz="1200" dirty="0" smtClean="0"/>
              <a:t>Hwang</a:t>
            </a:r>
            <a:r>
              <a:rPr lang="en-CA" sz="1200" dirty="0"/>
              <a:t>, Myers, Abe-Kim, &amp; </a:t>
            </a:r>
            <a:r>
              <a:rPr lang="en-CA" sz="1200" dirty="0" smtClean="0"/>
              <a:t>Ting (2008) </a:t>
            </a:r>
            <a:endParaRPr lang="en-CA" sz="1200" dirty="0"/>
          </a:p>
        </p:txBody>
      </p:sp>
    </p:spTree>
    <p:extLst>
      <p:ext uri="{BB962C8B-B14F-4D97-AF65-F5344CB8AC3E}">
        <p14:creationId xmlns:p14="http://schemas.microsoft.com/office/powerpoint/2010/main" val="273879584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7504" y="1484784"/>
            <a:ext cx="8928992" cy="4176464"/>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457200" y="1484784"/>
            <a:ext cx="8229600" cy="1008112"/>
          </a:xfrm>
        </p:spPr>
        <p:txBody>
          <a:bodyPr>
            <a:noAutofit/>
          </a:bodyPr>
          <a:lstStyle/>
          <a:p>
            <a:pPr lvl="1"/>
            <a:r>
              <a:rPr lang="en-CA" sz="2800" dirty="0" smtClean="0"/>
              <a:t>Encourage culturally-congruent and inexpensive self-care activities</a:t>
            </a:r>
            <a:r>
              <a:rPr lang="en-CA" sz="2800" baseline="30000" dirty="0" smtClean="0"/>
              <a:t>1,2</a:t>
            </a:r>
            <a:r>
              <a:rPr lang="en-CA" sz="2800" dirty="0" smtClean="0"/>
              <a:t>:</a:t>
            </a:r>
          </a:p>
        </p:txBody>
      </p:sp>
      <p:sp>
        <p:nvSpPr>
          <p:cNvPr id="8" name="TextBox 7"/>
          <p:cNvSpPr txBox="1"/>
          <p:nvPr/>
        </p:nvSpPr>
        <p:spPr>
          <a:xfrm>
            <a:off x="114350" y="6581001"/>
            <a:ext cx="9029650" cy="276999"/>
          </a:xfrm>
          <a:prstGeom prst="rect">
            <a:avLst/>
          </a:prstGeom>
          <a:noFill/>
        </p:spPr>
        <p:txBody>
          <a:bodyPr wrap="square" rtlCol="0">
            <a:spAutoFit/>
          </a:bodyPr>
          <a:lstStyle/>
          <a:p>
            <a:pPr algn="r"/>
            <a:r>
              <a:rPr lang="en-CA" sz="1200" baseline="30000" dirty="0"/>
              <a:t>1</a:t>
            </a:r>
            <a:r>
              <a:rPr lang="en-CA" sz="1200" dirty="0" smtClean="0"/>
              <a:t>Hays (2009);</a:t>
            </a:r>
            <a:r>
              <a:rPr lang="en-CA" sz="1200" baseline="30000" dirty="0" smtClean="0"/>
              <a:t> 2</a:t>
            </a:r>
            <a:r>
              <a:rPr lang="en-CA" sz="1200" dirty="0" smtClean="0"/>
              <a:t>Hwang </a:t>
            </a:r>
            <a:r>
              <a:rPr lang="en-CA" sz="1200" dirty="0"/>
              <a:t>(2006</a:t>
            </a:r>
            <a:r>
              <a:rPr lang="en-CA" sz="1200" dirty="0" smtClean="0"/>
              <a:t>); </a:t>
            </a:r>
            <a:r>
              <a:rPr lang="en-CA" sz="1200" baseline="30000" dirty="0" smtClean="0"/>
              <a:t>3</a:t>
            </a:r>
            <a:r>
              <a:rPr lang="en-CA" sz="1200" dirty="0" smtClean="0"/>
              <a:t>Minton </a:t>
            </a:r>
            <a:r>
              <a:rPr lang="en-CA" sz="1200" dirty="0"/>
              <a:t>&amp; </a:t>
            </a:r>
            <a:r>
              <a:rPr lang="en-CA" sz="1200" dirty="0" smtClean="0"/>
              <a:t>Soule (1990) </a:t>
            </a:r>
            <a:endParaRPr lang="en-CA" sz="1200" dirty="0"/>
          </a:p>
        </p:txBody>
      </p:sp>
      <p:sp>
        <p:nvSpPr>
          <p:cNvPr id="6" name="Content Placeholder 4"/>
          <p:cNvSpPr txBox="1">
            <a:spLocks/>
          </p:cNvSpPr>
          <p:nvPr/>
        </p:nvSpPr>
        <p:spPr>
          <a:xfrm>
            <a:off x="395536" y="2636912"/>
            <a:ext cx="8229600" cy="2736304"/>
          </a:xfrm>
          <a:prstGeom prst="rect">
            <a:avLst/>
          </a:prstGeom>
        </p:spPr>
        <p:txBody>
          <a:bodyPr vert="horz" numCol="2">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2"/>
            <a:r>
              <a:rPr lang="en-CA" sz="2400" dirty="0" smtClean="0"/>
              <a:t>Meditation</a:t>
            </a:r>
          </a:p>
          <a:p>
            <a:pPr lvl="2"/>
            <a:r>
              <a:rPr lang="en-CA" sz="2400" dirty="0" smtClean="0"/>
              <a:t>Qi gong</a:t>
            </a:r>
          </a:p>
          <a:p>
            <a:pPr lvl="2"/>
            <a:r>
              <a:rPr lang="en-CA" sz="2400" dirty="0" smtClean="0"/>
              <a:t>Tai </a:t>
            </a:r>
            <a:r>
              <a:rPr lang="en-CA" sz="2400" dirty="0" err="1" smtClean="0"/>
              <a:t>ji</a:t>
            </a:r>
            <a:endParaRPr lang="en-CA" sz="2400" dirty="0" smtClean="0"/>
          </a:p>
          <a:p>
            <a:pPr lvl="2"/>
            <a:r>
              <a:rPr lang="en-CA" sz="2400" dirty="0" smtClean="0"/>
              <a:t>Religious ceremonies</a:t>
            </a:r>
          </a:p>
          <a:p>
            <a:pPr lvl="2"/>
            <a:r>
              <a:rPr lang="en-CA" sz="2400" dirty="0" smtClean="0"/>
              <a:t>Crafts</a:t>
            </a:r>
          </a:p>
          <a:p>
            <a:pPr lvl="2"/>
            <a:r>
              <a:rPr lang="en-CA" sz="2400" dirty="0" smtClean="0"/>
              <a:t>Music</a:t>
            </a:r>
          </a:p>
          <a:p>
            <a:pPr lvl="2"/>
            <a:r>
              <a:rPr lang="en-CA" sz="2400" dirty="0" smtClean="0"/>
              <a:t>Massage</a:t>
            </a:r>
          </a:p>
          <a:p>
            <a:pPr lvl="2"/>
            <a:r>
              <a:rPr lang="en-CA" sz="2400" dirty="0" smtClean="0"/>
              <a:t>Sweat lodge</a:t>
            </a:r>
          </a:p>
          <a:p>
            <a:pPr lvl="2"/>
            <a:r>
              <a:rPr lang="en-CA" sz="2400" dirty="0" smtClean="0"/>
              <a:t>Incense and sweet grass burning</a:t>
            </a:r>
          </a:p>
          <a:p>
            <a:pPr lvl="2"/>
            <a:r>
              <a:rPr lang="en-CA" sz="2400" dirty="0" smtClean="0"/>
              <a:t>Smudging</a:t>
            </a:r>
          </a:p>
          <a:p>
            <a:pPr lvl="2"/>
            <a:r>
              <a:rPr lang="en-CA" sz="2400" dirty="0" smtClean="0"/>
              <a:t>Outdoor activities</a:t>
            </a:r>
            <a:r>
              <a:rPr lang="en-CA" sz="2400" baseline="30000" dirty="0" smtClean="0"/>
              <a:t>1</a:t>
            </a:r>
            <a:r>
              <a:rPr lang="en-CA" sz="2400" dirty="0" smtClean="0"/>
              <a:t> (e.g. berry picking</a:t>
            </a:r>
            <a:r>
              <a:rPr lang="en-CA" sz="2400" baseline="30000" dirty="0" smtClean="0"/>
              <a:t>3</a:t>
            </a:r>
            <a:r>
              <a:rPr lang="en-CA" sz="2400" dirty="0" smtClean="0"/>
              <a:t>)</a:t>
            </a:r>
          </a:p>
        </p:txBody>
      </p:sp>
      <p:sp>
        <p:nvSpPr>
          <p:cNvPr id="9" name="Title 3"/>
          <p:cNvSpPr>
            <a:spLocks noGrp="1"/>
          </p:cNvSpPr>
          <p:nvPr>
            <p:ph type="title"/>
          </p:nvPr>
        </p:nvSpPr>
        <p:spPr>
          <a:xfrm>
            <a:off x="457200" y="341784"/>
            <a:ext cx="8229600" cy="1143000"/>
          </a:xfrm>
        </p:spPr>
        <p:txBody>
          <a:bodyPr>
            <a:noAutofit/>
          </a:bodyPr>
          <a:lstStyle/>
          <a:p>
            <a:r>
              <a:rPr lang="en-CA" sz="4400" b="1" dirty="0" smtClean="0"/>
              <a:t>Applications: Aligning with Traditional Forms of Healing</a:t>
            </a:r>
            <a:r>
              <a:rPr lang="en-CA" sz="4400" b="1" baseline="30000" dirty="0" smtClean="0"/>
              <a:t>1</a:t>
            </a:r>
            <a:endParaRPr lang="en-CA" sz="4400" b="1" baseline="30000" dirty="0"/>
          </a:p>
        </p:txBody>
      </p:sp>
    </p:spTree>
    <p:extLst>
      <p:ext uri="{BB962C8B-B14F-4D97-AF65-F5344CB8AC3E}">
        <p14:creationId xmlns:p14="http://schemas.microsoft.com/office/powerpoint/2010/main" val="1458631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340768"/>
            <a:ext cx="8229600" cy="4983832"/>
          </a:xfrm>
        </p:spPr>
        <p:txBody>
          <a:bodyPr>
            <a:normAutofit/>
          </a:bodyPr>
          <a:lstStyle/>
          <a:p>
            <a:r>
              <a:rPr lang="en-CA" sz="2800" u="sng" dirty="0" smtClean="0"/>
              <a:t>Explanatory Models</a:t>
            </a:r>
            <a:r>
              <a:rPr lang="en-CA" sz="2800" u="sng" baseline="30000" dirty="0" smtClean="0"/>
              <a:t>1,2</a:t>
            </a:r>
            <a:r>
              <a:rPr lang="en-CA" sz="2800" u="sng" dirty="0" smtClean="0"/>
              <a:t>:</a:t>
            </a:r>
          </a:p>
          <a:p>
            <a:pPr lvl="1"/>
            <a:r>
              <a:rPr lang="en-CA" sz="2800" dirty="0" smtClean="0"/>
              <a:t>Explanatory models include</a:t>
            </a:r>
            <a:r>
              <a:rPr lang="en-CA" sz="2800" baseline="30000" dirty="0" smtClean="0"/>
              <a:t>3</a:t>
            </a:r>
            <a:r>
              <a:rPr lang="en-CA" sz="2800" dirty="0" smtClean="0"/>
              <a:t>:</a:t>
            </a:r>
            <a:endParaRPr lang="en-CA" sz="2800" dirty="0"/>
          </a:p>
          <a:p>
            <a:pPr lvl="2"/>
            <a:r>
              <a:rPr lang="en-CA" sz="2400" dirty="0" smtClean="0"/>
              <a:t>The nature of the </a:t>
            </a:r>
            <a:r>
              <a:rPr lang="en-CA" sz="2400" dirty="0"/>
              <a:t>problem</a:t>
            </a:r>
          </a:p>
          <a:p>
            <a:pPr lvl="2"/>
            <a:r>
              <a:rPr lang="en-CA" sz="2400" dirty="0"/>
              <a:t>The cause</a:t>
            </a:r>
          </a:p>
          <a:p>
            <a:pPr lvl="2"/>
            <a:r>
              <a:rPr lang="en-CA" sz="2400" dirty="0"/>
              <a:t>The </a:t>
            </a:r>
            <a:r>
              <a:rPr lang="en-CA" sz="2400" dirty="0" smtClean="0"/>
              <a:t>treatment</a:t>
            </a:r>
          </a:p>
          <a:p>
            <a:pPr lvl="1"/>
            <a:endParaRPr lang="en-CA" sz="2800" dirty="0" smtClean="0"/>
          </a:p>
          <a:p>
            <a:pPr lvl="1"/>
            <a:r>
              <a:rPr lang="en-CA" sz="2800" dirty="0" smtClean="0"/>
              <a:t>When client </a:t>
            </a:r>
            <a:r>
              <a:rPr lang="en-CA" sz="2800" dirty="0"/>
              <a:t>and </a:t>
            </a:r>
            <a:r>
              <a:rPr lang="en-CA" sz="2800" dirty="0" smtClean="0"/>
              <a:t>counsellor’s </a:t>
            </a:r>
            <a:r>
              <a:rPr lang="en-CA" sz="2800" i="1" dirty="0" smtClean="0"/>
              <a:t>explanatory </a:t>
            </a:r>
            <a:r>
              <a:rPr lang="en-CA" sz="2800" i="1" dirty="0"/>
              <a:t>models</a:t>
            </a:r>
            <a:r>
              <a:rPr lang="en-CA" sz="2800" dirty="0"/>
              <a:t> for mental illness don’t match, poorer diagnosis, treatment, and outcomes </a:t>
            </a:r>
            <a:r>
              <a:rPr lang="en-CA" sz="2800" dirty="0" smtClean="0"/>
              <a:t>are likely to result</a:t>
            </a:r>
            <a:r>
              <a:rPr lang="en-CA" sz="2800" baseline="30000" dirty="0" smtClean="0"/>
              <a:t>1</a:t>
            </a:r>
            <a:r>
              <a:rPr lang="en-CA" sz="2800" dirty="0" smtClean="0"/>
              <a:t>.</a:t>
            </a:r>
            <a:endParaRPr lang="en-CA" dirty="0"/>
          </a:p>
          <a:p>
            <a:pPr lvl="2"/>
            <a:endParaRPr lang="en-CA" dirty="0"/>
          </a:p>
          <a:p>
            <a:pPr lvl="1"/>
            <a:endParaRPr lang="en-CA" dirty="0" smtClean="0"/>
          </a:p>
        </p:txBody>
      </p:sp>
      <p:sp>
        <p:nvSpPr>
          <p:cNvPr id="4" name="Rectangle 3"/>
          <p:cNvSpPr/>
          <p:nvPr/>
        </p:nvSpPr>
        <p:spPr>
          <a:xfrm>
            <a:off x="202339" y="6427439"/>
            <a:ext cx="8941661" cy="461665"/>
          </a:xfrm>
          <a:prstGeom prst="rect">
            <a:avLst/>
          </a:prstGeom>
        </p:spPr>
        <p:txBody>
          <a:bodyPr wrap="square">
            <a:spAutoFit/>
          </a:bodyPr>
          <a:lstStyle/>
          <a:p>
            <a:pPr algn="r"/>
            <a:r>
              <a:rPr lang="en-CA" sz="1200" baseline="30000" dirty="0" smtClean="0"/>
              <a:t>1</a:t>
            </a:r>
            <a:r>
              <a:rPr lang="en-CA" sz="1200" dirty="0" smtClean="0"/>
              <a:t>Kleinman </a:t>
            </a:r>
            <a:r>
              <a:rPr lang="en-CA" sz="1200" dirty="0"/>
              <a:t>in </a:t>
            </a:r>
            <a:r>
              <a:rPr lang="en-CA" sz="1200" dirty="0" smtClean="0"/>
              <a:t>Hwang, Myers, Abe-Kim, &amp; Ting (2008</a:t>
            </a:r>
            <a:r>
              <a:rPr lang="en-CA" sz="1200" dirty="0"/>
              <a:t>, p.218</a:t>
            </a:r>
            <a:r>
              <a:rPr lang="en-CA" sz="1200" dirty="0" smtClean="0"/>
              <a:t>); </a:t>
            </a:r>
            <a:r>
              <a:rPr lang="en-CA" sz="1200" baseline="30000" dirty="0" smtClean="0"/>
              <a:t>2</a:t>
            </a:r>
            <a:r>
              <a:rPr lang="en-CA" sz="1200" dirty="0" smtClean="0"/>
              <a:t>Kleinman, Eisenberg, &amp; Good (2006);</a:t>
            </a:r>
          </a:p>
          <a:p>
            <a:pPr algn="r"/>
            <a:r>
              <a:rPr lang="en-CA" sz="1200" baseline="30000" dirty="0" smtClean="0"/>
              <a:t>3 </a:t>
            </a:r>
            <a:r>
              <a:rPr lang="en-CA" sz="1200" dirty="0" smtClean="0"/>
              <a:t>See </a:t>
            </a:r>
            <a:r>
              <a:rPr lang="en-CA" sz="1200" dirty="0" err="1" smtClean="0"/>
              <a:t>Kleinman</a:t>
            </a:r>
            <a:r>
              <a:rPr lang="en-CA" sz="1200" dirty="0" smtClean="0"/>
              <a:t> et al. for a more in-depth analysis of explanatory models  </a:t>
            </a:r>
            <a:endParaRPr lang="en-CA" sz="1200" baseline="30000" dirty="0"/>
          </a:p>
        </p:txBody>
      </p:sp>
      <p:sp>
        <p:nvSpPr>
          <p:cNvPr id="6" name="Title 7"/>
          <p:cNvSpPr>
            <a:spLocks noGrp="1"/>
          </p:cNvSpPr>
          <p:nvPr>
            <p:ph type="title"/>
          </p:nvPr>
        </p:nvSpPr>
        <p:spPr>
          <a:xfrm>
            <a:off x="457200" y="53752"/>
            <a:ext cx="8229600" cy="1143000"/>
          </a:xfrm>
        </p:spPr>
        <p:txBody>
          <a:bodyPr>
            <a:normAutofit fontScale="90000"/>
          </a:bodyPr>
          <a:lstStyle/>
          <a:p>
            <a:r>
              <a:rPr lang="en-CA" dirty="0"/>
              <a:t>Limitations of Existing </a:t>
            </a:r>
            <a:r>
              <a:rPr lang="en-CA" dirty="0" smtClean="0"/>
              <a:t>Approaches:</a:t>
            </a:r>
            <a:endParaRPr lang="en-CA" dirty="0"/>
          </a:p>
        </p:txBody>
      </p:sp>
    </p:spTree>
    <p:extLst>
      <p:ext uri="{BB962C8B-B14F-4D97-AF65-F5344CB8AC3E}">
        <p14:creationId xmlns:p14="http://schemas.microsoft.com/office/powerpoint/2010/main" val="152303552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107504" y="1268760"/>
            <a:ext cx="8928992" cy="1440160"/>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251520" y="1268760"/>
            <a:ext cx="8640960" cy="1368152"/>
          </a:xfrm>
        </p:spPr>
        <p:txBody>
          <a:bodyPr>
            <a:noAutofit/>
          </a:bodyPr>
          <a:lstStyle/>
          <a:p>
            <a:r>
              <a:rPr lang="en-CA" sz="2800" dirty="0" smtClean="0"/>
              <a:t>Conduct a cultural </a:t>
            </a:r>
            <a:r>
              <a:rPr lang="en-CA" sz="2800" dirty="0"/>
              <a:t>strengths / assets </a:t>
            </a:r>
            <a:r>
              <a:rPr lang="en-CA" sz="2800" dirty="0" smtClean="0"/>
              <a:t>search</a:t>
            </a:r>
            <a:r>
              <a:rPr lang="en-CA" sz="2800" baseline="30000" dirty="0" smtClean="0"/>
              <a:t>1</a:t>
            </a:r>
            <a:r>
              <a:rPr lang="en-CA" sz="2800" dirty="0" smtClean="0"/>
              <a:t>! </a:t>
            </a:r>
            <a:r>
              <a:rPr lang="en-CA" sz="2800" dirty="0" smtClean="0">
                <a:solidFill>
                  <a:schemeClr val="accent1"/>
                </a:solidFill>
              </a:rPr>
              <a:t>Click</a:t>
            </a:r>
            <a:r>
              <a:rPr lang="en-CA" sz="2800" dirty="0" smtClean="0"/>
              <a:t> if you’d like to learn about what you might include in a cultural strengths search </a:t>
            </a:r>
            <a:r>
              <a:rPr lang="en-CA" sz="2800" dirty="0" smtClean="0">
                <a:sym typeface="Wingdings" pitchFamily="2" charset="2"/>
              </a:rPr>
              <a:t></a:t>
            </a:r>
            <a:r>
              <a:rPr lang="en-CA" sz="2800" baseline="30000" dirty="0" smtClean="0"/>
              <a:t> </a:t>
            </a:r>
            <a:endParaRPr lang="en-CA" sz="2800" dirty="0"/>
          </a:p>
          <a:p>
            <a:pPr lvl="1"/>
            <a:endParaRPr lang="en-CA" sz="2800" dirty="0"/>
          </a:p>
        </p:txBody>
      </p:sp>
      <p:sp>
        <p:nvSpPr>
          <p:cNvPr id="7" name="Title 3"/>
          <p:cNvSpPr>
            <a:spLocks noGrp="1"/>
          </p:cNvSpPr>
          <p:nvPr>
            <p:ph type="title"/>
          </p:nvPr>
        </p:nvSpPr>
        <p:spPr>
          <a:xfrm>
            <a:off x="457200" y="116632"/>
            <a:ext cx="8229600" cy="1143000"/>
          </a:xfrm>
        </p:spPr>
        <p:txBody>
          <a:bodyPr>
            <a:normAutofit/>
          </a:bodyPr>
          <a:lstStyle/>
          <a:p>
            <a:r>
              <a:rPr lang="en-CA" sz="3600" b="1" dirty="0" smtClean="0"/>
              <a:t>Applications: Cultural Strengths Search</a:t>
            </a:r>
            <a:endParaRPr lang="en-CA" sz="3600" b="1" baseline="30000" dirty="0"/>
          </a:p>
        </p:txBody>
      </p:sp>
      <p:sp>
        <p:nvSpPr>
          <p:cNvPr id="9" name="Donut 8"/>
          <p:cNvSpPr/>
          <p:nvPr/>
        </p:nvSpPr>
        <p:spPr>
          <a:xfrm>
            <a:off x="4788022" y="5589242"/>
            <a:ext cx="619492" cy="619094"/>
          </a:xfrm>
          <a:prstGeom prst="donut">
            <a:avLst>
              <a:gd name="adj" fmla="val 7460"/>
            </a:avLst>
          </a:prstGeom>
          <a:blipFill rotWithShape="0">
            <a:blip r:embed="rId3"/>
            <a:stretch>
              <a:fillRect/>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Donut 13"/>
          <p:cNvSpPr/>
          <p:nvPr/>
        </p:nvSpPr>
        <p:spPr>
          <a:xfrm>
            <a:off x="5868143" y="3717032"/>
            <a:ext cx="458302" cy="458615"/>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Donut 14"/>
          <p:cNvSpPr/>
          <p:nvPr/>
        </p:nvSpPr>
        <p:spPr>
          <a:xfrm>
            <a:off x="1331641" y="3140968"/>
            <a:ext cx="344162" cy="343780"/>
          </a:xfrm>
          <a:prstGeom prst="donut">
            <a:avLst>
              <a:gd name="adj" fmla="val 7460"/>
            </a:avLst>
          </a:prstGeom>
          <a:blipFill rotWithShape="0">
            <a:blip r:embed="rId4"/>
            <a:stretch>
              <a:fillRect/>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0" name="Group 19"/>
          <p:cNvGrpSpPr/>
          <p:nvPr/>
        </p:nvGrpSpPr>
        <p:grpSpPr>
          <a:xfrm>
            <a:off x="689020" y="4209512"/>
            <a:ext cx="3348408" cy="2168960"/>
            <a:chOff x="689020" y="4209512"/>
            <a:chExt cx="3348408" cy="2168960"/>
          </a:xfrm>
        </p:grpSpPr>
        <p:sp>
          <p:nvSpPr>
            <p:cNvPr id="4" name="Oval 3"/>
            <p:cNvSpPr/>
            <p:nvPr/>
          </p:nvSpPr>
          <p:spPr>
            <a:xfrm>
              <a:off x="689020" y="4209512"/>
              <a:ext cx="2085884" cy="2086229"/>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9"/>
            <p:cNvSpPr/>
            <p:nvPr/>
          </p:nvSpPr>
          <p:spPr>
            <a:xfrm>
              <a:off x="769168" y="4289573"/>
              <a:ext cx="1926437" cy="1926112"/>
            </a:xfrm>
            <a:prstGeom prst="ellipse">
              <a:avLst/>
            </a:prstGeom>
            <a:blipFill>
              <a:blip r:embed="rId5">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6"/>
            <p:cNvSpPr/>
            <p:nvPr/>
          </p:nvSpPr>
          <p:spPr>
            <a:xfrm>
              <a:off x="1691679" y="5373214"/>
              <a:ext cx="2345749" cy="1005258"/>
            </a:xfrm>
            <a:custGeom>
              <a:avLst/>
              <a:gdLst>
                <a:gd name="connsiteX0" fmla="*/ 0 w 2345749"/>
                <a:gd name="connsiteY0" fmla="*/ 0 h 1005258"/>
                <a:gd name="connsiteX1" fmla="*/ 2345749 w 2345749"/>
                <a:gd name="connsiteY1" fmla="*/ 0 h 1005258"/>
                <a:gd name="connsiteX2" fmla="*/ 2345749 w 2345749"/>
                <a:gd name="connsiteY2" fmla="*/ 1005258 h 1005258"/>
                <a:gd name="connsiteX3" fmla="*/ 0 w 2345749"/>
                <a:gd name="connsiteY3" fmla="*/ 1005258 h 1005258"/>
                <a:gd name="connsiteX4" fmla="*/ 0 w 2345749"/>
                <a:gd name="connsiteY4" fmla="*/ 0 h 100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749" h="1005258">
                  <a:moveTo>
                    <a:pt x="0" y="0"/>
                  </a:moveTo>
                  <a:lnTo>
                    <a:pt x="2345749" y="0"/>
                  </a:lnTo>
                  <a:lnTo>
                    <a:pt x="2345749" y="1005258"/>
                  </a:lnTo>
                  <a:lnTo>
                    <a:pt x="0" y="10052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 numCol="1" spcCol="1270" anchor="b" anchorCtr="0">
              <a:noAutofit/>
            </a:bodyPr>
            <a:lstStyle/>
            <a:p>
              <a:pPr lvl="0" algn="r" defTabSz="1377950">
                <a:lnSpc>
                  <a:spcPct val="90000"/>
                </a:lnSpc>
                <a:spcBef>
                  <a:spcPct val="0"/>
                </a:spcBef>
                <a:spcAft>
                  <a:spcPct val="35000"/>
                </a:spcAft>
              </a:pPr>
              <a:r>
                <a:rPr lang="en-CA" sz="3100" kern="1200" dirty="0" smtClean="0"/>
                <a:t>Personal strengths</a:t>
              </a:r>
              <a:endParaRPr lang="en-CA" sz="3100" kern="1200" dirty="0"/>
            </a:p>
          </p:txBody>
        </p:sp>
      </p:grpSp>
      <p:grpSp>
        <p:nvGrpSpPr>
          <p:cNvPr id="24" name="Group 23"/>
          <p:cNvGrpSpPr/>
          <p:nvPr/>
        </p:nvGrpSpPr>
        <p:grpSpPr>
          <a:xfrm>
            <a:off x="6271012" y="4149079"/>
            <a:ext cx="2664948" cy="2537530"/>
            <a:chOff x="6271012" y="4149079"/>
            <a:chExt cx="2664948" cy="2537530"/>
          </a:xfrm>
        </p:grpSpPr>
        <p:sp>
          <p:nvSpPr>
            <p:cNvPr id="11" name="Oval 10"/>
            <p:cNvSpPr/>
            <p:nvPr/>
          </p:nvSpPr>
          <p:spPr>
            <a:xfrm>
              <a:off x="6300197" y="4149079"/>
              <a:ext cx="2307392" cy="2306844"/>
            </a:xfrm>
            <a:prstGeom prst="ellipse">
              <a:avLst/>
            </a:prstGeom>
            <a:blipFill rotWithShape="0">
              <a:blip r:embed="rId6"/>
              <a:stretch>
                <a:fillRect/>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Oval 21"/>
            <p:cNvSpPr/>
            <p:nvPr/>
          </p:nvSpPr>
          <p:spPr>
            <a:xfrm>
              <a:off x="6436493" y="4284978"/>
              <a:ext cx="2034851" cy="2035045"/>
            </a:xfrm>
            <a:prstGeom prst="ellipse">
              <a:avLst/>
            </a:prstGeom>
            <a:solidFill>
              <a:schemeClr val="bg1"/>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Oval 11"/>
            <p:cNvSpPr/>
            <p:nvPr/>
          </p:nvSpPr>
          <p:spPr>
            <a:xfrm>
              <a:off x="6436493" y="4285147"/>
              <a:ext cx="2034851" cy="2035045"/>
            </a:xfrm>
            <a:prstGeom prst="ellipse">
              <a:avLst/>
            </a:prstGeom>
            <a:blipFill dpi="0" rotWithShape="1">
              <a:blip r:embed="rId7">
                <a:extLst>
                  <a:ext uri="{28A0092B-C50C-407E-A947-70E740481C1C}">
                    <a14:useLocalDpi xmlns:a14="http://schemas.microsoft.com/office/drawing/2010/main" val="0"/>
                  </a:ext>
                </a:extLst>
              </a:blip>
              <a:srcRect/>
              <a:stretch>
                <a:fillRect t="-16890" b="-1689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17"/>
            <p:cNvSpPr/>
            <p:nvPr/>
          </p:nvSpPr>
          <p:spPr>
            <a:xfrm>
              <a:off x="6271012" y="5723735"/>
              <a:ext cx="2664948" cy="962874"/>
            </a:xfrm>
            <a:custGeom>
              <a:avLst/>
              <a:gdLst>
                <a:gd name="connsiteX0" fmla="*/ 0 w 2664948"/>
                <a:gd name="connsiteY0" fmla="*/ 0 h 962874"/>
                <a:gd name="connsiteX1" fmla="*/ 2664948 w 2664948"/>
                <a:gd name="connsiteY1" fmla="*/ 0 h 962874"/>
                <a:gd name="connsiteX2" fmla="*/ 2664948 w 2664948"/>
                <a:gd name="connsiteY2" fmla="*/ 962874 h 962874"/>
                <a:gd name="connsiteX3" fmla="*/ 0 w 2664948"/>
                <a:gd name="connsiteY3" fmla="*/ 962874 h 962874"/>
                <a:gd name="connsiteX4" fmla="*/ 0 w 2664948"/>
                <a:gd name="connsiteY4" fmla="*/ 0 h 962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948" h="962874">
                  <a:moveTo>
                    <a:pt x="0" y="0"/>
                  </a:moveTo>
                  <a:lnTo>
                    <a:pt x="2664948" y="0"/>
                  </a:lnTo>
                  <a:lnTo>
                    <a:pt x="2664948" y="962874"/>
                  </a:lnTo>
                  <a:lnTo>
                    <a:pt x="0" y="9628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lvl="0" algn="l" defTabSz="1377950">
                <a:lnSpc>
                  <a:spcPct val="90000"/>
                </a:lnSpc>
                <a:spcBef>
                  <a:spcPct val="0"/>
                </a:spcBef>
                <a:spcAft>
                  <a:spcPct val="35000"/>
                </a:spcAft>
              </a:pPr>
              <a:r>
                <a:rPr lang="en-CA" sz="3100" kern="1200" dirty="0" smtClean="0"/>
                <a:t>Interpersonal supports</a:t>
              </a:r>
            </a:p>
          </p:txBody>
        </p:sp>
      </p:grpSp>
      <p:grpSp>
        <p:nvGrpSpPr>
          <p:cNvPr id="21" name="Group 20"/>
          <p:cNvGrpSpPr/>
          <p:nvPr/>
        </p:nvGrpSpPr>
        <p:grpSpPr>
          <a:xfrm>
            <a:off x="2508544" y="2708924"/>
            <a:ext cx="4943158" cy="2280399"/>
            <a:chOff x="2508544" y="2708924"/>
            <a:chExt cx="4943158" cy="2280399"/>
          </a:xfrm>
        </p:grpSpPr>
        <p:sp>
          <p:nvSpPr>
            <p:cNvPr id="13" name="Oval 12"/>
            <p:cNvSpPr/>
            <p:nvPr/>
          </p:nvSpPr>
          <p:spPr>
            <a:xfrm>
              <a:off x="2508544" y="2852933"/>
              <a:ext cx="2135671" cy="213639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p:cNvSpPr/>
            <p:nvPr/>
          </p:nvSpPr>
          <p:spPr>
            <a:xfrm>
              <a:off x="2621344" y="2965738"/>
              <a:ext cx="1910934" cy="1910808"/>
            </a:xfrm>
            <a:prstGeom prst="ellipse">
              <a:avLst/>
            </a:prstGeom>
            <a:blipFill>
              <a:blip r:embed="rId8">
                <a:extLst>
                  <a:ext uri="{28A0092B-C50C-407E-A947-70E740481C1C}">
                    <a14:useLocalDpi xmlns:a14="http://schemas.microsoft.com/office/drawing/2010/main" val="0"/>
                  </a:ext>
                </a:extLst>
              </a:blip>
              <a:srcRect/>
              <a:stretch>
                <a:fillRect t="-5000" b="-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Freeform 18"/>
            <p:cNvSpPr/>
            <p:nvPr/>
          </p:nvSpPr>
          <p:spPr>
            <a:xfrm>
              <a:off x="4355985" y="2708924"/>
              <a:ext cx="3095717" cy="1251954"/>
            </a:xfrm>
            <a:custGeom>
              <a:avLst/>
              <a:gdLst>
                <a:gd name="connsiteX0" fmla="*/ 0 w 3095717"/>
                <a:gd name="connsiteY0" fmla="*/ 0 h 1251954"/>
                <a:gd name="connsiteX1" fmla="*/ 3095717 w 3095717"/>
                <a:gd name="connsiteY1" fmla="*/ 0 h 1251954"/>
                <a:gd name="connsiteX2" fmla="*/ 3095717 w 3095717"/>
                <a:gd name="connsiteY2" fmla="*/ 1251954 h 1251954"/>
                <a:gd name="connsiteX3" fmla="*/ 0 w 3095717"/>
                <a:gd name="connsiteY3" fmla="*/ 1251954 h 1251954"/>
                <a:gd name="connsiteX4" fmla="*/ 0 w 3095717"/>
                <a:gd name="connsiteY4" fmla="*/ 0 h 1251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717" h="1251954">
                  <a:moveTo>
                    <a:pt x="0" y="0"/>
                  </a:moveTo>
                  <a:lnTo>
                    <a:pt x="3095717" y="0"/>
                  </a:lnTo>
                  <a:lnTo>
                    <a:pt x="3095717" y="1251954"/>
                  </a:lnTo>
                  <a:lnTo>
                    <a:pt x="0" y="12519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0" numCol="1" spcCol="1270" anchor="ctr" anchorCtr="0">
              <a:noAutofit/>
            </a:bodyPr>
            <a:lstStyle/>
            <a:p>
              <a:pPr lvl="0" algn="l" defTabSz="1377950">
                <a:lnSpc>
                  <a:spcPct val="90000"/>
                </a:lnSpc>
                <a:spcBef>
                  <a:spcPct val="0"/>
                </a:spcBef>
                <a:spcAft>
                  <a:spcPct val="35000"/>
                </a:spcAft>
              </a:pPr>
              <a:r>
                <a:rPr lang="en-CA" sz="3100" kern="1200" dirty="0" smtClean="0"/>
                <a:t>Environmental supports</a:t>
              </a:r>
              <a:endParaRPr lang="en-CA" sz="3100" kern="1200" dirty="0"/>
            </a:p>
          </p:txBody>
        </p:sp>
      </p:grpSp>
      <p:sp>
        <p:nvSpPr>
          <p:cNvPr id="8" name="Donut 7"/>
          <p:cNvSpPr/>
          <p:nvPr/>
        </p:nvSpPr>
        <p:spPr>
          <a:xfrm>
            <a:off x="5076056" y="4365104"/>
            <a:ext cx="344162" cy="343780"/>
          </a:xfrm>
          <a:prstGeom prst="donut">
            <a:avLst>
              <a:gd name="adj" fmla="val 7460"/>
            </a:avLst>
          </a:prstGeom>
          <a:blipFill rotWithShape="0">
            <a:blip r:embed="rId4"/>
            <a:stretch>
              <a:fillRect/>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TextBox 25"/>
          <p:cNvSpPr txBox="1"/>
          <p:nvPr/>
        </p:nvSpPr>
        <p:spPr>
          <a:xfrm>
            <a:off x="2621344" y="2708924"/>
            <a:ext cx="2786170" cy="369332"/>
          </a:xfrm>
          <a:prstGeom prst="rect">
            <a:avLst/>
          </a:prstGeom>
          <a:noFill/>
        </p:spPr>
        <p:txBody>
          <a:bodyPr wrap="square" rtlCol="0">
            <a:spAutoFit/>
          </a:bodyPr>
          <a:lstStyle/>
          <a:p>
            <a:endParaRPr lang="en-CA" dirty="0"/>
          </a:p>
        </p:txBody>
      </p:sp>
      <p:sp>
        <p:nvSpPr>
          <p:cNvPr id="28" name="Folded Corner 27"/>
          <p:cNvSpPr/>
          <p:nvPr/>
        </p:nvSpPr>
        <p:spPr>
          <a:xfrm>
            <a:off x="2821495" y="2751645"/>
            <a:ext cx="6225634" cy="2717005"/>
          </a:xfrm>
          <a:prstGeom prst="foldedCorner">
            <a:avLst/>
          </a:prstGeom>
          <a:solidFill>
            <a:srgbClr val="FFCCCC"/>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TextBox 34"/>
          <p:cNvSpPr txBox="1"/>
          <p:nvPr/>
        </p:nvSpPr>
        <p:spPr>
          <a:xfrm>
            <a:off x="2821495" y="2852936"/>
            <a:ext cx="6125098" cy="2665758"/>
          </a:xfrm>
          <a:prstGeom prst="rect">
            <a:avLst/>
          </a:prstGeom>
          <a:noFill/>
        </p:spPr>
        <p:txBody>
          <a:bodyPr wrap="square" numCol="2" rtlCol="0">
            <a:noAutofit/>
          </a:bodyPr>
          <a:lstStyle/>
          <a:p>
            <a:pPr marL="342900" lvl="2" indent="-342900">
              <a:buFont typeface="Wingdings" pitchFamily="2" charset="2"/>
              <a:buChar char="q"/>
            </a:pPr>
            <a:r>
              <a:rPr lang="en-CA" sz="2300" dirty="0" smtClean="0"/>
              <a:t>Cultural </a:t>
            </a:r>
            <a:r>
              <a:rPr lang="en-CA" sz="2300" dirty="0"/>
              <a:t>pride</a:t>
            </a:r>
          </a:p>
          <a:p>
            <a:pPr marL="342900" lvl="2" indent="-342900">
              <a:buFont typeface="Wingdings" pitchFamily="2" charset="2"/>
              <a:buChar char="q"/>
            </a:pPr>
            <a:r>
              <a:rPr lang="en-CA" sz="2300" dirty="0" smtClean="0"/>
              <a:t>Religion/spirituality</a:t>
            </a:r>
            <a:endParaRPr lang="en-CA" sz="2300" dirty="0"/>
          </a:p>
          <a:p>
            <a:pPr marL="342900" lvl="2" indent="-342900">
              <a:buFont typeface="Wingdings" pitchFamily="2" charset="2"/>
              <a:buChar char="q"/>
            </a:pPr>
            <a:r>
              <a:rPr lang="en-CA" sz="2300" dirty="0"/>
              <a:t>Artistic </a:t>
            </a:r>
            <a:r>
              <a:rPr lang="en-CA" sz="2300" dirty="0" smtClean="0"/>
              <a:t>appreciation /ability</a:t>
            </a:r>
            <a:endParaRPr lang="en-CA" sz="2300" dirty="0"/>
          </a:p>
          <a:p>
            <a:pPr marL="342900" lvl="2" indent="-342900">
              <a:buFont typeface="Wingdings" pitchFamily="2" charset="2"/>
              <a:buChar char="q"/>
            </a:pPr>
            <a:r>
              <a:rPr lang="en-CA" sz="2300" dirty="0"/>
              <a:t>Crafts</a:t>
            </a:r>
          </a:p>
          <a:p>
            <a:pPr marL="342900" lvl="2" indent="-342900">
              <a:buFont typeface="Wingdings" pitchFamily="2" charset="2"/>
              <a:buChar char="q"/>
            </a:pPr>
            <a:r>
              <a:rPr lang="en-CA" sz="2300" dirty="0"/>
              <a:t>Multilingual skills</a:t>
            </a:r>
          </a:p>
          <a:p>
            <a:pPr marL="342900" lvl="2" indent="-342900">
              <a:buFont typeface="Wingdings" pitchFamily="2" charset="2"/>
              <a:buChar char="q"/>
            </a:pPr>
            <a:r>
              <a:rPr lang="en-CA" sz="2300" dirty="0"/>
              <a:t>Cultural knowledge</a:t>
            </a:r>
          </a:p>
          <a:p>
            <a:pPr marL="342900" lvl="2" indent="-342900">
              <a:buFont typeface="Wingdings" pitchFamily="2" charset="2"/>
              <a:buChar char="q"/>
            </a:pPr>
            <a:r>
              <a:rPr lang="en-CA" sz="2300" dirty="0"/>
              <a:t>Practical living skills (i.e. hunting, farming, medicine)</a:t>
            </a:r>
          </a:p>
          <a:p>
            <a:pPr marL="342900" lvl="2" indent="-342900">
              <a:buFont typeface="Wingdings" pitchFamily="2" charset="2"/>
              <a:buChar char="q"/>
            </a:pPr>
            <a:r>
              <a:rPr lang="en-CA" sz="2300" dirty="0"/>
              <a:t>Beliefs used to cope with prejudice and </a:t>
            </a:r>
            <a:r>
              <a:rPr lang="en-CA" sz="2300" dirty="0" smtClean="0"/>
              <a:t>discrimination</a:t>
            </a:r>
            <a:endParaRPr lang="en-CA" sz="2300" dirty="0"/>
          </a:p>
        </p:txBody>
      </p:sp>
      <p:sp>
        <p:nvSpPr>
          <p:cNvPr id="31" name="Multiply 30"/>
          <p:cNvSpPr/>
          <p:nvPr/>
        </p:nvSpPr>
        <p:spPr>
          <a:xfrm>
            <a:off x="8676456" y="2708920"/>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Folded Corner 35"/>
          <p:cNvSpPr/>
          <p:nvPr/>
        </p:nvSpPr>
        <p:spPr>
          <a:xfrm>
            <a:off x="100810" y="4708884"/>
            <a:ext cx="8935685" cy="2149116"/>
          </a:xfrm>
          <a:prstGeom prst="foldedCorner">
            <a:avLst/>
          </a:prstGeom>
          <a:solidFill>
            <a:srgbClr val="FFCCCC"/>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TextBox 36"/>
          <p:cNvSpPr txBox="1"/>
          <p:nvPr/>
        </p:nvSpPr>
        <p:spPr>
          <a:xfrm>
            <a:off x="100810" y="4653136"/>
            <a:ext cx="9043190" cy="2204864"/>
          </a:xfrm>
          <a:prstGeom prst="rect">
            <a:avLst/>
          </a:prstGeom>
          <a:noFill/>
        </p:spPr>
        <p:txBody>
          <a:bodyPr wrap="square" numCol="2" rtlCol="0">
            <a:noAutofit/>
          </a:bodyPr>
          <a:lstStyle/>
          <a:p>
            <a:pPr marL="457200" lvl="2" indent="-457200">
              <a:buFont typeface="Wingdings" pitchFamily="2" charset="2"/>
              <a:buChar char="q"/>
            </a:pPr>
            <a:r>
              <a:rPr lang="en-CA" sz="2300" dirty="0" smtClean="0"/>
              <a:t>Space </a:t>
            </a:r>
            <a:r>
              <a:rPr lang="en-CA" sz="2300" dirty="0"/>
              <a:t>for prayer/meditation</a:t>
            </a:r>
          </a:p>
          <a:p>
            <a:pPr marL="457200" lvl="2" indent="-457200">
              <a:buFont typeface="Wingdings" pitchFamily="2" charset="2"/>
              <a:buChar char="q"/>
            </a:pPr>
            <a:r>
              <a:rPr lang="en-CA" sz="2300" dirty="0"/>
              <a:t>Available preferred foods</a:t>
            </a:r>
          </a:p>
          <a:p>
            <a:pPr marL="457200" lvl="2" indent="-457200">
              <a:buFont typeface="Wingdings" pitchFamily="2" charset="2"/>
              <a:buChar char="q"/>
            </a:pPr>
            <a:r>
              <a:rPr lang="en-CA" sz="2300" dirty="0"/>
              <a:t>Access to nature (for gardening, hunting, farming, fishing, spiritual connection)</a:t>
            </a:r>
          </a:p>
          <a:p>
            <a:pPr marL="457200" lvl="2" indent="-457200">
              <a:buFont typeface="Wingdings" pitchFamily="2" charset="2"/>
              <a:buChar char="q"/>
            </a:pPr>
            <a:r>
              <a:rPr lang="en-CA" sz="2300" dirty="0"/>
              <a:t>Presence of cultural art, videos, and music</a:t>
            </a:r>
          </a:p>
          <a:p>
            <a:pPr marL="457200" lvl="2" indent="-457200">
              <a:buFont typeface="Wingdings" pitchFamily="2" charset="2"/>
              <a:buChar char="q"/>
            </a:pPr>
            <a:r>
              <a:rPr lang="en-CA" sz="2300" dirty="0"/>
              <a:t>Home furnishings</a:t>
            </a:r>
          </a:p>
          <a:p>
            <a:pPr marL="457200" lvl="2" indent="-457200">
              <a:buFont typeface="Wingdings" pitchFamily="2" charset="2"/>
              <a:buChar char="q"/>
            </a:pPr>
            <a:r>
              <a:rPr lang="en-CA" sz="2300" dirty="0"/>
              <a:t>Communities that facilitate social interaction (living in a village, reserve, etc</a:t>
            </a:r>
            <a:r>
              <a:rPr lang="en-CA" sz="2300" baseline="30000" dirty="0"/>
              <a:t>1</a:t>
            </a:r>
            <a:r>
              <a:rPr lang="en-CA" sz="2300" dirty="0"/>
              <a:t>)</a:t>
            </a:r>
          </a:p>
        </p:txBody>
      </p:sp>
      <p:sp>
        <p:nvSpPr>
          <p:cNvPr id="38" name="Multiply 37"/>
          <p:cNvSpPr/>
          <p:nvPr/>
        </p:nvSpPr>
        <p:spPr>
          <a:xfrm>
            <a:off x="8665823" y="4653136"/>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smtClean="0"/>
              <a:t>Hays (2009)</a:t>
            </a:r>
            <a:endParaRPr lang="en-CA" sz="1200" dirty="0"/>
          </a:p>
        </p:txBody>
      </p:sp>
      <p:sp>
        <p:nvSpPr>
          <p:cNvPr id="39" name="Folded Corner 38"/>
          <p:cNvSpPr/>
          <p:nvPr/>
        </p:nvSpPr>
        <p:spPr>
          <a:xfrm flipH="1">
            <a:off x="85191" y="2966207"/>
            <a:ext cx="6225634" cy="2932582"/>
          </a:xfrm>
          <a:prstGeom prst="foldedCorner">
            <a:avLst/>
          </a:prstGeom>
          <a:solidFill>
            <a:srgbClr val="FFCCCC"/>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p:cNvSpPr txBox="1"/>
          <p:nvPr/>
        </p:nvSpPr>
        <p:spPr>
          <a:xfrm>
            <a:off x="114351" y="3067498"/>
            <a:ext cx="6322142" cy="2665758"/>
          </a:xfrm>
          <a:prstGeom prst="rect">
            <a:avLst/>
          </a:prstGeom>
          <a:noFill/>
        </p:spPr>
        <p:txBody>
          <a:bodyPr wrap="square" numCol="2" rtlCol="0">
            <a:noAutofit/>
          </a:bodyPr>
          <a:lstStyle/>
          <a:p>
            <a:pPr marL="342900" lvl="2" indent="-342900">
              <a:buFont typeface="Wingdings" pitchFamily="2" charset="2"/>
              <a:buChar char="q"/>
            </a:pPr>
            <a:r>
              <a:rPr lang="en-CA" sz="2300" dirty="0"/>
              <a:t>Extended family</a:t>
            </a:r>
          </a:p>
          <a:p>
            <a:pPr marL="342900" lvl="2" indent="-342900">
              <a:buFont typeface="Wingdings" pitchFamily="2" charset="2"/>
              <a:buChar char="q"/>
            </a:pPr>
            <a:r>
              <a:rPr lang="en-CA" sz="2300" dirty="0"/>
              <a:t>Traditional celebrations and rituals</a:t>
            </a:r>
          </a:p>
          <a:p>
            <a:pPr marL="342900" lvl="2" indent="-342900">
              <a:buFont typeface="Wingdings" pitchFamily="2" charset="2"/>
              <a:buChar char="q"/>
            </a:pPr>
            <a:r>
              <a:rPr lang="en-CA" sz="2300" dirty="0"/>
              <a:t>Storytelling activities</a:t>
            </a:r>
          </a:p>
          <a:p>
            <a:pPr marL="342900" lvl="2" indent="-342900">
              <a:buFont typeface="Wingdings" pitchFamily="2" charset="2"/>
              <a:buChar char="q"/>
            </a:pPr>
            <a:r>
              <a:rPr lang="en-CA" sz="2300" dirty="0"/>
              <a:t>Political / social action groups</a:t>
            </a:r>
          </a:p>
          <a:p>
            <a:pPr marL="342900" lvl="2" indent="-342900">
              <a:buFont typeface="Wingdings" pitchFamily="2" charset="2"/>
              <a:buChar char="q"/>
            </a:pPr>
            <a:r>
              <a:rPr lang="en-CA" sz="2300" dirty="0"/>
              <a:t>Family pride in accomplishments of its members (e.g. a child's school success</a:t>
            </a:r>
            <a:r>
              <a:rPr lang="en-CA" sz="2300" baseline="30000" dirty="0"/>
              <a:t>1</a:t>
            </a:r>
            <a:r>
              <a:rPr lang="en-CA" sz="2300" dirty="0"/>
              <a:t>)</a:t>
            </a:r>
          </a:p>
        </p:txBody>
      </p:sp>
      <p:sp>
        <p:nvSpPr>
          <p:cNvPr id="41" name="Multiply 40"/>
          <p:cNvSpPr/>
          <p:nvPr/>
        </p:nvSpPr>
        <p:spPr>
          <a:xfrm>
            <a:off x="5940152" y="2923482"/>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373246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0"/>
                  </p:tgtEl>
                </p:cond>
              </p:nextCondLst>
            </p:seq>
            <p:seq concurrent="1" nextAc="seek">
              <p:cTn id="17" restart="whenNotActive" fill="hold" evtFilter="cancelBubble" nodeType="interactiveSeq">
                <p:stCondLst>
                  <p:cond evt="onClick" delay="0">
                    <p:tgtEl>
                      <p:spTgt spid="31"/>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9" restart="whenNotActive" fill="hold" evtFilter="cancelBubble" nodeType="interactiveSeq">
                <p:stCondLst>
                  <p:cond evt="onClick" delay="0">
                    <p:tgtEl>
                      <p:spTgt spid="21"/>
                    </p:tgtEl>
                  </p:cond>
                </p:stCondLst>
                <p:endSync evt="end" delay="0">
                  <p:rtn val="all"/>
                </p:endSync>
                <p:childTnLst>
                  <p:par>
                    <p:cTn id="30" fill="hold">
                      <p:stCondLst>
                        <p:cond delay="0"/>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ppt_x"/>
                                          </p:val>
                                        </p:tav>
                                        <p:tav tm="100000">
                                          <p:val>
                                            <p:strVal val="#ppt_x"/>
                                          </p:val>
                                        </p:tav>
                                      </p:tavLst>
                                    </p:anim>
                                    <p:anim calcmode="lin" valueType="num">
                                      <p:cBhvr additive="base">
                                        <p:cTn id="39" dur="500" fill="hold"/>
                                        <p:tgtEl>
                                          <p:spTgt spid="3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1"/>
                  </p:tgtEl>
                </p:cond>
              </p:nextCondLst>
            </p:seq>
            <p:seq concurrent="1" nextAc="seek">
              <p:cTn id="44" restart="whenNotActive" fill="hold" evtFilter="cancelBubble" nodeType="interactiveSeq">
                <p:stCondLst>
                  <p:cond evt="onClick" delay="0">
                    <p:tgtEl>
                      <p:spTgt spid="3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36"/>
                                        </p:tgtEl>
                                      </p:cBhvr>
                                    </p:animEffect>
                                    <p:set>
                                      <p:cBhvr>
                                        <p:cTn id="49" dur="1" fill="hold">
                                          <p:stCondLst>
                                            <p:cond delay="499"/>
                                          </p:stCondLst>
                                        </p:cTn>
                                        <p:tgtEl>
                                          <p:spTgt spid="3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7"/>
                                        </p:tgtEl>
                                      </p:cBhvr>
                                    </p:animEffect>
                                    <p:set>
                                      <p:cBhvr>
                                        <p:cTn id="52" dur="1" fill="hold">
                                          <p:stCondLst>
                                            <p:cond delay="499"/>
                                          </p:stCondLst>
                                        </p:cTn>
                                        <p:tgtEl>
                                          <p:spTgt spid="3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24"/>
                    </p:tgtEl>
                  </p:cond>
                </p:stCondLst>
                <p:endSync evt="end" delay="0">
                  <p:rtn val="all"/>
                </p:endSync>
                <p:childTnLst>
                  <p:par>
                    <p:cTn id="57" fill="hold">
                      <p:stCondLst>
                        <p:cond delay="0"/>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fill="hold"/>
                                        <p:tgtEl>
                                          <p:spTgt spid="41"/>
                                        </p:tgtEl>
                                        <p:attrNameLst>
                                          <p:attrName>ppt_x</p:attrName>
                                        </p:attrNameLst>
                                      </p:cBhvr>
                                      <p:tavLst>
                                        <p:tav tm="0">
                                          <p:val>
                                            <p:strVal val="#ppt_x"/>
                                          </p:val>
                                        </p:tav>
                                        <p:tav tm="100000">
                                          <p:val>
                                            <p:strVal val="#ppt_x"/>
                                          </p:val>
                                        </p:tav>
                                      </p:tavLst>
                                    </p:anim>
                                    <p:anim calcmode="lin" valueType="num">
                                      <p:cBhvr additive="base">
                                        <p:cTn id="7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4"/>
                  </p:tgtEl>
                </p:cond>
              </p:nextCondLst>
            </p:seq>
            <p:seq concurrent="1" nextAc="seek">
              <p:cTn id="71" restart="whenNotActive" fill="hold" evtFilter="cancelBubble" nodeType="interactiveSeq">
                <p:stCondLst>
                  <p:cond evt="onClick" delay="0">
                    <p:tgtEl>
                      <p:spTgt spid="41"/>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9"/>
                                        </p:tgtEl>
                                      </p:cBhvr>
                                    </p:animEffect>
                                    <p:set>
                                      <p:cBhvr>
                                        <p:cTn id="76" dur="1" fill="hold">
                                          <p:stCondLst>
                                            <p:cond delay="499"/>
                                          </p:stCondLst>
                                        </p:cTn>
                                        <p:tgtEl>
                                          <p:spTgt spid="39"/>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40"/>
                                        </p:tgtEl>
                                      </p:cBhvr>
                                    </p:animEffect>
                                    <p:set>
                                      <p:cBhvr>
                                        <p:cTn id="79" dur="1" fill="hold">
                                          <p:stCondLst>
                                            <p:cond delay="499"/>
                                          </p:stCondLst>
                                        </p:cTn>
                                        <p:tgtEl>
                                          <p:spTgt spid="40"/>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41"/>
                                        </p:tgtEl>
                                      </p:cBhvr>
                                    </p:animEffect>
                                    <p:set>
                                      <p:cBhvr>
                                        <p:cTn id="8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28" grpId="0" animBg="1"/>
      <p:bldP spid="28" grpId="1" animBg="1"/>
      <p:bldP spid="35" grpId="0"/>
      <p:bldP spid="35" grpId="1"/>
      <p:bldP spid="31" grpId="0" animBg="1"/>
      <p:bldP spid="31" grpId="1" animBg="1"/>
      <p:bldP spid="36" grpId="0" animBg="1"/>
      <p:bldP spid="36" grpId="1" animBg="1"/>
      <p:bldP spid="37" grpId="0"/>
      <p:bldP spid="37" grpId="1"/>
      <p:bldP spid="38" grpId="0" animBg="1"/>
      <p:bldP spid="38" grpId="1" animBg="1"/>
      <p:bldP spid="39" grpId="0" animBg="1"/>
      <p:bldP spid="39" grpId="1" animBg="1"/>
      <p:bldP spid="40" grpId="0"/>
      <p:bldP spid="40" grpId="1"/>
      <p:bldP spid="41" grpId="0" animBg="1"/>
      <p:bldP spid="41" grpId="1"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56792"/>
            <a:ext cx="8229600" cy="4767808"/>
          </a:xfrm>
        </p:spPr>
        <p:txBody>
          <a:bodyPr>
            <a:normAutofit/>
          </a:bodyPr>
          <a:lstStyle/>
          <a:p>
            <a:pPr marL="596646" indent="-514350">
              <a:buFont typeface="+mj-lt"/>
              <a:buAutoNum type="arabicPeriod" startAt="4"/>
            </a:pPr>
            <a:r>
              <a:rPr lang="en-CA" dirty="0" smtClean="0"/>
              <a:t>Reducing stigma surrounding help-seeking and the counselling process</a:t>
            </a:r>
          </a:p>
        </p:txBody>
      </p:sp>
      <p:sp>
        <p:nvSpPr>
          <p:cNvPr id="6" name="Title 3"/>
          <p:cNvSpPr>
            <a:spLocks noGrp="1"/>
          </p:cNvSpPr>
          <p:nvPr>
            <p:ph type="title"/>
          </p:nvPr>
        </p:nvSpPr>
        <p:spPr>
          <a:xfrm>
            <a:off x="457200" y="269776"/>
            <a:ext cx="8229600" cy="1143000"/>
          </a:xfrm>
        </p:spPr>
        <p:txBody>
          <a:bodyPr>
            <a:noAutofit/>
          </a:bodyPr>
          <a:lstStyle/>
          <a:p>
            <a:r>
              <a:rPr lang="en-CA" sz="4400" dirty="0" smtClean="0"/>
              <a:t>Incorporating Cultural Beliefs: Components</a:t>
            </a:r>
            <a:endParaRPr lang="en-CA" sz="4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035" y="2451770"/>
            <a:ext cx="5354277" cy="3569518"/>
          </a:xfrm>
          <a:prstGeom prst="rect">
            <a:avLst/>
          </a:prstGeom>
        </p:spPr>
      </p:pic>
      <p:grpSp>
        <p:nvGrpSpPr>
          <p:cNvPr id="7" name="Group 6"/>
          <p:cNvGrpSpPr/>
          <p:nvPr/>
        </p:nvGrpSpPr>
        <p:grpSpPr>
          <a:xfrm>
            <a:off x="1697014" y="5925331"/>
            <a:ext cx="6192688" cy="908879"/>
            <a:chOff x="1331640" y="5809890"/>
            <a:chExt cx="6192688" cy="908879"/>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10" name="Rounded Rectangle 9"/>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Rounded Rectangle 15"/>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7" name="Rounded Rectangle 16"/>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TextBox 17"/>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9" name="TextBox 18"/>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20" name="TextBox 19"/>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21" name="TextBox 20"/>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2" name="TextBox 21"/>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3" name="TextBox 22"/>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4" name="TextBox 23"/>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5" name="Rectangle 24"/>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8" name="Down Arrow 27"/>
          <p:cNvSpPr/>
          <p:nvPr/>
        </p:nvSpPr>
        <p:spPr>
          <a:xfrm>
            <a:off x="5796136"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91362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7504" y="1484784"/>
            <a:ext cx="8928992" cy="4752528"/>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457200" y="260648"/>
            <a:ext cx="8229600" cy="1143000"/>
          </a:xfrm>
        </p:spPr>
        <p:txBody>
          <a:bodyPr>
            <a:noAutofit/>
          </a:bodyPr>
          <a:lstStyle/>
          <a:p>
            <a:r>
              <a:rPr lang="en-CA" sz="4400" b="1" dirty="0" smtClean="0"/>
              <a:t>De-stigmatizing Counselling: Applications</a:t>
            </a:r>
            <a:endParaRPr lang="en-CA" sz="4400" b="1" dirty="0"/>
          </a:p>
        </p:txBody>
      </p:sp>
      <p:sp>
        <p:nvSpPr>
          <p:cNvPr id="5" name="Content Placeholder 4"/>
          <p:cNvSpPr>
            <a:spLocks noGrp="1"/>
          </p:cNvSpPr>
          <p:nvPr>
            <p:ph idx="1"/>
          </p:nvPr>
        </p:nvSpPr>
        <p:spPr>
          <a:xfrm>
            <a:off x="457200" y="1556791"/>
            <a:ext cx="8229600" cy="5024209"/>
          </a:xfrm>
        </p:spPr>
        <p:txBody>
          <a:bodyPr>
            <a:normAutofit/>
          </a:bodyPr>
          <a:lstStyle/>
          <a:p>
            <a:pPr lvl="1"/>
            <a:r>
              <a:rPr lang="en-CA" sz="2800" dirty="0" smtClean="0"/>
              <a:t>Address community misconceptions about counselling</a:t>
            </a:r>
            <a:r>
              <a:rPr lang="en-CA" sz="2800" baseline="30000" dirty="0" smtClean="0"/>
              <a:t>1</a:t>
            </a:r>
            <a:endParaRPr lang="en-CA" sz="2800" dirty="0" smtClean="0"/>
          </a:p>
          <a:p>
            <a:pPr lvl="1"/>
            <a:endParaRPr lang="en-CA" sz="2800" dirty="0" smtClean="0"/>
          </a:p>
          <a:p>
            <a:pPr lvl="1"/>
            <a:r>
              <a:rPr lang="en-CA" sz="2800" dirty="0" smtClean="0"/>
              <a:t>Increase visibility </a:t>
            </a:r>
            <a:r>
              <a:rPr lang="en-CA" sz="2800" dirty="0"/>
              <a:t>in the </a:t>
            </a:r>
            <a:r>
              <a:rPr lang="en-CA" sz="2800" dirty="0" smtClean="0"/>
              <a:t>cultural community</a:t>
            </a:r>
          </a:p>
          <a:p>
            <a:pPr lvl="1"/>
            <a:endParaRPr lang="en-CA" sz="2800" dirty="0" smtClean="0"/>
          </a:p>
          <a:p>
            <a:pPr lvl="1"/>
            <a:r>
              <a:rPr lang="en-CA" sz="2800" dirty="0" smtClean="0"/>
              <a:t>Stress privacy and confidentiality</a:t>
            </a:r>
            <a:r>
              <a:rPr lang="en-CA" sz="2800" baseline="30000" dirty="0" smtClean="0"/>
              <a:t>2</a:t>
            </a:r>
          </a:p>
          <a:p>
            <a:pPr lvl="1"/>
            <a:endParaRPr lang="en-CA" sz="2800" dirty="0" smtClean="0"/>
          </a:p>
          <a:p>
            <a:pPr lvl="1"/>
            <a:r>
              <a:rPr lang="en-CA" sz="2800" dirty="0" smtClean="0"/>
              <a:t>Emphasize counselling as finding solutions rather than admitting failure</a:t>
            </a:r>
            <a:r>
              <a:rPr lang="en-CA" sz="2800" baseline="30000" dirty="0" smtClean="0"/>
              <a:t>3</a:t>
            </a:r>
          </a:p>
          <a:p>
            <a:pPr lvl="1"/>
            <a:endParaRPr lang="en-CA" dirty="0" smtClean="0"/>
          </a:p>
          <a:p>
            <a:pPr marL="0" indent="0">
              <a:buNone/>
            </a:pPr>
            <a:endParaRPr lang="en-CA" dirty="0"/>
          </a:p>
        </p:txBody>
      </p:sp>
      <p:sp>
        <p:nvSpPr>
          <p:cNvPr id="6" name="TextBox 5"/>
          <p:cNvSpPr txBox="1"/>
          <p:nvPr/>
        </p:nvSpPr>
        <p:spPr>
          <a:xfrm>
            <a:off x="114350" y="6581001"/>
            <a:ext cx="9029650" cy="461665"/>
          </a:xfrm>
          <a:prstGeom prst="rect">
            <a:avLst/>
          </a:prstGeom>
          <a:noFill/>
        </p:spPr>
        <p:txBody>
          <a:bodyPr wrap="square" rtlCol="0">
            <a:spAutoFit/>
          </a:bodyPr>
          <a:lstStyle/>
          <a:p>
            <a:pPr marL="0" lvl="1" algn="r"/>
            <a:r>
              <a:rPr lang="en-CA" sz="1200" baseline="30000" dirty="0" smtClean="0"/>
              <a:t>1</a:t>
            </a:r>
            <a:r>
              <a:rPr lang="en-CA" sz="1200" dirty="0" smtClean="0"/>
              <a:t>Hwang, Myers, Abe-Kim, &amp; Ting (2008); </a:t>
            </a:r>
            <a:r>
              <a:rPr lang="en-CA" sz="1200" baseline="30000" dirty="0" smtClean="0"/>
              <a:t>2</a:t>
            </a:r>
            <a:r>
              <a:rPr lang="en-CA" sz="1200" dirty="0" smtClean="0"/>
              <a:t>Sue &amp; Sue (2008, p.372); </a:t>
            </a:r>
            <a:r>
              <a:rPr lang="en-CA" sz="1200" baseline="30000" dirty="0" smtClean="0"/>
              <a:t>3</a:t>
            </a:r>
            <a:r>
              <a:rPr lang="en-CA" sz="1200" dirty="0" smtClean="0"/>
              <a:t>Miller</a:t>
            </a:r>
            <a:r>
              <a:rPr lang="en-CA" sz="1200" dirty="0"/>
              <a:t>, Yang</a:t>
            </a:r>
            <a:r>
              <a:rPr lang="en-CA" sz="1200" u="sng" dirty="0"/>
              <a:t>,</a:t>
            </a:r>
            <a:r>
              <a:rPr lang="en-CA" sz="1200" dirty="0"/>
              <a:t> &amp; </a:t>
            </a:r>
            <a:r>
              <a:rPr lang="en-CA" sz="1200" dirty="0" smtClean="0"/>
              <a:t>Chen (1997</a:t>
            </a:r>
            <a:r>
              <a:rPr lang="en-CA" sz="1200" dirty="0"/>
              <a:t>)</a:t>
            </a:r>
          </a:p>
          <a:p>
            <a:pPr algn="r"/>
            <a:r>
              <a:rPr lang="en-CA" sz="1200" dirty="0" smtClean="0"/>
              <a:t>  </a:t>
            </a:r>
            <a:endParaRPr lang="en-CA" sz="1200" dirty="0"/>
          </a:p>
        </p:txBody>
      </p:sp>
    </p:spTree>
    <p:extLst>
      <p:ext uri="{BB962C8B-B14F-4D97-AF65-F5344CB8AC3E}">
        <p14:creationId xmlns:p14="http://schemas.microsoft.com/office/powerpoint/2010/main" val="413211049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07504" y="1484784"/>
            <a:ext cx="8928992" cy="3960440"/>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457200" y="1556792"/>
            <a:ext cx="8229600" cy="4767808"/>
          </a:xfrm>
        </p:spPr>
        <p:txBody>
          <a:bodyPr>
            <a:normAutofit/>
          </a:bodyPr>
          <a:lstStyle/>
          <a:p>
            <a:pPr lvl="1"/>
            <a:r>
              <a:rPr lang="en-CA" sz="2800" dirty="0" smtClean="0"/>
              <a:t>In CBT, Decrease emphasis on </a:t>
            </a:r>
            <a:r>
              <a:rPr lang="en-CA" sz="2800" dirty="0"/>
              <a:t>changing cognitions, </a:t>
            </a:r>
            <a:r>
              <a:rPr lang="en-CA" sz="2800" dirty="0" smtClean="0"/>
              <a:t>but increase positive </a:t>
            </a:r>
            <a:r>
              <a:rPr lang="en-CA" sz="2800" dirty="0"/>
              <a:t>thinking, problem </a:t>
            </a:r>
            <a:r>
              <a:rPr lang="en-CA" sz="2800" dirty="0" smtClean="0"/>
              <a:t>solving, and behavioural activation</a:t>
            </a:r>
            <a:r>
              <a:rPr lang="en-CA" sz="2800" baseline="30000" dirty="0" smtClean="0"/>
              <a:t>1</a:t>
            </a:r>
          </a:p>
          <a:p>
            <a:pPr lvl="1"/>
            <a:endParaRPr lang="en-CA" sz="2800" dirty="0" smtClean="0"/>
          </a:p>
          <a:p>
            <a:pPr lvl="1"/>
            <a:r>
              <a:rPr lang="en-CA" sz="2800" dirty="0" smtClean="0"/>
              <a:t>Question the </a:t>
            </a:r>
            <a:r>
              <a:rPr lang="en-CA" sz="2800" i="1" dirty="0" smtClean="0"/>
              <a:t>helpfulness</a:t>
            </a:r>
            <a:r>
              <a:rPr lang="en-CA" sz="2800" dirty="0" smtClean="0"/>
              <a:t> rather than </a:t>
            </a:r>
            <a:r>
              <a:rPr lang="en-CA" sz="2800" i="1" dirty="0" smtClean="0"/>
              <a:t>rationality</a:t>
            </a:r>
            <a:r>
              <a:rPr lang="en-CA" sz="2800" dirty="0" smtClean="0"/>
              <a:t> of a problematic beliefs, especially when stressors are real</a:t>
            </a:r>
            <a:r>
              <a:rPr lang="en-CA" sz="2800" baseline="30000" dirty="0" smtClean="0"/>
              <a:t> </a:t>
            </a:r>
            <a:r>
              <a:rPr lang="en-CA" sz="2800" dirty="0" smtClean="0"/>
              <a:t>(i.e. having children in danger of being taken into custody)</a:t>
            </a:r>
            <a:r>
              <a:rPr lang="en-CA" sz="2800" baseline="30000" dirty="0" smtClean="0"/>
              <a:t>2</a:t>
            </a:r>
            <a:endParaRPr lang="en-CA" baseline="30000" dirty="0"/>
          </a:p>
          <a:p>
            <a:endParaRPr lang="en-CA" dirty="0"/>
          </a:p>
        </p:txBody>
      </p:sp>
      <p:sp>
        <p:nvSpPr>
          <p:cNvPr id="6" name="TextBox 5"/>
          <p:cNvSpPr txBox="1"/>
          <p:nvPr/>
        </p:nvSpPr>
        <p:spPr>
          <a:xfrm>
            <a:off x="114350" y="6581001"/>
            <a:ext cx="9029650" cy="276999"/>
          </a:xfrm>
          <a:prstGeom prst="rect">
            <a:avLst/>
          </a:prstGeom>
          <a:noFill/>
        </p:spPr>
        <p:txBody>
          <a:bodyPr wrap="square" rtlCol="0">
            <a:spAutoFit/>
          </a:bodyPr>
          <a:lstStyle/>
          <a:p>
            <a:pPr marL="0" lvl="1" algn="r"/>
            <a:r>
              <a:rPr lang="en-CA" sz="1200" baseline="30000" dirty="0" smtClean="0"/>
              <a:t>1</a:t>
            </a:r>
            <a:r>
              <a:rPr lang="en-CA" sz="1200" dirty="0" smtClean="0"/>
              <a:t>Hwang (2009); </a:t>
            </a:r>
            <a:r>
              <a:rPr lang="en-CA" sz="1200" baseline="30000" dirty="0" smtClean="0"/>
              <a:t>2</a:t>
            </a:r>
            <a:r>
              <a:rPr lang="en-CA" sz="1200" dirty="0" smtClean="0"/>
              <a:t>Hays, (2009) </a:t>
            </a:r>
            <a:endParaRPr lang="en-CA" sz="1200" dirty="0"/>
          </a:p>
        </p:txBody>
      </p:sp>
      <p:sp>
        <p:nvSpPr>
          <p:cNvPr id="7" name="Title 3"/>
          <p:cNvSpPr>
            <a:spLocks noGrp="1"/>
          </p:cNvSpPr>
          <p:nvPr>
            <p:ph type="title"/>
          </p:nvPr>
        </p:nvSpPr>
        <p:spPr>
          <a:xfrm>
            <a:off x="457200" y="260648"/>
            <a:ext cx="8229600" cy="1143000"/>
          </a:xfrm>
        </p:spPr>
        <p:txBody>
          <a:bodyPr>
            <a:noAutofit/>
          </a:bodyPr>
          <a:lstStyle/>
          <a:p>
            <a:r>
              <a:rPr lang="en-CA" sz="4400" b="1" dirty="0" smtClean="0"/>
              <a:t>De-stigmatizing Counselling: Applications</a:t>
            </a:r>
            <a:endParaRPr lang="en-CA" sz="4400" b="1" dirty="0"/>
          </a:p>
        </p:txBody>
      </p:sp>
    </p:spTree>
    <p:extLst>
      <p:ext uri="{BB962C8B-B14F-4D97-AF65-F5344CB8AC3E}">
        <p14:creationId xmlns:p14="http://schemas.microsoft.com/office/powerpoint/2010/main" val="345960971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1143000"/>
          </a:xfrm>
        </p:spPr>
        <p:txBody>
          <a:bodyPr>
            <a:normAutofit/>
          </a:bodyPr>
          <a:lstStyle/>
          <a:p>
            <a:r>
              <a:rPr lang="en-CA" dirty="0" smtClean="0"/>
              <a:t>Reflection Question:</a:t>
            </a:r>
            <a:endParaRPr lang="en-CA" dirty="0"/>
          </a:p>
        </p:txBody>
      </p:sp>
      <p:sp>
        <p:nvSpPr>
          <p:cNvPr id="4" name="Content Placeholder 3"/>
          <p:cNvSpPr>
            <a:spLocks noGrp="1"/>
          </p:cNvSpPr>
          <p:nvPr>
            <p:ph idx="1"/>
          </p:nvPr>
        </p:nvSpPr>
        <p:spPr>
          <a:xfrm>
            <a:off x="457200" y="1340768"/>
            <a:ext cx="8229600" cy="4983832"/>
          </a:xfrm>
        </p:spPr>
        <p:txBody>
          <a:bodyPr>
            <a:noAutofit/>
          </a:bodyPr>
          <a:lstStyle/>
          <a:p>
            <a:pPr marL="0" indent="0">
              <a:buNone/>
            </a:pPr>
            <a:r>
              <a:rPr lang="en-CA" sz="2800" dirty="0" smtClean="0">
                <a:solidFill>
                  <a:schemeClr val="accent2"/>
                </a:solidFill>
              </a:rPr>
              <a:t>Please share an example of another cultural symbol or saying you might adapt to explain a therapeutic concept. </a:t>
            </a:r>
            <a:r>
              <a:rPr lang="en-CA" sz="2800" dirty="0" smtClean="0">
                <a:solidFill>
                  <a:schemeClr val="accent2"/>
                </a:solidFill>
                <a:sym typeface="Wingdings" pitchFamily="2" charset="2"/>
              </a:rPr>
              <a:t></a:t>
            </a:r>
            <a:endParaRPr lang="en-CA" sz="2800" dirty="0" smtClean="0">
              <a:solidFill>
                <a:schemeClr val="accent2"/>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5469" y="2276872"/>
            <a:ext cx="2471211" cy="2978362"/>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1762" y="5619408"/>
            <a:ext cx="837407" cy="1030655"/>
          </a:xfrm>
          <a:prstGeom prst="rect">
            <a:avLst/>
          </a:prstGeom>
        </p:spPr>
      </p:pic>
      <p:grpSp>
        <p:nvGrpSpPr>
          <p:cNvPr id="28" name="Group 27"/>
          <p:cNvGrpSpPr/>
          <p:nvPr/>
        </p:nvGrpSpPr>
        <p:grpSpPr>
          <a:xfrm>
            <a:off x="1697014" y="5925331"/>
            <a:ext cx="6192688" cy="908879"/>
            <a:chOff x="1331640" y="5809890"/>
            <a:chExt cx="6192688" cy="908879"/>
          </a:xfrm>
        </p:grpSpPr>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31" name="Rounded Rectangle 30"/>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2" name="Rounded Rectangle 31"/>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3" name="Rounded Rectangle 32"/>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4" name="Rounded Rectangle 33"/>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5" name="Rounded Rectangle 34"/>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6" name="Rounded Rectangle 35"/>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7" name="Rounded Rectangle 36"/>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8" name="Rounded Rectangle 37"/>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9" name="TextBox 38"/>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40" name="TextBox 39"/>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41" name="TextBox 40"/>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42" name="TextBox 41"/>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43" name="TextBox 42"/>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44" name="TextBox 43"/>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45" name="TextBox 44"/>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46" name="Rectangle 45"/>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7494" y="5662175"/>
            <a:ext cx="837407" cy="1030655"/>
          </a:xfrm>
          <a:prstGeom prst="rect">
            <a:avLst/>
          </a:prstGeom>
        </p:spPr>
      </p:pic>
      <p:sp>
        <p:nvSpPr>
          <p:cNvPr id="50" name="Rectangle 49"/>
          <p:cNvSpPr/>
          <p:nvPr/>
        </p:nvSpPr>
        <p:spPr>
          <a:xfrm>
            <a:off x="2281089" y="5657399"/>
            <a:ext cx="6755407" cy="867945"/>
          </a:xfrm>
          <a:prstGeom prst="rect">
            <a:avLst/>
          </a:prstGeom>
          <a:noFill/>
        </p:spPr>
        <p:txBody>
          <a:bodyPr wrap="none" lIns="91440" tIns="45720" rIns="91440" bIns="45720">
            <a:prstTxWarp prst="textArchUp">
              <a:avLst/>
            </a:prstTxWarp>
            <a:spAutoFit/>
          </a:bodyPr>
          <a:lstStyle/>
          <a:p>
            <a:pPr algn="ctr"/>
            <a:r>
              <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Wow! Thank you for making it this far.</a:t>
            </a:r>
          </a:p>
          <a:p>
            <a:pPr algn="ctr"/>
            <a:r>
              <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How about another </a:t>
            </a:r>
            <a:r>
              <a:rPr lang="en-US" sz="2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break?</a:t>
            </a:r>
            <a:endParaRPr lang="en-US"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1" name="Down Arrow 50"/>
          <p:cNvSpPr/>
          <p:nvPr/>
        </p:nvSpPr>
        <p:spPr>
          <a:xfrm>
            <a:off x="5801470" y="5851815"/>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7873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80">
                                          <p:stCondLst>
                                            <p:cond delay="0"/>
                                          </p:stCondLst>
                                        </p:cTn>
                                        <p:tgtEl>
                                          <p:spTgt spid="50"/>
                                        </p:tgtEl>
                                      </p:cBhvr>
                                    </p:animEffect>
                                    <p:anim calcmode="lin" valueType="num">
                                      <p:cBhvr>
                                        <p:cTn id="2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29" dur="26">
                                          <p:stCondLst>
                                            <p:cond delay="650"/>
                                          </p:stCondLst>
                                        </p:cTn>
                                        <p:tgtEl>
                                          <p:spTgt spid="50"/>
                                        </p:tgtEl>
                                      </p:cBhvr>
                                      <p:to x="100000" y="60000"/>
                                    </p:animScale>
                                    <p:animScale>
                                      <p:cBhvr>
                                        <p:cTn id="30" dur="166" decel="50000">
                                          <p:stCondLst>
                                            <p:cond delay="676"/>
                                          </p:stCondLst>
                                        </p:cTn>
                                        <p:tgtEl>
                                          <p:spTgt spid="50"/>
                                        </p:tgtEl>
                                      </p:cBhvr>
                                      <p:to x="100000" y="100000"/>
                                    </p:animScale>
                                    <p:animScale>
                                      <p:cBhvr>
                                        <p:cTn id="31" dur="26">
                                          <p:stCondLst>
                                            <p:cond delay="1312"/>
                                          </p:stCondLst>
                                        </p:cTn>
                                        <p:tgtEl>
                                          <p:spTgt spid="50"/>
                                        </p:tgtEl>
                                      </p:cBhvr>
                                      <p:to x="100000" y="80000"/>
                                    </p:animScale>
                                    <p:animScale>
                                      <p:cBhvr>
                                        <p:cTn id="32" dur="166" decel="50000">
                                          <p:stCondLst>
                                            <p:cond delay="1338"/>
                                          </p:stCondLst>
                                        </p:cTn>
                                        <p:tgtEl>
                                          <p:spTgt spid="50"/>
                                        </p:tgtEl>
                                      </p:cBhvr>
                                      <p:to x="100000" y="100000"/>
                                    </p:animScale>
                                    <p:animScale>
                                      <p:cBhvr>
                                        <p:cTn id="33" dur="26">
                                          <p:stCondLst>
                                            <p:cond delay="1642"/>
                                          </p:stCondLst>
                                        </p:cTn>
                                        <p:tgtEl>
                                          <p:spTgt spid="50"/>
                                        </p:tgtEl>
                                      </p:cBhvr>
                                      <p:to x="100000" y="90000"/>
                                    </p:animScale>
                                    <p:animScale>
                                      <p:cBhvr>
                                        <p:cTn id="34" dur="166" decel="50000">
                                          <p:stCondLst>
                                            <p:cond delay="1668"/>
                                          </p:stCondLst>
                                        </p:cTn>
                                        <p:tgtEl>
                                          <p:spTgt spid="50"/>
                                        </p:tgtEl>
                                      </p:cBhvr>
                                      <p:to x="100000" y="100000"/>
                                    </p:animScale>
                                    <p:animScale>
                                      <p:cBhvr>
                                        <p:cTn id="35" dur="26">
                                          <p:stCondLst>
                                            <p:cond delay="1808"/>
                                          </p:stCondLst>
                                        </p:cTn>
                                        <p:tgtEl>
                                          <p:spTgt spid="50"/>
                                        </p:tgtEl>
                                      </p:cBhvr>
                                      <p:to x="100000" y="95000"/>
                                    </p:animScale>
                                    <p:animScale>
                                      <p:cBhvr>
                                        <p:cTn id="36" dur="166" decel="50000">
                                          <p:stCondLst>
                                            <p:cond delay="1834"/>
                                          </p:stCondLst>
                                        </p:cTn>
                                        <p:tgtEl>
                                          <p:spTgt spid="5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down)">
                                      <p:cBhvr>
                                        <p:cTn id="39" dur="580">
                                          <p:stCondLst>
                                            <p:cond delay="0"/>
                                          </p:stCondLst>
                                        </p:cTn>
                                        <p:tgtEl>
                                          <p:spTgt spid="49"/>
                                        </p:tgtEl>
                                      </p:cBhvr>
                                    </p:animEffect>
                                    <p:anim calcmode="lin" valueType="num">
                                      <p:cBhvr>
                                        <p:cTn id="40"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45" dur="26">
                                          <p:stCondLst>
                                            <p:cond delay="650"/>
                                          </p:stCondLst>
                                        </p:cTn>
                                        <p:tgtEl>
                                          <p:spTgt spid="49"/>
                                        </p:tgtEl>
                                      </p:cBhvr>
                                      <p:to x="100000" y="60000"/>
                                    </p:animScale>
                                    <p:animScale>
                                      <p:cBhvr>
                                        <p:cTn id="46" dur="166" decel="50000">
                                          <p:stCondLst>
                                            <p:cond delay="676"/>
                                          </p:stCondLst>
                                        </p:cTn>
                                        <p:tgtEl>
                                          <p:spTgt spid="49"/>
                                        </p:tgtEl>
                                      </p:cBhvr>
                                      <p:to x="100000" y="100000"/>
                                    </p:animScale>
                                    <p:animScale>
                                      <p:cBhvr>
                                        <p:cTn id="47" dur="26">
                                          <p:stCondLst>
                                            <p:cond delay="1312"/>
                                          </p:stCondLst>
                                        </p:cTn>
                                        <p:tgtEl>
                                          <p:spTgt spid="49"/>
                                        </p:tgtEl>
                                      </p:cBhvr>
                                      <p:to x="100000" y="80000"/>
                                    </p:animScale>
                                    <p:animScale>
                                      <p:cBhvr>
                                        <p:cTn id="48" dur="166" decel="50000">
                                          <p:stCondLst>
                                            <p:cond delay="1338"/>
                                          </p:stCondLst>
                                        </p:cTn>
                                        <p:tgtEl>
                                          <p:spTgt spid="49"/>
                                        </p:tgtEl>
                                      </p:cBhvr>
                                      <p:to x="100000" y="100000"/>
                                    </p:animScale>
                                    <p:animScale>
                                      <p:cBhvr>
                                        <p:cTn id="49" dur="26">
                                          <p:stCondLst>
                                            <p:cond delay="1642"/>
                                          </p:stCondLst>
                                        </p:cTn>
                                        <p:tgtEl>
                                          <p:spTgt spid="49"/>
                                        </p:tgtEl>
                                      </p:cBhvr>
                                      <p:to x="100000" y="90000"/>
                                    </p:animScale>
                                    <p:animScale>
                                      <p:cBhvr>
                                        <p:cTn id="50" dur="166" decel="50000">
                                          <p:stCondLst>
                                            <p:cond delay="1668"/>
                                          </p:stCondLst>
                                        </p:cTn>
                                        <p:tgtEl>
                                          <p:spTgt spid="49"/>
                                        </p:tgtEl>
                                      </p:cBhvr>
                                      <p:to x="100000" y="100000"/>
                                    </p:animScale>
                                    <p:animScale>
                                      <p:cBhvr>
                                        <p:cTn id="51" dur="26">
                                          <p:stCondLst>
                                            <p:cond delay="1808"/>
                                          </p:stCondLst>
                                        </p:cTn>
                                        <p:tgtEl>
                                          <p:spTgt spid="49"/>
                                        </p:tgtEl>
                                      </p:cBhvr>
                                      <p:to x="100000" y="95000"/>
                                    </p:animScale>
                                    <p:animScale>
                                      <p:cBhvr>
                                        <p:cTn id="52" dur="166" decel="50000">
                                          <p:stCondLst>
                                            <p:cond delay="1834"/>
                                          </p:stCondLst>
                                        </p:cTn>
                                        <p:tgtEl>
                                          <p:spTgt spid="4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3648" y="1565920"/>
            <a:ext cx="6408712" cy="1143000"/>
          </a:xfrm>
        </p:spPr>
        <p:txBody>
          <a:bodyPr>
            <a:normAutofit fontScale="90000"/>
          </a:bodyPr>
          <a:lstStyle/>
          <a:p>
            <a:r>
              <a:rPr lang="en-CA" dirty="0" smtClean="0"/>
              <a:t>Domain IV: Client-Therapist Relationship</a:t>
            </a:r>
            <a:endParaRPr lang="en-CA"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3068960"/>
            <a:ext cx="4062740" cy="309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4139173"/>
            <a:ext cx="864096" cy="829612"/>
          </a:xfrm>
          <a:prstGeom prst="rect">
            <a:avLst/>
          </a:prstGeom>
        </p:spPr>
      </p:pic>
      <p:sp>
        <p:nvSpPr>
          <p:cNvPr id="6" name="TextBox 5"/>
          <p:cNvSpPr txBox="1"/>
          <p:nvPr/>
        </p:nvSpPr>
        <p:spPr>
          <a:xfrm>
            <a:off x="7449862" y="4725144"/>
            <a:ext cx="1694138" cy="1077218"/>
          </a:xfrm>
          <a:prstGeom prst="rect">
            <a:avLst/>
          </a:prstGeom>
          <a:noFill/>
        </p:spPr>
        <p:txBody>
          <a:bodyPr wrap="square" rtlCol="0">
            <a:spAutoFit/>
          </a:bodyPr>
          <a:lstStyle/>
          <a:p>
            <a:pPr algn="ctr"/>
            <a:r>
              <a:rPr lang="en-CA" sz="1600" dirty="0" smtClean="0"/>
              <a:t>Please complete self-evaluation sheet domain 3. </a:t>
            </a:r>
            <a:r>
              <a:rPr lang="en-CA" sz="1600" dirty="0" smtClean="0">
                <a:sym typeface="Wingdings" pitchFamily="2" charset="2"/>
              </a:rPr>
              <a:t></a:t>
            </a:r>
            <a:endParaRPr lang="en-CA" sz="1600" dirty="0"/>
          </a:p>
        </p:txBody>
      </p:sp>
    </p:spTree>
    <p:extLst>
      <p:ext uri="{BB962C8B-B14F-4D97-AF65-F5344CB8AC3E}">
        <p14:creationId xmlns:p14="http://schemas.microsoft.com/office/powerpoint/2010/main" val="206070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28861" y="1412776"/>
            <a:ext cx="8568952" cy="1512168"/>
          </a:xfrm>
          <a:prstGeom prst="roundRect">
            <a:avLst/>
          </a:prstGeom>
          <a:solidFill>
            <a:srgbClr val="CCCC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457200" y="269776"/>
            <a:ext cx="8229600" cy="1143000"/>
          </a:xfrm>
        </p:spPr>
        <p:txBody>
          <a:bodyPr>
            <a:noAutofit/>
          </a:bodyPr>
          <a:lstStyle/>
          <a:p>
            <a:r>
              <a:rPr lang="en-CA" sz="4400" dirty="0" smtClean="0"/>
              <a:t>Client-Therapist Relationship: Overview</a:t>
            </a:r>
            <a:endParaRPr lang="en-CA" sz="4400" dirty="0">
              <a:solidFill>
                <a:srgbClr val="FF0000"/>
              </a:solidFill>
            </a:endParaRPr>
          </a:p>
        </p:txBody>
      </p:sp>
      <p:sp>
        <p:nvSpPr>
          <p:cNvPr id="5" name="Content Placeholder 4"/>
          <p:cNvSpPr>
            <a:spLocks noGrp="1"/>
          </p:cNvSpPr>
          <p:nvPr>
            <p:ph idx="1"/>
          </p:nvPr>
        </p:nvSpPr>
        <p:spPr>
          <a:xfrm>
            <a:off x="400869" y="1412776"/>
            <a:ext cx="8568952" cy="4911824"/>
          </a:xfrm>
        </p:spPr>
        <p:txBody>
          <a:bodyPr numCol="1">
            <a:noAutofit/>
          </a:bodyPr>
          <a:lstStyle/>
          <a:p>
            <a:pPr marL="0" indent="0">
              <a:buNone/>
            </a:pPr>
            <a:r>
              <a:rPr lang="en-CA" sz="2800" i="1" dirty="0" smtClean="0"/>
              <a:t>Refers to:</a:t>
            </a:r>
          </a:p>
          <a:p>
            <a:pPr lvl="1"/>
            <a:r>
              <a:rPr lang="en-CA" dirty="0" smtClean="0"/>
              <a:t>Improving the client-therapist relationship</a:t>
            </a:r>
          </a:p>
          <a:p>
            <a:pPr lvl="1"/>
            <a:r>
              <a:rPr lang="en-CA" dirty="0" smtClean="0"/>
              <a:t>Setting realistic relationship and goal expectations</a:t>
            </a:r>
          </a:p>
          <a:p>
            <a:pPr lvl="1"/>
            <a:endParaRPr lang="en-CA" dirty="0" smtClean="0"/>
          </a:p>
        </p:txBody>
      </p:sp>
      <p:sp>
        <p:nvSpPr>
          <p:cNvPr id="7" name="Content Placeholder 4"/>
          <p:cNvSpPr txBox="1">
            <a:spLocks/>
          </p:cNvSpPr>
          <p:nvPr/>
        </p:nvSpPr>
        <p:spPr>
          <a:xfrm>
            <a:off x="400869" y="3212976"/>
            <a:ext cx="8640960" cy="3327648"/>
          </a:xfrm>
          <a:prstGeom prst="rect">
            <a:avLst/>
          </a:prstGeom>
        </p:spPr>
        <p:txBody>
          <a:bodyPr vert="horz" numCol="1">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CA" sz="2800" dirty="0" smtClean="0"/>
              <a:t>Benefits</a:t>
            </a:r>
            <a:r>
              <a:rPr lang="en-CA" sz="2800" baseline="30000" dirty="0" smtClean="0"/>
              <a:t>1,2</a:t>
            </a:r>
            <a:r>
              <a:rPr lang="en-CA" sz="2800" dirty="0" smtClean="0"/>
              <a:t>:</a:t>
            </a:r>
          </a:p>
          <a:p>
            <a:pPr lvl="1"/>
            <a:r>
              <a:rPr lang="en-CA" dirty="0" smtClean="0"/>
              <a:t>Improved working alliance, client comfort</a:t>
            </a:r>
          </a:p>
          <a:p>
            <a:pPr lvl="1"/>
            <a:r>
              <a:rPr lang="en-CA" dirty="0" smtClean="0"/>
              <a:t>Increased empathy, greater feeling of social connectedness</a:t>
            </a:r>
          </a:p>
          <a:p>
            <a:pPr lvl="1"/>
            <a:r>
              <a:rPr lang="en-CA" dirty="0" smtClean="0"/>
              <a:t>Reduced stigma and anxiety due to realistic expectations</a:t>
            </a:r>
          </a:p>
          <a:p>
            <a:pPr lvl="1"/>
            <a:r>
              <a:rPr lang="en-CA" dirty="0" smtClean="0"/>
              <a:t>Reduced anxiety about cultural differences </a:t>
            </a:r>
          </a:p>
          <a:p>
            <a:pPr lvl="1"/>
            <a:r>
              <a:rPr lang="en-CA" dirty="0" smtClean="0"/>
              <a:t>Increased feelings of client self-efficacy</a:t>
            </a:r>
          </a:p>
        </p:txBody>
      </p:sp>
      <p:sp>
        <p:nvSpPr>
          <p:cNvPr id="8" name="TextBox 7"/>
          <p:cNvSpPr txBox="1"/>
          <p:nvPr/>
        </p:nvSpPr>
        <p:spPr>
          <a:xfrm>
            <a:off x="114350" y="6581001"/>
            <a:ext cx="9029650" cy="276999"/>
          </a:xfrm>
          <a:prstGeom prst="rect">
            <a:avLst/>
          </a:prstGeom>
          <a:noFill/>
        </p:spPr>
        <p:txBody>
          <a:bodyPr wrap="square" rtlCol="0">
            <a:spAutoFit/>
          </a:bodyPr>
          <a:lstStyle/>
          <a:p>
            <a:pPr marL="0" lvl="1" algn="r"/>
            <a:r>
              <a:rPr lang="en-CA" sz="1200" baseline="30000" dirty="0" smtClean="0"/>
              <a:t>1</a:t>
            </a:r>
            <a:r>
              <a:rPr lang="en-CA" sz="1200" dirty="0" smtClean="0"/>
              <a:t>Hwang (2009); </a:t>
            </a:r>
            <a:r>
              <a:rPr lang="en-CA" sz="1200" baseline="30000" dirty="0" smtClean="0"/>
              <a:t>2</a:t>
            </a:r>
            <a:r>
              <a:rPr lang="en-CA" sz="1200" dirty="0" smtClean="0"/>
              <a:t>See also Hwang (2009; 2012) </a:t>
            </a:r>
            <a:endParaRPr lang="en-CA" sz="1200" dirty="0"/>
          </a:p>
        </p:txBody>
      </p:sp>
      <p:sp>
        <p:nvSpPr>
          <p:cNvPr id="9" name="Rounded Rectangle 8"/>
          <p:cNvSpPr/>
          <p:nvPr/>
        </p:nvSpPr>
        <p:spPr>
          <a:xfrm>
            <a:off x="256853" y="3212977"/>
            <a:ext cx="8641570" cy="2880320"/>
          </a:xfrm>
          <a:prstGeom prst="roundRect">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315092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2106" y="3068960"/>
            <a:ext cx="6336704" cy="19782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3"/>
          <p:cNvSpPr>
            <a:spLocks noGrp="1"/>
          </p:cNvSpPr>
          <p:nvPr>
            <p:ph type="title"/>
          </p:nvPr>
        </p:nvSpPr>
        <p:spPr>
          <a:xfrm>
            <a:off x="457200" y="260648"/>
            <a:ext cx="8229600" cy="1143000"/>
          </a:xfrm>
        </p:spPr>
        <p:txBody>
          <a:bodyPr>
            <a:noAutofit/>
          </a:bodyPr>
          <a:lstStyle/>
          <a:p>
            <a:r>
              <a:rPr lang="en-CA" sz="4400" dirty="0" smtClean="0"/>
              <a:t>Client-Therapist Relationship: Components</a:t>
            </a:r>
            <a:endParaRPr lang="en-CA" sz="4400" dirty="0">
              <a:solidFill>
                <a:srgbClr val="FF0000"/>
              </a:solidFill>
            </a:endParaRPr>
          </a:p>
        </p:txBody>
      </p:sp>
      <p:sp>
        <p:nvSpPr>
          <p:cNvPr id="5" name="Content Placeholder 4"/>
          <p:cNvSpPr>
            <a:spLocks noGrp="1"/>
          </p:cNvSpPr>
          <p:nvPr>
            <p:ph idx="1"/>
          </p:nvPr>
        </p:nvSpPr>
        <p:spPr>
          <a:xfrm>
            <a:off x="457200" y="1484784"/>
            <a:ext cx="8229600" cy="4839816"/>
          </a:xfrm>
        </p:spPr>
        <p:txBody>
          <a:bodyPr>
            <a:normAutofit/>
          </a:bodyPr>
          <a:lstStyle/>
          <a:p>
            <a:pPr marL="596646" indent="-514350">
              <a:buFont typeface="+mj-lt"/>
              <a:buAutoNum type="arabicPeriod"/>
            </a:pPr>
            <a:r>
              <a:rPr lang="en-CA" dirty="0" smtClean="0"/>
              <a:t>Developing cultural knowledge and cultural self-awareness</a:t>
            </a:r>
          </a:p>
          <a:p>
            <a:pPr marL="596646" indent="-514350">
              <a:buFont typeface="+mj-lt"/>
              <a:buAutoNum type="arabicPeriod"/>
            </a:pPr>
            <a:r>
              <a:rPr lang="en-CA" dirty="0" smtClean="0"/>
              <a:t>Utilize methods to improve joining</a:t>
            </a:r>
          </a:p>
          <a:p>
            <a:pPr marL="596646" indent="-514350">
              <a:buFont typeface="+mj-lt"/>
              <a:buAutoNum type="arabicPeriod"/>
            </a:pPr>
            <a:r>
              <a:rPr lang="en-CA" dirty="0" smtClean="0"/>
              <a:t>Match some expectations, promote realistic expectations</a:t>
            </a:r>
            <a:endParaRPr lang="en-CA" dirty="0"/>
          </a:p>
          <a:p>
            <a:pPr marL="596646" indent="-514350">
              <a:buFont typeface="+mj-lt"/>
              <a:buAutoNum type="arabicPeriod"/>
            </a:pPr>
            <a:r>
              <a:rPr lang="en-CA" dirty="0" smtClean="0"/>
              <a:t>Ally against racism and prejudice</a:t>
            </a:r>
          </a:p>
          <a:p>
            <a:pPr marL="596646" indent="-514350">
              <a:buFont typeface="+mj-lt"/>
              <a:buAutoNum type="arabicPeriod"/>
            </a:pPr>
            <a:r>
              <a:rPr lang="en-CA" dirty="0" smtClean="0"/>
              <a:t>Strive for achieving a ‘cognitive match’ during discussions</a:t>
            </a:r>
          </a:p>
          <a:p>
            <a:endParaRPr lang="en-CA" dirty="0"/>
          </a:p>
        </p:txBody>
      </p:sp>
    </p:spTree>
    <p:extLst>
      <p:ext uri="{BB962C8B-B14F-4D97-AF65-F5344CB8AC3E}">
        <p14:creationId xmlns:p14="http://schemas.microsoft.com/office/powerpoint/2010/main" val="39468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07504" y="1484783"/>
            <a:ext cx="8928992" cy="4968553"/>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457200" y="341784"/>
            <a:ext cx="8229600" cy="1143000"/>
          </a:xfrm>
        </p:spPr>
        <p:txBody>
          <a:bodyPr>
            <a:noAutofit/>
          </a:bodyPr>
          <a:lstStyle/>
          <a:p>
            <a:r>
              <a:rPr lang="en-CA" sz="4400" b="1" dirty="0" smtClean="0"/>
              <a:t>Cultural Knowledge and Self-Awareness: Applications</a:t>
            </a:r>
            <a:endParaRPr lang="en-CA" sz="4400" b="1" dirty="0">
              <a:solidFill>
                <a:srgbClr val="FF0000"/>
              </a:solidFill>
            </a:endParaRPr>
          </a:p>
        </p:txBody>
      </p:sp>
      <p:sp>
        <p:nvSpPr>
          <p:cNvPr id="5" name="Content Placeholder 4"/>
          <p:cNvSpPr>
            <a:spLocks noGrp="1"/>
          </p:cNvSpPr>
          <p:nvPr>
            <p:ph idx="1"/>
          </p:nvPr>
        </p:nvSpPr>
        <p:spPr>
          <a:xfrm>
            <a:off x="323528" y="1556792"/>
            <a:ext cx="8496944" cy="4767808"/>
          </a:xfrm>
        </p:spPr>
        <p:txBody>
          <a:bodyPr numCol="2">
            <a:noAutofit/>
          </a:bodyPr>
          <a:lstStyle/>
          <a:p>
            <a:r>
              <a:rPr lang="en-CA" sz="2300" dirty="0" smtClean="0"/>
              <a:t>Read about the cultural background of the client</a:t>
            </a:r>
          </a:p>
          <a:p>
            <a:endParaRPr lang="en-CA" sz="2300" dirty="0" smtClean="0"/>
          </a:p>
          <a:p>
            <a:r>
              <a:rPr lang="en-CA" sz="2300" dirty="0" smtClean="0"/>
              <a:t>Inquire directly about cultural values and influences</a:t>
            </a:r>
          </a:p>
          <a:p>
            <a:endParaRPr lang="en-CA" sz="2300" dirty="0" smtClean="0"/>
          </a:p>
          <a:p>
            <a:r>
              <a:rPr lang="en-CA" sz="2300" dirty="0" smtClean="0"/>
              <a:t>Expose oneself to different cultures</a:t>
            </a:r>
          </a:p>
          <a:p>
            <a:endParaRPr lang="en-CA" sz="2300" dirty="0" smtClean="0"/>
          </a:p>
          <a:p>
            <a:r>
              <a:rPr lang="en-CA" sz="2300" dirty="0" smtClean="0"/>
              <a:t>Explore cultural information such as aggregate personality traits, </a:t>
            </a:r>
            <a:r>
              <a:rPr lang="en-CA" sz="2300" dirty="0" err="1" smtClean="0"/>
              <a:t>Hofstede’s</a:t>
            </a:r>
            <a:r>
              <a:rPr lang="en-CA" sz="2300" dirty="0" smtClean="0"/>
              <a:t> cultural dimensions, cultural values and activities</a:t>
            </a:r>
          </a:p>
          <a:p>
            <a:endParaRPr lang="en-CA" sz="2300" dirty="0"/>
          </a:p>
          <a:p>
            <a:r>
              <a:rPr lang="en-CA" sz="2300" dirty="0"/>
              <a:t>Take part in cultural workshops, coursework, supervision, and consultation, diversify caseload</a:t>
            </a:r>
            <a:r>
              <a:rPr lang="en-CA" sz="2300" baseline="30000" dirty="0"/>
              <a:t>1</a:t>
            </a:r>
          </a:p>
          <a:p>
            <a:endParaRPr lang="en-CA" sz="2300" dirty="0"/>
          </a:p>
          <a:p>
            <a:r>
              <a:rPr lang="en-CA" sz="2300" dirty="0"/>
              <a:t>Consider utilizing a </a:t>
            </a:r>
            <a:r>
              <a:rPr lang="en-CA" sz="2300" i="1" dirty="0"/>
              <a:t>White identity </a:t>
            </a:r>
            <a:r>
              <a:rPr lang="en-CA" sz="2300" i="1" dirty="0" smtClean="0"/>
              <a:t>model</a:t>
            </a:r>
            <a:r>
              <a:rPr lang="en-CA" sz="2300" dirty="0" smtClean="0"/>
              <a:t> to </a:t>
            </a:r>
            <a:r>
              <a:rPr lang="en-CA" sz="2300" dirty="0"/>
              <a:t>guide progress towards awareness and </a:t>
            </a:r>
            <a:r>
              <a:rPr lang="en-CA" sz="2300" dirty="0" smtClean="0"/>
              <a:t>anti-racist action</a:t>
            </a:r>
            <a:endParaRPr lang="en-CA" sz="2300" dirty="0"/>
          </a:p>
        </p:txBody>
      </p:sp>
      <p:sp>
        <p:nvSpPr>
          <p:cNvPr id="6" name="TextBox 5"/>
          <p:cNvSpPr txBox="1"/>
          <p:nvPr/>
        </p:nvSpPr>
        <p:spPr>
          <a:xfrm>
            <a:off x="114350" y="6581001"/>
            <a:ext cx="9029650" cy="276999"/>
          </a:xfrm>
          <a:prstGeom prst="rect">
            <a:avLst/>
          </a:prstGeom>
          <a:noFill/>
        </p:spPr>
        <p:txBody>
          <a:bodyPr wrap="square" rtlCol="0">
            <a:spAutoFit/>
          </a:bodyPr>
          <a:lstStyle/>
          <a:p>
            <a:pPr marL="0" lvl="1" algn="r"/>
            <a:r>
              <a:rPr lang="en-CA" sz="1200" baseline="30000" dirty="0" smtClean="0"/>
              <a:t>1</a:t>
            </a:r>
            <a:r>
              <a:rPr lang="en-CA" sz="1200" dirty="0" smtClean="0"/>
              <a:t>Arthur </a:t>
            </a:r>
            <a:r>
              <a:rPr lang="en-CA" sz="1200" dirty="0"/>
              <a:t>&amp; </a:t>
            </a:r>
            <a:r>
              <a:rPr lang="en-CA" sz="1200" dirty="0" err="1" smtClean="0"/>
              <a:t>Januszkowski</a:t>
            </a:r>
            <a:r>
              <a:rPr lang="en-CA" sz="1200" dirty="0" smtClean="0"/>
              <a:t> (2001</a:t>
            </a:r>
            <a:r>
              <a:rPr lang="en-CA" sz="1200" dirty="0"/>
              <a:t>)</a:t>
            </a:r>
          </a:p>
        </p:txBody>
      </p:sp>
    </p:spTree>
    <p:extLst>
      <p:ext uri="{BB962C8B-B14F-4D97-AF65-F5344CB8AC3E}">
        <p14:creationId xmlns:p14="http://schemas.microsoft.com/office/powerpoint/2010/main" val="427976823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CA" sz="4400" dirty="0" smtClean="0"/>
              <a:t>White Identity Development</a:t>
            </a:r>
            <a:endParaRPr lang="en-CA" sz="4400" dirty="0"/>
          </a:p>
        </p:txBody>
      </p:sp>
      <p:sp>
        <p:nvSpPr>
          <p:cNvPr id="8" name="Rounded Rectangle 7"/>
          <p:cNvSpPr/>
          <p:nvPr/>
        </p:nvSpPr>
        <p:spPr>
          <a:xfrm>
            <a:off x="4990" y="1394012"/>
            <a:ext cx="2982834" cy="5017423"/>
          </a:xfrm>
          <a:prstGeom prst="round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40268" y="1499720"/>
            <a:ext cx="2947556" cy="4806009"/>
          </a:xfrm>
          <a:custGeom>
            <a:avLst/>
            <a:gdLst>
              <a:gd name="connsiteX0" fmla="*/ 0 w 3229947"/>
              <a:gd name="connsiteY0" fmla="*/ 0 h 4806009"/>
              <a:gd name="connsiteX1" fmla="*/ 3229947 w 3229947"/>
              <a:gd name="connsiteY1" fmla="*/ 0 h 4806009"/>
              <a:gd name="connsiteX2" fmla="*/ 3229947 w 3229947"/>
              <a:gd name="connsiteY2" fmla="*/ 4806009 h 4806009"/>
              <a:gd name="connsiteX3" fmla="*/ 0 w 3229947"/>
              <a:gd name="connsiteY3" fmla="*/ 4806009 h 4806009"/>
              <a:gd name="connsiteX4" fmla="*/ 0 w 3229947"/>
              <a:gd name="connsiteY4" fmla="*/ 0 h 480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947" h="4806009">
                <a:moveTo>
                  <a:pt x="0" y="0"/>
                </a:moveTo>
                <a:lnTo>
                  <a:pt x="3229947" y="0"/>
                </a:lnTo>
                <a:lnTo>
                  <a:pt x="3229947" y="4806009"/>
                </a:lnTo>
                <a:lnTo>
                  <a:pt x="0" y="4806009"/>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740" tIns="78740" rIns="78740" bIns="78740" numCol="1" spcCol="1270" anchor="ctr" anchorCtr="0">
            <a:noAutofit/>
          </a:bodyPr>
          <a:lstStyle/>
          <a:p>
            <a:pPr lvl="0" defTabSz="1377950">
              <a:lnSpc>
                <a:spcPct val="90000"/>
              </a:lnSpc>
              <a:spcBef>
                <a:spcPct val="0"/>
              </a:spcBef>
              <a:spcAft>
                <a:spcPct val="35000"/>
              </a:spcAft>
            </a:pPr>
            <a:r>
              <a:rPr lang="en-CA" sz="2800" i="1" dirty="0" smtClean="0">
                <a:sym typeface="Wingdings" pitchFamily="2" charset="2"/>
              </a:rPr>
              <a:t>Optional activity</a:t>
            </a:r>
            <a:r>
              <a:rPr lang="en-CA" sz="2800" dirty="0" smtClean="0">
                <a:sym typeface="Wingdings" pitchFamily="2" charset="2"/>
              </a:rPr>
              <a:t>: </a:t>
            </a:r>
          </a:p>
          <a:p>
            <a:pPr lvl="0" defTabSz="1377950">
              <a:lnSpc>
                <a:spcPct val="90000"/>
              </a:lnSpc>
              <a:spcBef>
                <a:spcPct val="0"/>
              </a:spcBef>
              <a:spcAft>
                <a:spcPct val="35000"/>
              </a:spcAft>
            </a:pPr>
            <a:r>
              <a:rPr lang="en-CA" sz="2800" kern="1200" dirty="0" smtClean="0">
                <a:solidFill>
                  <a:schemeClr val="accent2"/>
                </a:solidFill>
              </a:rPr>
              <a:t>Click</a:t>
            </a:r>
            <a:r>
              <a:rPr lang="en-CA" sz="2800" kern="1200" dirty="0" smtClean="0"/>
              <a:t> the titles to learn about the 7 stages of development of White </a:t>
            </a:r>
            <a:r>
              <a:rPr lang="en-CA" sz="2800" dirty="0"/>
              <a:t>racial consciousness </a:t>
            </a:r>
            <a:r>
              <a:rPr lang="en-CA" sz="2800" dirty="0" smtClean="0"/>
              <a:t>(The White </a:t>
            </a:r>
            <a:r>
              <a:rPr lang="en-CA" sz="2800" dirty="0"/>
              <a:t>Racial Identity </a:t>
            </a:r>
            <a:r>
              <a:rPr lang="en-CA" sz="2800" dirty="0" smtClean="0"/>
              <a:t>Model)</a:t>
            </a:r>
            <a:r>
              <a:rPr lang="en-CA" sz="2800" kern="1200" baseline="30000" dirty="0" smtClean="0"/>
              <a:t>1</a:t>
            </a:r>
            <a:endParaRPr lang="en-CA" sz="2800" kern="1200" dirty="0"/>
          </a:p>
        </p:txBody>
      </p:sp>
      <p:grpSp>
        <p:nvGrpSpPr>
          <p:cNvPr id="29" name="Group 28"/>
          <p:cNvGrpSpPr/>
          <p:nvPr/>
        </p:nvGrpSpPr>
        <p:grpSpPr>
          <a:xfrm>
            <a:off x="2845883" y="1130389"/>
            <a:ext cx="2734229" cy="682643"/>
            <a:chOff x="2845883" y="1130389"/>
            <a:chExt cx="2734229" cy="682643"/>
          </a:xfrm>
        </p:grpSpPr>
        <p:sp>
          <p:nvSpPr>
            <p:cNvPr id="10" name="Oval 9"/>
            <p:cNvSpPr/>
            <p:nvPr/>
          </p:nvSpPr>
          <p:spPr>
            <a:xfrm>
              <a:off x="2845883" y="1130389"/>
              <a:ext cx="682643" cy="682643"/>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3528527" y="1130389"/>
              <a:ext cx="2051585" cy="682643"/>
            </a:xfrm>
            <a:custGeom>
              <a:avLst/>
              <a:gdLst>
                <a:gd name="connsiteX0" fmla="*/ 0 w 2051585"/>
                <a:gd name="connsiteY0" fmla="*/ 0 h 682643"/>
                <a:gd name="connsiteX1" fmla="*/ 2051585 w 2051585"/>
                <a:gd name="connsiteY1" fmla="*/ 0 h 682643"/>
                <a:gd name="connsiteX2" fmla="*/ 2051585 w 2051585"/>
                <a:gd name="connsiteY2" fmla="*/ 682643 h 682643"/>
                <a:gd name="connsiteX3" fmla="*/ 0 w 2051585"/>
                <a:gd name="connsiteY3" fmla="*/ 682643 h 682643"/>
                <a:gd name="connsiteX4" fmla="*/ 0 w 2051585"/>
                <a:gd name="connsiteY4" fmla="*/ 0 h 68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585" h="682643">
                  <a:moveTo>
                    <a:pt x="0" y="0"/>
                  </a:moveTo>
                  <a:lnTo>
                    <a:pt x="2051585" y="0"/>
                  </a:lnTo>
                  <a:lnTo>
                    <a:pt x="2051585" y="682643"/>
                  </a:lnTo>
                  <a:lnTo>
                    <a:pt x="0" y="682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5880" tIns="27940" rIns="55880" bIns="27940" numCol="1" spcCol="1270" anchor="ctr" anchorCtr="0">
              <a:noAutofit/>
            </a:bodyPr>
            <a:lstStyle/>
            <a:p>
              <a:pPr lvl="0" algn="l" defTabSz="977900">
                <a:lnSpc>
                  <a:spcPct val="90000"/>
                </a:lnSpc>
                <a:spcBef>
                  <a:spcPct val="0"/>
                </a:spcBef>
                <a:spcAft>
                  <a:spcPct val="35000"/>
                </a:spcAft>
              </a:pPr>
              <a:r>
                <a:rPr lang="en-CA" sz="2200" u="sng" kern="1200" dirty="0" err="1" smtClean="0"/>
                <a:t>Naivete</a:t>
              </a:r>
              <a:endParaRPr lang="en-CA" sz="2200" kern="1200" dirty="0"/>
            </a:p>
          </p:txBody>
        </p:sp>
      </p:grpSp>
      <p:grpSp>
        <p:nvGrpSpPr>
          <p:cNvPr id="30" name="Group 29"/>
          <p:cNvGrpSpPr/>
          <p:nvPr/>
        </p:nvGrpSpPr>
        <p:grpSpPr>
          <a:xfrm>
            <a:off x="2845883" y="1935908"/>
            <a:ext cx="2734229" cy="682643"/>
            <a:chOff x="2845883" y="1935908"/>
            <a:chExt cx="2734229" cy="682643"/>
          </a:xfrm>
        </p:grpSpPr>
        <p:sp>
          <p:nvSpPr>
            <p:cNvPr id="12" name="Oval 11"/>
            <p:cNvSpPr/>
            <p:nvPr/>
          </p:nvSpPr>
          <p:spPr>
            <a:xfrm>
              <a:off x="2845883" y="1935908"/>
              <a:ext cx="682643" cy="682643"/>
            </a:xfrm>
            <a:prstGeom prst="ellipse">
              <a:avLst/>
            </a:prstGeom>
            <a:blipFill dpi="0" rotWithShape="1">
              <a:blip r:embed="rId4" cstate="print">
                <a:extLst>
                  <a:ext uri="{28A0092B-C50C-407E-A947-70E740481C1C}">
                    <a14:useLocalDpi xmlns:a14="http://schemas.microsoft.com/office/drawing/2010/main" val="0"/>
                  </a:ext>
                </a:extLst>
              </a:blip>
              <a:srcRect/>
              <a:stretch>
                <a:fillRect l="-18881" r="-31531"/>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3528527" y="1935908"/>
              <a:ext cx="2051585" cy="682643"/>
            </a:xfrm>
            <a:custGeom>
              <a:avLst/>
              <a:gdLst>
                <a:gd name="connsiteX0" fmla="*/ 0 w 2051585"/>
                <a:gd name="connsiteY0" fmla="*/ 0 h 682643"/>
                <a:gd name="connsiteX1" fmla="*/ 2051585 w 2051585"/>
                <a:gd name="connsiteY1" fmla="*/ 0 h 682643"/>
                <a:gd name="connsiteX2" fmla="*/ 2051585 w 2051585"/>
                <a:gd name="connsiteY2" fmla="*/ 682643 h 682643"/>
                <a:gd name="connsiteX3" fmla="*/ 0 w 2051585"/>
                <a:gd name="connsiteY3" fmla="*/ 682643 h 682643"/>
                <a:gd name="connsiteX4" fmla="*/ 0 w 2051585"/>
                <a:gd name="connsiteY4" fmla="*/ 0 h 68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585" h="682643">
                  <a:moveTo>
                    <a:pt x="0" y="0"/>
                  </a:moveTo>
                  <a:lnTo>
                    <a:pt x="2051585" y="0"/>
                  </a:lnTo>
                  <a:lnTo>
                    <a:pt x="2051585" y="682643"/>
                  </a:lnTo>
                  <a:lnTo>
                    <a:pt x="0" y="682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5880" tIns="27940" rIns="55880" bIns="27940" numCol="1" spcCol="1270" anchor="ctr" anchorCtr="0">
              <a:noAutofit/>
            </a:bodyPr>
            <a:lstStyle/>
            <a:p>
              <a:pPr lvl="0" algn="l" defTabSz="977900">
                <a:lnSpc>
                  <a:spcPct val="90000"/>
                </a:lnSpc>
                <a:spcBef>
                  <a:spcPct val="0"/>
                </a:spcBef>
                <a:spcAft>
                  <a:spcPct val="35000"/>
                </a:spcAft>
              </a:pPr>
              <a:r>
                <a:rPr lang="en-CA" sz="2200" u="sng" kern="1200" dirty="0" smtClean="0"/>
                <a:t>Conformity</a:t>
              </a:r>
              <a:endParaRPr lang="en-CA" sz="2200" kern="1200" dirty="0" smtClean="0"/>
            </a:p>
          </p:txBody>
        </p:sp>
      </p:grpSp>
      <p:grpSp>
        <p:nvGrpSpPr>
          <p:cNvPr id="31" name="Group 30"/>
          <p:cNvGrpSpPr/>
          <p:nvPr/>
        </p:nvGrpSpPr>
        <p:grpSpPr>
          <a:xfrm>
            <a:off x="2845883" y="2741428"/>
            <a:ext cx="2734229" cy="682643"/>
            <a:chOff x="2845883" y="2741428"/>
            <a:chExt cx="2734229" cy="682643"/>
          </a:xfrm>
        </p:grpSpPr>
        <p:sp>
          <p:nvSpPr>
            <p:cNvPr id="14" name="Oval 13"/>
            <p:cNvSpPr/>
            <p:nvPr/>
          </p:nvSpPr>
          <p:spPr>
            <a:xfrm>
              <a:off x="2845883" y="2741428"/>
              <a:ext cx="682643" cy="682643"/>
            </a:xfrm>
            <a:prstGeom prst="ellipse">
              <a:avLst/>
            </a:prstGeom>
            <a:blipFill dpi="0" rotWithShape="1">
              <a:blip r:embed="rId5">
                <a:extLst>
                  <a:ext uri="{28A0092B-C50C-407E-A947-70E740481C1C}">
                    <a14:useLocalDpi xmlns:a14="http://schemas.microsoft.com/office/drawing/2010/main" val="0"/>
                  </a:ext>
                </a:extLst>
              </a:blip>
              <a:srcRect/>
              <a:stretch>
                <a:fillRect t="7288" b="7288"/>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3528527" y="2741428"/>
              <a:ext cx="2051585" cy="682643"/>
            </a:xfrm>
            <a:custGeom>
              <a:avLst/>
              <a:gdLst>
                <a:gd name="connsiteX0" fmla="*/ 0 w 2051585"/>
                <a:gd name="connsiteY0" fmla="*/ 0 h 682643"/>
                <a:gd name="connsiteX1" fmla="*/ 2051585 w 2051585"/>
                <a:gd name="connsiteY1" fmla="*/ 0 h 682643"/>
                <a:gd name="connsiteX2" fmla="*/ 2051585 w 2051585"/>
                <a:gd name="connsiteY2" fmla="*/ 682643 h 682643"/>
                <a:gd name="connsiteX3" fmla="*/ 0 w 2051585"/>
                <a:gd name="connsiteY3" fmla="*/ 682643 h 682643"/>
                <a:gd name="connsiteX4" fmla="*/ 0 w 2051585"/>
                <a:gd name="connsiteY4" fmla="*/ 0 h 68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585" h="682643">
                  <a:moveTo>
                    <a:pt x="0" y="0"/>
                  </a:moveTo>
                  <a:lnTo>
                    <a:pt x="2051585" y="0"/>
                  </a:lnTo>
                  <a:lnTo>
                    <a:pt x="2051585" y="682643"/>
                  </a:lnTo>
                  <a:lnTo>
                    <a:pt x="0" y="682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5880" tIns="27940" rIns="55880" bIns="27940" numCol="1" spcCol="1270" anchor="ctr" anchorCtr="0">
              <a:noAutofit/>
            </a:bodyPr>
            <a:lstStyle/>
            <a:p>
              <a:pPr lvl="0" algn="l" defTabSz="977900">
                <a:lnSpc>
                  <a:spcPct val="90000"/>
                </a:lnSpc>
                <a:spcBef>
                  <a:spcPct val="0"/>
                </a:spcBef>
                <a:spcAft>
                  <a:spcPct val="35000"/>
                </a:spcAft>
              </a:pPr>
              <a:r>
                <a:rPr lang="en-CA" sz="2200" u="sng" kern="1200" dirty="0" smtClean="0"/>
                <a:t>Dissonance</a:t>
              </a:r>
              <a:endParaRPr lang="en-CA" sz="2200" kern="1200" dirty="0"/>
            </a:p>
          </p:txBody>
        </p:sp>
      </p:grpSp>
      <p:grpSp>
        <p:nvGrpSpPr>
          <p:cNvPr id="32" name="Group 31"/>
          <p:cNvGrpSpPr/>
          <p:nvPr/>
        </p:nvGrpSpPr>
        <p:grpSpPr>
          <a:xfrm>
            <a:off x="2845883" y="3546948"/>
            <a:ext cx="2734229" cy="682643"/>
            <a:chOff x="2845883" y="3546948"/>
            <a:chExt cx="2734229" cy="682643"/>
          </a:xfrm>
        </p:grpSpPr>
        <p:sp>
          <p:nvSpPr>
            <p:cNvPr id="16" name="Oval 15"/>
            <p:cNvSpPr/>
            <p:nvPr/>
          </p:nvSpPr>
          <p:spPr>
            <a:xfrm>
              <a:off x="2845883" y="3546948"/>
              <a:ext cx="682643" cy="682643"/>
            </a:xfrm>
            <a:prstGeom prst="ellipse">
              <a:avLst/>
            </a:prstGeom>
            <a:blipFill>
              <a:blip r:embed="rId6">
                <a:extLst>
                  <a:ext uri="{28A0092B-C50C-407E-A947-70E740481C1C}">
                    <a14:useLocalDpi xmlns:a14="http://schemas.microsoft.com/office/drawing/2010/main" val="0"/>
                  </a:ext>
                </a:extLst>
              </a:blip>
              <a:srcRect/>
              <a:stretch>
                <a:fillRect t="-5000" b="-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6"/>
            <p:cNvSpPr/>
            <p:nvPr/>
          </p:nvSpPr>
          <p:spPr>
            <a:xfrm>
              <a:off x="3528527" y="3546948"/>
              <a:ext cx="2051585" cy="682643"/>
            </a:xfrm>
            <a:custGeom>
              <a:avLst/>
              <a:gdLst>
                <a:gd name="connsiteX0" fmla="*/ 0 w 2051585"/>
                <a:gd name="connsiteY0" fmla="*/ 0 h 682643"/>
                <a:gd name="connsiteX1" fmla="*/ 2051585 w 2051585"/>
                <a:gd name="connsiteY1" fmla="*/ 0 h 682643"/>
                <a:gd name="connsiteX2" fmla="*/ 2051585 w 2051585"/>
                <a:gd name="connsiteY2" fmla="*/ 682643 h 682643"/>
                <a:gd name="connsiteX3" fmla="*/ 0 w 2051585"/>
                <a:gd name="connsiteY3" fmla="*/ 682643 h 682643"/>
                <a:gd name="connsiteX4" fmla="*/ 0 w 2051585"/>
                <a:gd name="connsiteY4" fmla="*/ 0 h 68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585" h="682643">
                  <a:moveTo>
                    <a:pt x="0" y="0"/>
                  </a:moveTo>
                  <a:lnTo>
                    <a:pt x="2051585" y="0"/>
                  </a:lnTo>
                  <a:lnTo>
                    <a:pt x="2051585" y="682643"/>
                  </a:lnTo>
                  <a:lnTo>
                    <a:pt x="0" y="682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5880" tIns="27940" rIns="55880" bIns="27940" numCol="1" spcCol="1270" anchor="ctr" anchorCtr="0">
              <a:noAutofit/>
            </a:bodyPr>
            <a:lstStyle/>
            <a:p>
              <a:pPr lvl="0" algn="l" defTabSz="977900">
                <a:lnSpc>
                  <a:spcPct val="90000"/>
                </a:lnSpc>
                <a:spcBef>
                  <a:spcPct val="0"/>
                </a:spcBef>
                <a:spcAft>
                  <a:spcPct val="35000"/>
                </a:spcAft>
              </a:pPr>
              <a:r>
                <a:rPr lang="en-CA" sz="2200" u="sng" kern="1200" dirty="0" smtClean="0"/>
                <a:t>Resistance and immersion</a:t>
              </a:r>
              <a:endParaRPr lang="en-CA" sz="2200" kern="1200" dirty="0" smtClean="0"/>
            </a:p>
          </p:txBody>
        </p:sp>
      </p:grpSp>
      <p:grpSp>
        <p:nvGrpSpPr>
          <p:cNvPr id="33" name="Group 32"/>
          <p:cNvGrpSpPr/>
          <p:nvPr/>
        </p:nvGrpSpPr>
        <p:grpSpPr>
          <a:xfrm>
            <a:off x="2845883" y="4352467"/>
            <a:ext cx="2734229" cy="682643"/>
            <a:chOff x="2845883" y="4352467"/>
            <a:chExt cx="2734229" cy="682643"/>
          </a:xfrm>
        </p:grpSpPr>
        <p:sp>
          <p:nvSpPr>
            <p:cNvPr id="18" name="Oval 17"/>
            <p:cNvSpPr/>
            <p:nvPr/>
          </p:nvSpPr>
          <p:spPr>
            <a:xfrm>
              <a:off x="2845883" y="4352467"/>
              <a:ext cx="682643" cy="682643"/>
            </a:xfrm>
            <a:prstGeom prst="ellipse">
              <a:avLst/>
            </a:prstGeom>
            <a:blipFill>
              <a:blip r:embed="rId7">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Freeform 18"/>
            <p:cNvSpPr/>
            <p:nvPr/>
          </p:nvSpPr>
          <p:spPr>
            <a:xfrm>
              <a:off x="3528527" y="4352467"/>
              <a:ext cx="2051585" cy="682643"/>
            </a:xfrm>
            <a:custGeom>
              <a:avLst/>
              <a:gdLst>
                <a:gd name="connsiteX0" fmla="*/ 0 w 2051585"/>
                <a:gd name="connsiteY0" fmla="*/ 0 h 682643"/>
                <a:gd name="connsiteX1" fmla="*/ 2051585 w 2051585"/>
                <a:gd name="connsiteY1" fmla="*/ 0 h 682643"/>
                <a:gd name="connsiteX2" fmla="*/ 2051585 w 2051585"/>
                <a:gd name="connsiteY2" fmla="*/ 682643 h 682643"/>
                <a:gd name="connsiteX3" fmla="*/ 0 w 2051585"/>
                <a:gd name="connsiteY3" fmla="*/ 682643 h 682643"/>
                <a:gd name="connsiteX4" fmla="*/ 0 w 2051585"/>
                <a:gd name="connsiteY4" fmla="*/ 0 h 68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585" h="682643">
                  <a:moveTo>
                    <a:pt x="0" y="0"/>
                  </a:moveTo>
                  <a:lnTo>
                    <a:pt x="2051585" y="0"/>
                  </a:lnTo>
                  <a:lnTo>
                    <a:pt x="2051585" y="682643"/>
                  </a:lnTo>
                  <a:lnTo>
                    <a:pt x="0" y="682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5880" tIns="27940" rIns="55880" bIns="27940" numCol="1" spcCol="1270" anchor="ctr" anchorCtr="0">
              <a:noAutofit/>
            </a:bodyPr>
            <a:lstStyle/>
            <a:p>
              <a:pPr lvl="0" algn="l" defTabSz="977900">
                <a:lnSpc>
                  <a:spcPct val="90000"/>
                </a:lnSpc>
                <a:spcBef>
                  <a:spcPct val="0"/>
                </a:spcBef>
                <a:spcAft>
                  <a:spcPct val="35000"/>
                </a:spcAft>
              </a:pPr>
              <a:r>
                <a:rPr lang="en-CA" sz="2200" u="sng" kern="1200" dirty="0" smtClean="0"/>
                <a:t>Introspection</a:t>
              </a:r>
              <a:endParaRPr lang="en-CA" sz="2200" kern="1200" dirty="0" smtClean="0"/>
            </a:p>
          </p:txBody>
        </p:sp>
      </p:grpSp>
      <p:grpSp>
        <p:nvGrpSpPr>
          <p:cNvPr id="34" name="Group 33"/>
          <p:cNvGrpSpPr/>
          <p:nvPr/>
        </p:nvGrpSpPr>
        <p:grpSpPr>
          <a:xfrm>
            <a:off x="2845883" y="5157987"/>
            <a:ext cx="2734229" cy="682643"/>
            <a:chOff x="2845883" y="5157987"/>
            <a:chExt cx="2734229" cy="682643"/>
          </a:xfrm>
        </p:grpSpPr>
        <p:sp>
          <p:nvSpPr>
            <p:cNvPr id="20" name="Oval 19"/>
            <p:cNvSpPr/>
            <p:nvPr/>
          </p:nvSpPr>
          <p:spPr>
            <a:xfrm>
              <a:off x="2845883" y="5157987"/>
              <a:ext cx="682643" cy="682643"/>
            </a:xfrm>
            <a:prstGeom prst="ellipse">
              <a:avLst/>
            </a:prstGeom>
            <a:blipFill>
              <a:blip r:embed="rId8" cstate="print">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Freeform 20"/>
            <p:cNvSpPr/>
            <p:nvPr/>
          </p:nvSpPr>
          <p:spPr>
            <a:xfrm>
              <a:off x="3528527" y="5157987"/>
              <a:ext cx="2051585" cy="682643"/>
            </a:xfrm>
            <a:custGeom>
              <a:avLst/>
              <a:gdLst>
                <a:gd name="connsiteX0" fmla="*/ 0 w 2051585"/>
                <a:gd name="connsiteY0" fmla="*/ 0 h 682643"/>
                <a:gd name="connsiteX1" fmla="*/ 2051585 w 2051585"/>
                <a:gd name="connsiteY1" fmla="*/ 0 h 682643"/>
                <a:gd name="connsiteX2" fmla="*/ 2051585 w 2051585"/>
                <a:gd name="connsiteY2" fmla="*/ 682643 h 682643"/>
                <a:gd name="connsiteX3" fmla="*/ 0 w 2051585"/>
                <a:gd name="connsiteY3" fmla="*/ 682643 h 682643"/>
                <a:gd name="connsiteX4" fmla="*/ 0 w 2051585"/>
                <a:gd name="connsiteY4" fmla="*/ 0 h 68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585" h="682643">
                  <a:moveTo>
                    <a:pt x="0" y="0"/>
                  </a:moveTo>
                  <a:lnTo>
                    <a:pt x="2051585" y="0"/>
                  </a:lnTo>
                  <a:lnTo>
                    <a:pt x="2051585" y="682643"/>
                  </a:lnTo>
                  <a:lnTo>
                    <a:pt x="0" y="682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5880" tIns="27940" rIns="55880" bIns="27940" numCol="1" spcCol="1270" anchor="ctr" anchorCtr="0">
              <a:noAutofit/>
            </a:bodyPr>
            <a:lstStyle/>
            <a:p>
              <a:pPr lvl="0" algn="l" defTabSz="977900">
                <a:lnSpc>
                  <a:spcPct val="90000"/>
                </a:lnSpc>
                <a:spcBef>
                  <a:spcPct val="0"/>
                </a:spcBef>
                <a:spcAft>
                  <a:spcPct val="35000"/>
                </a:spcAft>
              </a:pPr>
              <a:r>
                <a:rPr lang="en-CA" sz="2200" u="sng" kern="1200" smtClean="0"/>
                <a:t>Integrative awareness</a:t>
              </a:r>
              <a:endParaRPr lang="en-CA" sz="2200" kern="1200" dirty="0" smtClean="0"/>
            </a:p>
          </p:txBody>
        </p:sp>
      </p:grpSp>
      <p:grpSp>
        <p:nvGrpSpPr>
          <p:cNvPr id="35" name="Group 34"/>
          <p:cNvGrpSpPr/>
          <p:nvPr/>
        </p:nvGrpSpPr>
        <p:grpSpPr>
          <a:xfrm>
            <a:off x="2845883" y="5963507"/>
            <a:ext cx="2643379" cy="682643"/>
            <a:chOff x="2845883" y="5963507"/>
            <a:chExt cx="2643379" cy="682643"/>
          </a:xfrm>
        </p:grpSpPr>
        <p:sp>
          <p:nvSpPr>
            <p:cNvPr id="22" name="Oval 21"/>
            <p:cNvSpPr/>
            <p:nvPr/>
          </p:nvSpPr>
          <p:spPr>
            <a:xfrm>
              <a:off x="2845883" y="5963507"/>
              <a:ext cx="682643" cy="682643"/>
            </a:xfrm>
            <a:prstGeom prst="ellipse">
              <a:avLst/>
            </a:prstGeom>
            <a:blipFill dpi="0" rotWithShape="1">
              <a:blip r:embed="rId9">
                <a:extLst>
                  <a:ext uri="{28A0092B-C50C-407E-A947-70E740481C1C}">
                    <a14:useLocalDpi xmlns:a14="http://schemas.microsoft.com/office/drawing/2010/main" val="0"/>
                  </a:ext>
                </a:extLst>
              </a:blip>
              <a:srcRect/>
              <a:stretch>
                <a:fillRect l="8930" r="893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Freeform 22"/>
            <p:cNvSpPr/>
            <p:nvPr/>
          </p:nvSpPr>
          <p:spPr>
            <a:xfrm>
              <a:off x="3528528" y="5963507"/>
              <a:ext cx="1960734" cy="682643"/>
            </a:xfrm>
            <a:custGeom>
              <a:avLst/>
              <a:gdLst>
                <a:gd name="connsiteX0" fmla="*/ 0 w 2051585"/>
                <a:gd name="connsiteY0" fmla="*/ 0 h 682643"/>
                <a:gd name="connsiteX1" fmla="*/ 2051585 w 2051585"/>
                <a:gd name="connsiteY1" fmla="*/ 0 h 682643"/>
                <a:gd name="connsiteX2" fmla="*/ 2051585 w 2051585"/>
                <a:gd name="connsiteY2" fmla="*/ 682643 h 682643"/>
                <a:gd name="connsiteX3" fmla="*/ 0 w 2051585"/>
                <a:gd name="connsiteY3" fmla="*/ 682643 h 682643"/>
                <a:gd name="connsiteX4" fmla="*/ 0 w 2051585"/>
                <a:gd name="connsiteY4" fmla="*/ 0 h 68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585" h="682643">
                  <a:moveTo>
                    <a:pt x="0" y="0"/>
                  </a:moveTo>
                  <a:lnTo>
                    <a:pt x="2051585" y="0"/>
                  </a:lnTo>
                  <a:lnTo>
                    <a:pt x="2051585" y="682643"/>
                  </a:lnTo>
                  <a:lnTo>
                    <a:pt x="0" y="682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5880" tIns="27940" rIns="55880" bIns="27940" numCol="1" spcCol="1270" anchor="ctr" anchorCtr="0">
              <a:noAutofit/>
            </a:bodyPr>
            <a:lstStyle/>
            <a:p>
              <a:pPr lvl="0" algn="l" defTabSz="977900">
                <a:lnSpc>
                  <a:spcPct val="90000"/>
                </a:lnSpc>
                <a:spcBef>
                  <a:spcPct val="0"/>
                </a:spcBef>
                <a:spcAft>
                  <a:spcPct val="35000"/>
                </a:spcAft>
              </a:pPr>
              <a:r>
                <a:rPr lang="en-CA" sz="2000" u="sng" kern="1200" dirty="0" smtClean="0"/>
                <a:t>Commitment to antiracist action</a:t>
              </a:r>
              <a:r>
                <a:rPr lang="en-CA" sz="2000" kern="1200" dirty="0" smtClean="0"/>
                <a:t> </a:t>
              </a:r>
              <a:endParaRPr lang="en-CA" sz="2000" kern="1200" dirty="0"/>
            </a:p>
          </p:txBody>
        </p:sp>
      </p:grpSp>
      <p:sp>
        <p:nvSpPr>
          <p:cNvPr id="26" name="Line Callout 2 25"/>
          <p:cNvSpPr/>
          <p:nvPr/>
        </p:nvSpPr>
        <p:spPr>
          <a:xfrm>
            <a:off x="5489263" y="1196753"/>
            <a:ext cx="3547234" cy="2088232"/>
          </a:xfrm>
          <a:prstGeom prst="borderCallout2">
            <a:avLst>
              <a:gd name="adj1" fmla="val 18947"/>
              <a:gd name="adj2" fmla="val -3411"/>
              <a:gd name="adj3" fmla="val 18750"/>
              <a:gd name="adj4" fmla="val -9284"/>
              <a:gd name="adj5" fmla="val 13746"/>
              <a:gd name="adj6" fmla="val -28190"/>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p:cNvSpPr txBox="1"/>
          <p:nvPr/>
        </p:nvSpPr>
        <p:spPr>
          <a:xfrm>
            <a:off x="5580112" y="1268760"/>
            <a:ext cx="3384376" cy="1938992"/>
          </a:xfrm>
          <a:prstGeom prst="rect">
            <a:avLst/>
          </a:prstGeom>
          <a:noFill/>
        </p:spPr>
        <p:txBody>
          <a:bodyPr wrap="square" rtlCol="0">
            <a:spAutoFit/>
          </a:bodyPr>
          <a:lstStyle/>
          <a:p>
            <a:pPr marL="0" lvl="2"/>
            <a:r>
              <a:rPr lang="en-CA" sz="2400" dirty="0"/>
              <a:t>Naive and curious </a:t>
            </a:r>
            <a:endParaRPr lang="en-CA" sz="2400" dirty="0" smtClean="0"/>
          </a:p>
          <a:p>
            <a:pPr marL="0" lvl="2"/>
            <a:r>
              <a:rPr lang="en-CA" sz="2400" dirty="0" smtClean="0"/>
              <a:t>about </a:t>
            </a:r>
            <a:r>
              <a:rPr lang="en-CA" sz="2400" dirty="0"/>
              <a:t>race until socialized with ethnocentric values </a:t>
            </a:r>
            <a:r>
              <a:rPr lang="en-CA" sz="2400" dirty="0" smtClean="0"/>
              <a:t>(by </a:t>
            </a:r>
            <a:r>
              <a:rPr lang="en-CA" sz="2400" dirty="0"/>
              <a:t>about age </a:t>
            </a:r>
            <a:r>
              <a:rPr lang="en-CA" sz="2400" dirty="0" smtClean="0"/>
              <a:t>5) </a:t>
            </a:r>
            <a:endParaRPr lang="en-CA" sz="2400" dirty="0"/>
          </a:p>
        </p:txBody>
      </p:sp>
      <p:sp>
        <p:nvSpPr>
          <p:cNvPr id="4" name="TextBox 3"/>
          <p:cNvSpPr txBox="1"/>
          <p:nvPr/>
        </p:nvSpPr>
        <p:spPr>
          <a:xfrm>
            <a:off x="114350" y="6581001"/>
            <a:ext cx="9029650" cy="276999"/>
          </a:xfrm>
          <a:prstGeom prst="rect">
            <a:avLst/>
          </a:prstGeom>
          <a:noFill/>
        </p:spPr>
        <p:txBody>
          <a:bodyPr wrap="square" rtlCol="0">
            <a:spAutoFit/>
          </a:bodyPr>
          <a:lstStyle/>
          <a:p>
            <a:pPr marL="0" lvl="1" algn="r"/>
            <a:r>
              <a:rPr lang="en-CA" sz="1200" baseline="30000" dirty="0" smtClean="0"/>
              <a:t>1</a:t>
            </a:r>
            <a:r>
              <a:rPr lang="en-CA" sz="1200" dirty="0" smtClean="0"/>
              <a:t>Sue </a:t>
            </a:r>
            <a:r>
              <a:rPr lang="en-CA" sz="1200" dirty="0"/>
              <a:t>&amp;</a:t>
            </a:r>
            <a:r>
              <a:rPr lang="en-CA" sz="1200" dirty="0" smtClean="0"/>
              <a:t> Sue (2008</a:t>
            </a:r>
            <a:r>
              <a:rPr lang="en-CA" sz="1200" dirty="0"/>
              <a:t>, </a:t>
            </a:r>
            <a:r>
              <a:rPr lang="en-CA" sz="1200" dirty="0" smtClean="0"/>
              <a:t>p.277–282)</a:t>
            </a:r>
            <a:endParaRPr lang="en-CA" sz="1200" dirty="0"/>
          </a:p>
        </p:txBody>
      </p:sp>
      <p:sp>
        <p:nvSpPr>
          <p:cNvPr id="27" name="Multiply 26"/>
          <p:cNvSpPr/>
          <p:nvPr/>
        </p:nvSpPr>
        <p:spPr>
          <a:xfrm>
            <a:off x="8604449" y="1177988"/>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Line Callout 2 38"/>
          <p:cNvSpPr/>
          <p:nvPr/>
        </p:nvSpPr>
        <p:spPr>
          <a:xfrm>
            <a:off x="5489262" y="1196753"/>
            <a:ext cx="3547234" cy="4176463"/>
          </a:xfrm>
          <a:prstGeom prst="borderCallout2">
            <a:avLst>
              <a:gd name="adj1" fmla="val 18947"/>
              <a:gd name="adj2" fmla="val -3411"/>
              <a:gd name="adj3" fmla="val 18750"/>
              <a:gd name="adj4" fmla="val -9284"/>
              <a:gd name="adj5" fmla="val 26159"/>
              <a:gd name="adj6" fmla="val -13803"/>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p:cNvSpPr txBox="1"/>
          <p:nvPr/>
        </p:nvSpPr>
        <p:spPr>
          <a:xfrm>
            <a:off x="5489262" y="1268761"/>
            <a:ext cx="3547233" cy="4230547"/>
          </a:xfrm>
          <a:prstGeom prst="rect">
            <a:avLst/>
          </a:prstGeom>
          <a:noFill/>
        </p:spPr>
        <p:txBody>
          <a:bodyPr wrap="square" rtlCol="0">
            <a:noAutofit/>
          </a:bodyPr>
          <a:lstStyle/>
          <a:p>
            <a:pPr marL="342900" lvl="2" indent="-342900">
              <a:buClr>
                <a:schemeClr val="accent1"/>
              </a:buClr>
              <a:buFont typeface="Arial" pitchFamily="34" charset="0"/>
              <a:buChar char="•"/>
            </a:pPr>
            <a:r>
              <a:rPr lang="en-CA" sz="2400" dirty="0"/>
              <a:t>Consciously or unconsciously accepts European-American cultural superiority.</a:t>
            </a:r>
          </a:p>
          <a:p>
            <a:pPr marL="342900" lvl="2" indent="-342900">
              <a:buClr>
                <a:schemeClr val="accent1"/>
              </a:buClr>
              <a:buFont typeface="Arial" pitchFamily="34" charset="0"/>
              <a:buChar char="•"/>
            </a:pPr>
            <a:r>
              <a:rPr lang="en-CA" sz="2400" dirty="0"/>
              <a:t>May view standards of behaviour and values as universal</a:t>
            </a:r>
          </a:p>
          <a:p>
            <a:pPr marL="342900" lvl="2" indent="-342900">
              <a:buClr>
                <a:schemeClr val="accent1"/>
              </a:buClr>
              <a:buFont typeface="Arial" pitchFamily="34" charset="0"/>
              <a:buChar char="•"/>
            </a:pPr>
            <a:r>
              <a:rPr lang="en-CA" sz="2400" dirty="0"/>
              <a:t>Deny  the existence of significant racism</a:t>
            </a:r>
          </a:p>
          <a:p>
            <a:pPr marL="342900" lvl="2" indent="-342900">
              <a:buClr>
                <a:schemeClr val="accent1"/>
              </a:buClr>
              <a:buFont typeface="Arial" pitchFamily="34" charset="0"/>
              <a:buChar char="•"/>
            </a:pPr>
            <a:r>
              <a:rPr lang="en-CA" sz="2400" dirty="0"/>
              <a:t>Expects minorities to assimilate.</a:t>
            </a:r>
          </a:p>
        </p:txBody>
      </p:sp>
      <p:sp>
        <p:nvSpPr>
          <p:cNvPr id="41" name="Multiply 40"/>
          <p:cNvSpPr/>
          <p:nvPr/>
        </p:nvSpPr>
        <p:spPr>
          <a:xfrm>
            <a:off x="8646980" y="1164853"/>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Line Callout 2 41"/>
          <p:cNvSpPr/>
          <p:nvPr/>
        </p:nvSpPr>
        <p:spPr>
          <a:xfrm>
            <a:off x="5478629" y="1201622"/>
            <a:ext cx="3547234" cy="3492166"/>
          </a:xfrm>
          <a:prstGeom prst="borderCallout2">
            <a:avLst>
              <a:gd name="adj1" fmla="val 18947"/>
              <a:gd name="adj2" fmla="val -3411"/>
              <a:gd name="adj3" fmla="val 18750"/>
              <a:gd name="adj4" fmla="val -9284"/>
              <a:gd name="adj5" fmla="val 62362"/>
              <a:gd name="adj6" fmla="val -13204"/>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TextBox 42"/>
          <p:cNvSpPr txBox="1"/>
          <p:nvPr/>
        </p:nvSpPr>
        <p:spPr>
          <a:xfrm>
            <a:off x="5478629" y="1385745"/>
            <a:ext cx="3547233" cy="2763335"/>
          </a:xfrm>
          <a:prstGeom prst="rect">
            <a:avLst/>
          </a:prstGeom>
          <a:noFill/>
        </p:spPr>
        <p:txBody>
          <a:bodyPr wrap="square" rtlCol="0">
            <a:noAutofit/>
          </a:bodyPr>
          <a:lstStyle/>
          <a:p>
            <a:pPr marL="342900" lvl="2" indent="-342900">
              <a:buClr>
                <a:schemeClr val="accent1"/>
              </a:buClr>
              <a:buFont typeface="Arial" pitchFamily="34" charset="0"/>
              <a:buChar char="•"/>
            </a:pPr>
            <a:r>
              <a:rPr lang="en-CA" sz="2400" dirty="0"/>
              <a:t>Realization that racism exists (in society, in oneself)</a:t>
            </a:r>
          </a:p>
          <a:p>
            <a:pPr marL="342900" lvl="2" indent="-342900">
              <a:buClr>
                <a:schemeClr val="accent1"/>
              </a:buClr>
              <a:buFont typeface="Arial" pitchFamily="34" charset="0"/>
              <a:buChar char="•"/>
            </a:pPr>
            <a:r>
              <a:rPr lang="en-CA" sz="2400" dirty="0"/>
              <a:t>Reluctance to change because of guilt, anger, </a:t>
            </a:r>
            <a:r>
              <a:rPr lang="en-CA" sz="2400" dirty="0" smtClean="0"/>
              <a:t>feeling powerlessness </a:t>
            </a:r>
            <a:r>
              <a:rPr lang="en-CA" sz="2400" dirty="0"/>
              <a:t>to change society</a:t>
            </a:r>
          </a:p>
        </p:txBody>
      </p:sp>
      <p:sp>
        <p:nvSpPr>
          <p:cNvPr id="44" name="Multiply 43"/>
          <p:cNvSpPr/>
          <p:nvPr/>
        </p:nvSpPr>
        <p:spPr>
          <a:xfrm>
            <a:off x="8636347" y="1169721"/>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Line Callout 2 44"/>
          <p:cNvSpPr/>
          <p:nvPr/>
        </p:nvSpPr>
        <p:spPr>
          <a:xfrm>
            <a:off x="5489261" y="1199176"/>
            <a:ext cx="3547234" cy="5358066"/>
          </a:xfrm>
          <a:prstGeom prst="borderCallout2">
            <a:avLst>
              <a:gd name="adj1" fmla="val 18947"/>
              <a:gd name="adj2" fmla="val -3411"/>
              <a:gd name="adj3" fmla="val 18750"/>
              <a:gd name="adj4" fmla="val -9284"/>
              <a:gd name="adj5" fmla="val 50459"/>
              <a:gd name="adj6" fmla="val -15302"/>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TextBox 45"/>
          <p:cNvSpPr txBox="1"/>
          <p:nvPr/>
        </p:nvSpPr>
        <p:spPr>
          <a:xfrm>
            <a:off x="5489261" y="1271184"/>
            <a:ext cx="3547233" cy="4822112"/>
          </a:xfrm>
          <a:prstGeom prst="rect">
            <a:avLst/>
          </a:prstGeom>
          <a:noFill/>
        </p:spPr>
        <p:txBody>
          <a:bodyPr wrap="square" rtlCol="0">
            <a:noAutofit/>
          </a:bodyPr>
          <a:lstStyle/>
          <a:p>
            <a:pPr marL="342900" lvl="2" indent="-342900">
              <a:buClr>
                <a:schemeClr val="accent1"/>
              </a:buClr>
              <a:buFont typeface="Arial" pitchFamily="34" charset="0"/>
              <a:buChar char="•"/>
            </a:pPr>
            <a:r>
              <a:rPr lang="en-CA" sz="2400" dirty="0"/>
              <a:t>Racism is seen everywhere</a:t>
            </a:r>
          </a:p>
          <a:p>
            <a:pPr marL="342900" lvl="2" indent="-342900">
              <a:buClr>
                <a:schemeClr val="accent1"/>
              </a:buClr>
              <a:buFont typeface="Arial" pitchFamily="34" charset="0"/>
              <a:buChar char="•"/>
            </a:pPr>
            <a:r>
              <a:rPr lang="en-CA" sz="2400" dirty="0"/>
              <a:t>Angry at family, friends, society for participation in racism</a:t>
            </a:r>
          </a:p>
          <a:p>
            <a:pPr marL="342900" lvl="2" indent="-342900">
              <a:buClr>
                <a:schemeClr val="accent1"/>
              </a:buClr>
              <a:buFont typeface="Arial" pitchFamily="34" charset="0"/>
              <a:buChar char="•"/>
            </a:pPr>
            <a:r>
              <a:rPr lang="en-CA" sz="2400" dirty="0"/>
              <a:t>May over-identify with minority groups or strive to protect them in an over-enthused, paternalistic fashion</a:t>
            </a:r>
          </a:p>
          <a:p>
            <a:pPr marL="342900" lvl="2" indent="-342900">
              <a:buClr>
                <a:schemeClr val="accent1"/>
              </a:buClr>
              <a:buFont typeface="Arial" pitchFamily="34" charset="0"/>
              <a:buChar char="•"/>
            </a:pPr>
            <a:r>
              <a:rPr lang="en-CA" sz="2400" dirty="0"/>
              <a:t>Guilt, shame, and anger directed towards White identity</a:t>
            </a:r>
          </a:p>
        </p:txBody>
      </p:sp>
      <p:sp>
        <p:nvSpPr>
          <p:cNvPr id="47" name="Multiply 46"/>
          <p:cNvSpPr/>
          <p:nvPr/>
        </p:nvSpPr>
        <p:spPr>
          <a:xfrm>
            <a:off x="8646979" y="1167276"/>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Line Callout 2 47"/>
          <p:cNvSpPr/>
          <p:nvPr/>
        </p:nvSpPr>
        <p:spPr>
          <a:xfrm flipV="1">
            <a:off x="5486839" y="2380780"/>
            <a:ext cx="3547234" cy="4176463"/>
          </a:xfrm>
          <a:prstGeom prst="borderCallout2">
            <a:avLst>
              <a:gd name="adj1" fmla="val 18947"/>
              <a:gd name="adj2" fmla="val -3411"/>
              <a:gd name="adj3" fmla="val 18750"/>
              <a:gd name="adj4" fmla="val -9284"/>
              <a:gd name="adj5" fmla="val 44999"/>
              <a:gd name="adj6" fmla="val -11405"/>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TextBox 48"/>
          <p:cNvSpPr txBox="1"/>
          <p:nvPr/>
        </p:nvSpPr>
        <p:spPr>
          <a:xfrm>
            <a:off x="5486839" y="2452788"/>
            <a:ext cx="3547233" cy="4230547"/>
          </a:xfrm>
          <a:prstGeom prst="rect">
            <a:avLst/>
          </a:prstGeom>
          <a:noFill/>
        </p:spPr>
        <p:txBody>
          <a:bodyPr wrap="square" rtlCol="0">
            <a:noAutofit/>
          </a:bodyPr>
          <a:lstStyle/>
          <a:p>
            <a:pPr marL="342900" lvl="2" indent="-342900">
              <a:buClr>
                <a:schemeClr val="accent1"/>
              </a:buClr>
              <a:buFont typeface="Arial" pitchFamily="34" charset="0"/>
              <a:buChar char="•"/>
            </a:pPr>
            <a:r>
              <a:rPr lang="en-CA" sz="2400" dirty="0" smtClean="0"/>
              <a:t>Experiences </a:t>
            </a:r>
            <a:r>
              <a:rPr lang="en-CA" sz="2400" dirty="0"/>
              <a:t>less guilt and anger</a:t>
            </a:r>
          </a:p>
          <a:p>
            <a:pPr marL="342900" lvl="2" indent="-342900">
              <a:buClr>
                <a:schemeClr val="accent1"/>
              </a:buClr>
              <a:buFont typeface="Arial" pitchFamily="34" charset="0"/>
              <a:buChar char="•"/>
            </a:pPr>
            <a:r>
              <a:rPr lang="en-CA" sz="2400" dirty="0"/>
              <a:t>More introspective on meaning of Whiteness, seeking answers</a:t>
            </a:r>
          </a:p>
          <a:p>
            <a:pPr marL="342900" lvl="2" indent="-342900">
              <a:buClr>
                <a:schemeClr val="accent1"/>
              </a:buClr>
              <a:buFont typeface="Arial" pitchFamily="34" charset="0"/>
              <a:buChar char="•"/>
            </a:pPr>
            <a:r>
              <a:rPr lang="en-CA" sz="2400" dirty="0"/>
              <a:t>Feels disconnected from </a:t>
            </a:r>
            <a:r>
              <a:rPr lang="en-CA" sz="2400" dirty="0" smtClean="0"/>
              <a:t>Whites </a:t>
            </a:r>
            <a:r>
              <a:rPr lang="en-CA" sz="2400" dirty="0"/>
              <a:t>but realizes they can’t fully know the minority experience</a:t>
            </a:r>
          </a:p>
        </p:txBody>
      </p:sp>
      <p:sp>
        <p:nvSpPr>
          <p:cNvPr id="50" name="Multiply 49"/>
          <p:cNvSpPr/>
          <p:nvPr/>
        </p:nvSpPr>
        <p:spPr>
          <a:xfrm>
            <a:off x="8644557" y="2348880"/>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Line Callout 2 50"/>
          <p:cNvSpPr/>
          <p:nvPr/>
        </p:nvSpPr>
        <p:spPr>
          <a:xfrm flipV="1">
            <a:off x="5486838" y="1268760"/>
            <a:ext cx="3547234" cy="5288482"/>
          </a:xfrm>
          <a:prstGeom prst="borderCallout2">
            <a:avLst>
              <a:gd name="adj1" fmla="val 18947"/>
              <a:gd name="adj2" fmla="val -3411"/>
              <a:gd name="adj3" fmla="val 18750"/>
              <a:gd name="adj4" fmla="val -9284"/>
              <a:gd name="adj5" fmla="val 20069"/>
              <a:gd name="adj6" fmla="val -17100"/>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TextBox 51"/>
          <p:cNvSpPr txBox="1"/>
          <p:nvPr/>
        </p:nvSpPr>
        <p:spPr>
          <a:xfrm>
            <a:off x="5486838" y="1268760"/>
            <a:ext cx="3547233" cy="5414576"/>
          </a:xfrm>
          <a:prstGeom prst="rect">
            <a:avLst/>
          </a:prstGeom>
          <a:noFill/>
        </p:spPr>
        <p:txBody>
          <a:bodyPr wrap="square" rtlCol="0">
            <a:noAutofit/>
          </a:bodyPr>
          <a:lstStyle/>
          <a:p>
            <a:pPr marL="342900" lvl="2" indent="-342900">
              <a:buClr>
                <a:schemeClr val="accent1"/>
              </a:buClr>
              <a:buFont typeface="Arial" pitchFamily="34" charset="0"/>
              <a:buChar char="•"/>
            </a:pPr>
            <a:r>
              <a:rPr lang="en-CA" sz="2400" dirty="0"/>
              <a:t>Formation of </a:t>
            </a:r>
            <a:r>
              <a:rPr lang="en-CA" sz="2400" dirty="0" smtClean="0"/>
              <a:t>non-racist </a:t>
            </a:r>
            <a:r>
              <a:rPr lang="en-CA" sz="2400" dirty="0"/>
              <a:t>White identity.</a:t>
            </a:r>
          </a:p>
          <a:p>
            <a:pPr marL="342900" lvl="2" indent="-342900">
              <a:buClr>
                <a:schemeClr val="accent1"/>
              </a:buClr>
              <a:buFont typeface="Arial" pitchFamily="34" charset="0"/>
              <a:buChar char="•"/>
            </a:pPr>
            <a:r>
              <a:rPr lang="en-CA" sz="2400" dirty="0"/>
              <a:t>Involves awareness of self as a sociocultural being, appreciation of diversity, and a commitment towards eradication of oppression.</a:t>
            </a:r>
          </a:p>
          <a:p>
            <a:pPr marL="342900" lvl="2" indent="-342900">
              <a:buClr>
                <a:schemeClr val="accent1"/>
              </a:buClr>
              <a:buFont typeface="Arial" pitchFamily="34" charset="0"/>
              <a:buChar char="•"/>
            </a:pPr>
            <a:r>
              <a:rPr lang="en-CA" sz="2400" dirty="0"/>
              <a:t>Sense of security facilitates coping with rejection of being a racially aware White person </a:t>
            </a:r>
          </a:p>
        </p:txBody>
      </p:sp>
      <p:sp>
        <p:nvSpPr>
          <p:cNvPr id="53" name="Multiply 52"/>
          <p:cNvSpPr/>
          <p:nvPr/>
        </p:nvSpPr>
        <p:spPr>
          <a:xfrm>
            <a:off x="8644556" y="1268760"/>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Line Callout 2 53"/>
          <p:cNvSpPr/>
          <p:nvPr/>
        </p:nvSpPr>
        <p:spPr>
          <a:xfrm flipV="1">
            <a:off x="5486839" y="2384318"/>
            <a:ext cx="3547234" cy="4176463"/>
          </a:xfrm>
          <a:prstGeom prst="borderCallout2">
            <a:avLst>
              <a:gd name="adj1" fmla="val 18947"/>
              <a:gd name="adj2" fmla="val -3411"/>
              <a:gd name="adj3" fmla="val 18750"/>
              <a:gd name="adj4" fmla="val -9284"/>
              <a:gd name="adj5" fmla="val 6557"/>
              <a:gd name="adj6" fmla="val -9007"/>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TextBox 54"/>
          <p:cNvSpPr txBox="1"/>
          <p:nvPr/>
        </p:nvSpPr>
        <p:spPr>
          <a:xfrm>
            <a:off x="5486839" y="2456326"/>
            <a:ext cx="3547233" cy="4230547"/>
          </a:xfrm>
          <a:prstGeom prst="rect">
            <a:avLst/>
          </a:prstGeom>
          <a:noFill/>
        </p:spPr>
        <p:txBody>
          <a:bodyPr wrap="square" rtlCol="0">
            <a:noAutofit/>
          </a:bodyPr>
          <a:lstStyle/>
          <a:p>
            <a:pPr marL="342900" lvl="2" indent="-342900">
              <a:buClr>
                <a:schemeClr val="accent1"/>
              </a:buClr>
              <a:buFont typeface="Arial" pitchFamily="34" charset="0"/>
              <a:buChar char="•"/>
            </a:pPr>
            <a:r>
              <a:rPr lang="en-CA" sz="2400" dirty="0"/>
              <a:t>Works actively to change society and oppose racism</a:t>
            </a:r>
          </a:p>
          <a:p>
            <a:pPr marL="342900" lvl="2" indent="-342900">
              <a:buClr>
                <a:schemeClr val="accent1"/>
              </a:buClr>
              <a:buFont typeface="Arial" pitchFamily="34" charset="0"/>
              <a:buChar char="•"/>
            </a:pPr>
            <a:endParaRPr lang="en-CA" sz="2400" dirty="0" smtClean="0"/>
          </a:p>
          <a:p>
            <a:pPr marL="342900" lvl="2" indent="-342900">
              <a:buClr>
                <a:schemeClr val="accent1"/>
              </a:buClr>
              <a:buFont typeface="Arial" pitchFamily="34" charset="0"/>
              <a:buChar char="•"/>
            </a:pPr>
            <a:r>
              <a:rPr lang="en-CA" sz="2400" dirty="0" smtClean="0"/>
              <a:t>Makes </a:t>
            </a:r>
            <a:r>
              <a:rPr lang="en-CA" sz="2400" dirty="0"/>
              <a:t>alliances with minority groups and aware Whites</a:t>
            </a:r>
          </a:p>
          <a:p>
            <a:pPr marL="342900" lvl="2" indent="-342900">
              <a:buClr>
                <a:schemeClr val="accent1"/>
              </a:buClr>
              <a:buFont typeface="Arial" pitchFamily="34" charset="0"/>
              <a:buChar char="•"/>
            </a:pPr>
            <a:endParaRPr lang="en-CA" sz="2400" dirty="0" smtClean="0"/>
          </a:p>
          <a:p>
            <a:pPr marL="342900" lvl="2" indent="-342900">
              <a:buClr>
                <a:schemeClr val="accent1"/>
              </a:buClr>
              <a:buFont typeface="Arial" pitchFamily="34" charset="0"/>
              <a:buChar char="•"/>
            </a:pPr>
            <a:r>
              <a:rPr lang="en-CA" sz="2400" dirty="0" smtClean="0"/>
              <a:t>Resists </a:t>
            </a:r>
            <a:r>
              <a:rPr lang="en-CA" sz="2400" dirty="0"/>
              <a:t>social pressure for conformity to status-quo</a:t>
            </a:r>
          </a:p>
        </p:txBody>
      </p:sp>
      <p:sp>
        <p:nvSpPr>
          <p:cNvPr id="56" name="Multiply 55"/>
          <p:cNvSpPr/>
          <p:nvPr/>
        </p:nvSpPr>
        <p:spPr>
          <a:xfrm>
            <a:off x="8644557" y="2352418"/>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202991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grpId="1" nodeType="clickEffect">
                                  <p:stCondLst>
                                    <p:cond delay="0"/>
                                  </p:stCondLst>
                                  <p:childTnLst>
                                    <p:animEffect transition="out" filter="wipe(down)">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par>
                                <p:cTn id="26" presetID="22" presetClass="exit" presetSubtype="4" fill="hold" grpId="1" nodeType="withEffect">
                                  <p:stCondLst>
                                    <p:cond delay="0"/>
                                  </p:stCondLst>
                                  <p:childTnLst>
                                    <p:animEffect transition="out" filter="wipe(down)">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22" presetClass="exit" presetSubtype="4" fill="hold" grpId="1" nodeType="withEffect">
                                  <p:stCondLst>
                                    <p:cond delay="0"/>
                                  </p:stCondLst>
                                  <p:childTnLst>
                                    <p:animEffect transition="out" filter="wipe(down)">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seq concurrent="1" nextAc="seek">
              <p:cTn id="50" restart="whenNotActive" fill="hold" evtFilter="cancelBubble" nodeType="interactiveSeq">
                <p:stCondLst>
                  <p:cond evt="onClick" delay="0">
                    <p:tgtEl>
                      <p:spTgt spid="41"/>
                    </p:tgtEl>
                  </p:cond>
                </p:stCondLst>
                <p:endSync evt="end" delay="0">
                  <p:rtn val="all"/>
                </p:endSync>
                <p:childTnLst>
                  <p:par>
                    <p:cTn id="51" fill="hold">
                      <p:stCondLst>
                        <p:cond delay="0"/>
                      </p:stCondLst>
                      <p:childTnLst>
                        <p:par>
                          <p:cTn id="52" fill="hold">
                            <p:stCondLst>
                              <p:cond delay="0"/>
                            </p:stCondLst>
                            <p:childTnLst>
                              <p:par>
                                <p:cTn id="53" presetID="22" presetClass="exit" presetSubtype="4" fill="hold" grpId="1" nodeType="clickEffect">
                                  <p:stCondLst>
                                    <p:cond delay="0"/>
                                  </p:stCondLst>
                                  <p:childTnLst>
                                    <p:animEffect transition="out" filter="wipe(down)">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par>
                                <p:cTn id="56" presetID="22" presetClass="exit" presetSubtype="4" fill="hold" grpId="1" nodeType="withEffect">
                                  <p:stCondLst>
                                    <p:cond delay="0"/>
                                  </p:stCondLst>
                                  <p:childTnLst>
                                    <p:animEffect transition="out" filter="wipe(down)">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cTn>
                              </p:par>
                              <p:par>
                                <p:cTn id="59" presetID="22" presetClass="exit" presetSubtype="4" fill="hold" grpId="1" nodeType="withEffect">
                                  <p:stCondLst>
                                    <p:cond delay="0"/>
                                  </p:stCondLst>
                                  <p:childTnLst>
                                    <p:animEffect transition="out" filter="wipe(down)">
                                      <p:cBhvr>
                                        <p:cTn id="60" dur="500"/>
                                        <p:tgtEl>
                                          <p:spTgt spid="41"/>
                                        </p:tgtEl>
                                      </p:cBhvr>
                                    </p:animEffect>
                                    <p:set>
                                      <p:cBhvr>
                                        <p:cTn id="6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62" restart="whenNotActive" fill="hold" evtFilter="cancelBubble" nodeType="interactiveSeq">
                <p:stCondLst>
                  <p:cond evt="onClick" delay="0">
                    <p:tgtEl>
                      <p:spTgt spid="31"/>
                    </p:tgtEl>
                  </p:cond>
                </p:stCondLst>
                <p:endSync evt="end" delay="0">
                  <p:rtn val="all"/>
                </p:endSync>
                <p:childTnLst>
                  <p:par>
                    <p:cTn id="63" fill="hold">
                      <p:stCondLst>
                        <p:cond delay="0"/>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1"/>
                  </p:tgtEl>
                </p:cond>
              </p:nextCondLst>
            </p:seq>
            <p:seq concurrent="1" nextAc="seek">
              <p:cTn id="80" restart="whenNotActive" fill="hold" evtFilter="cancelBubble" nodeType="interactiveSeq">
                <p:stCondLst>
                  <p:cond evt="onClick" delay="0">
                    <p:tgtEl>
                      <p:spTgt spid="44"/>
                    </p:tgtEl>
                  </p:cond>
                </p:stCondLst>
                <p:endSync evt="end" delay="0">
                  <p:rtn val="all"/>
                </p:endSync>
                <p:childTnLst>
                  <p:par>
                    <p:cTn id="81" fill="hold">
                      <p:stCondLst>
                        <p:cond delay="0"/>
                      </p:stCondLst>
                      <p:childTnLst>
                        <p:par>
                          <p:cTn id="82" fill="hold">
                            <p:stCondLst>
                              <p:cond delay="0"/>
                            </p:stCondLst>
                            <p:childTnLst>
                              <p:par>
                                <p:cTn id="83" presetID="22" presetClass="exit" presetSubtype="4" fill="hold" grpId="1" nodeType="clickEffect">
                                  <p:stCondLst>
                                    <p:cond delay="0"/>
                                  </p:stCondLst>
                                  <p:childTnLst>
                                    <p:animEffect transition="out" filter="wipe(down)">
                                      <p:cBhvr>
                                        <p:cTn id="84" dur="500"/>
                                        <p:tgtEl>
                                          <p:spTgt spid="43"/>
                                        </p:tgtEl>
                                      </p:cBhvr>
                                    </p:animEffect>
                                    <p:set>
                                      <p:cBhvr>
                                        <p:cTn id="85" dur="1" fill="hold">
                                          <p:stCondLst>
                                            <p:cond delay="499"/>
                                          </p:stCondLst>
                                        </p:cTn>
                                        <p:tgtEl>
                                          <p:spTgt spid="43"/>
                                        </p:tgtEl>
                                        <p:attrNameLst>
                                          <p:attrName>style.visibility</p:attrName>
                                        </p:attrNameLst>
                                      </p:cBhvr>
                                      <p:to>
                                        <p:strVal val="hidden"/>
                                      </p:to>
                                    </p:set>
                                  </p:childTnLst>
                                </p:cTn>
                              </p:par>
                              <p:par>
                                <p:cTn id="86" presetID="22" presetClass="exit" presetSubtype="4" fill="hold" grpId="1" nodeType="withEffect">
                                  <p:stCondLst>
                                    <p:cond delay="0"/>
                                  </p:stCondLst>
                                  <p:childTnLst>
                                    <p:animEffect transition="out" filter="wipe(down)">
                                      <p:cBhvr>
                                        <p:cTn id="87" dur="500"/>
                                        <p:tgtEl>
                                          <p:spTgt spid="44"/>
                                        </p:tgtEl>
                                      </p:cBhvr>
                                    </p:animEffect>
                                    <p:set>
                                      <p:cBhvr>
                                        <p:cTn id="88" dur="1" fill="hold">
                                          <p:stCondLst>
                                            <p:cond delay="499"/>
                                          </p:stCondLst>
                                        </p:cTn>
                                        <p:tgtEl>
                                          <p:spTgt spid="44"/>
                                        </p:tgtEl>
                                        <p:attrNameLst>
                                          <p:attrName>style.visibility</p:attrName>
                                        </p:attrNameLst>
                                      </p:cBhvr>
                                      <p:to>
                                        <p:strVal val="hidden"/>
                                      </p:to>
                                    </p:set>
                                  </p:childTnLst>
                                </p:cTn>
                              </p:par>
                              <p:par>
                                <p:cTn id="89" presetID="22" presetClass="exit" presetSubtype="4" fill="hold" grpId="1" nodeType="withEffect">
                                  <p:stCondLst>
                                    <p:cond delay="0"/>
                                  </p:stCondLst>
                                  <p:childTnLst>
                                    <p:animEffect transition="out" filter="wipe(down)">
                                      <p:cBhvr>
                                        <p:cTn id="90" dur="500"/>
                                        <p:tgtEl>
                                          <p:spTgt spid="42"/>
                                        </p:tgtEl>
                                      </p:cBhvr>
                                    </p:animEffect>
                                    <p:set>
                                      <p:cBhvr>
                                        <p:cTn id="9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92" restart="whenNotActive" fill="hold" evtFilter="cancelBubble" nodeType="interactiveSeq">
                <p:stCondLst>
                  <p:cond evt="onClick" delay="0">
                    <p:tgtEl>
                      <p:spTgt spid="32"/>
                    </p:tgtEl>
                  </p:cond>
                </p:stCondLst>
                <p:endSync evt="end" delay="0">
                  <p:rtn val="all"/>
                </p:endSync>
                <p:childTnLst>
                  <p:par>
                    <p:cTn id="93" fill="hold">
                      <p:stCondLst>
                        <p:cond delay="0"/>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1000"/>
                                        <p:tgtEl>
                                          <p:spTgt spid="46"/>
                                        </p:tgtEl>
                                      </p:cBhvr>
                                    </p:animEffect>
                                    <p:anim calcmode="lin" valueType="num">
                                      <p:cBhvr>
                                        <p:cTn id="98" dur="1000" fill="hold"/>
                                        <p:tgtEl>
                                          <p:spTgt spid="46"/>
                                        </p:tgtEl>
                                        <p:attrNameLst>
                                          <p:attrName>ppt_x</p:attrName>
                                        </p:attrNameLst>
                                      </p:cBhvr>
                                      <p:tavLst>
                                        <p:tav tm="0">
                                          <p:val>
                                            <p:strVal val="#ppt_x"/>
                                          </p:val>
                                        </p:tav>
                                        <p:tav tm="100000">
                                          <p:val>
                                            <p:strVal val="#ppt_x"/>
                                          </p:val>
                                        </p:tav>
                                      </p:tavLst>
                                    </p:anim>
                                    <p:anim calcmode="lin" valueType="num">
                                      <p:cBhvr>
                                        <p:cTn id="99" dur="1000" fill="hold"/>
                                        <p:tgtEl>
                                          <p:spTgt spid="4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1000"/>
                                        <p:tgtEl>
                                          <p:spTgt spid="47"/>
                                        </p:tgtEl>
                                      </p:cBhvr>
                                    </p:animEffect>
                                    <p:anim calcmode="lin" valueType="num">
                                      <p:cBhvr>
                                        <p:cTn id="103" dur="1000" fill="hold"/>
                                        <p:tgtEl>
                                          <p:spTgt spid="47"/>
                                        </p:tgtEl>
                                        <p:attrNameLst>
                                          <p:attrName>ppt_x</p:attrName>
                                        </p:attrNameLst>
                                      </p:cBhvr>
                                      <p:tavLst>
                                        <p:tav tm="0">
                                          <p:val>
                                            <p:strVal val="#ppt_x"/>
                                          </p:val>
                                        </p:tav>
                                        <p:tav tm="100000">
                                          <p:val>
                                            <p:strVal val="#ppt_x"/>
                                          </p:val>
                                        </p:tav>
                                      </p:tavLst>
                                    </p:anim>
                                    <p:anim calcmode="lin" valueType="num">
                                      <p:cBhvr>
                                        <p:cTn id="104" dur="1000" fill="hold"/>
                                        <p:tgtEl>
                                          <p:spTgt spid="4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1000"/>
                                        <p:tgtEl>
                                          <p:spTgt spid="45"/>
                                        </p:tgtEl>
                                      </p:cBhvr>
                                    </p:animEffect>
                                    <p:anim calcmode="lin" valueType="num">
                                      <p:cBhvr>
                                        <p:cTn id="108" dur="1000" fill="hold"/>
                                        <p:tgtEl>
                                          <p:spTgt spid="45"/>
                                        </p:tgtEl>
                                        <p:attrNameLst>
                                          <p:attrName>ppt_x</p:attrName>
                                        </p:attrNameLst>
                                      </p:cBhvr>
                                      <p:tavLst>
                                        <p:tav tm="0">
                                          <p:val>
                                            <p:strVal val="#ppt_x"/>
                                          </p:val>
                                        </p:tav>
                                        <p:tav tm="100000">
                                          <p:val>
                                            <p:strVal val="#ppt_x"/>
                                          </p:val>
                                        </p:tav>
                                      </p:tavLst>
                                    </p:anim>
                                    <p:anim calcmode="lin" valueType="num">
                                      <p:cBhvr>
                                        <p:cTn id="10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2"/>
                  </p:tgtEl>
                </p:cond>
              </p:nextCondLst>
            </p:seq>
            <p:seq concurrent="1" nextAc="seek">
              <p:cTn id="110" restart="whenNotActive" fill="hold" evtFilter="cancelBubble" nodeType="interactiveSeq">
                <p:stCondLst>
                  <p:cond evt="onClick" delay="0">
                    <p:tgtEl>
                      <p:spTgt spid="47"/>
                    </p:tgtEl>
                  </p:cond>
                </p:stCondLst>
                <p:endSync evt="end" delay="0">
                  <p:rtn val="all"/>
                </p:endSync>
                <p:childTnLst>
                  <p:par>
                    <p:cTn id="111" fill="hold">
                      <p:stCondLst>
                        <p:cond delay="0"/>
                      </p:stCondLst>
                      <p:childTnLst>
                        <p:par>
                          <p:cTn id="112" fill="hold">
                            <p:stCondLst>
                              <p:cond delay="0"/>
                            </p:stCondLst>
                            <p:childTnLst>
                              <p:par>
                                <p:cTn id="113" presetID="22" presetClass="exit" presetSubtype="4" fill="hold" grpId="1" nodeType="clickEffect">
                                  <p:stCondLst>
                                    <p:cond delay="0"/>
                                  </p:stCondLst>
                                  <p:childTnLst>
                                    <p:animEffect transition="out" filter="wipe(down)">
                                      <p:cBhvr>
                                        <p:cTn id="114" dur="500"/>
                                        <p:tgtEl>
                                          <p:spTgt spid="46"/>
                                        </p:tgtEl>
                                      </p:cBhvr>
                                    </p:animEffect>
                                    <p:set>
                                      <p:cBhvr>
                                        <p:cTn id="115" dur="1" fill="hold">
                                          <p:stCondLst>
                                            <p:cond delay="499"/>
                                          </p:stCondLst>
                                        </p:cTn>
                                        <p:tgtEl>
                                          <p:spTgt spid="46"/>
                                        </p:tgtEl>
                                        <p:attrNameLst>
                                          <p:attrName>style.visibility</p:attrName>
                                        </p:attrNameLst>
                                      </p:cBhvr>
                                      <p:to>
                                        <p:strVal val="hidden"/>
                                      </p:to>
                                    </p:set>
                                  </p:childTnLst>
                                </p:cTn>
                              </p:par>
                              <p:par>
                                <p:cTn id="116" presetID="22" presetClass="exit" presetSubtype="4" fill="hold" grpId="1" nodeType="withEffect">
                                  <p:stCondLst>
                                    <p:cond delay="0"/>
                                  </p:stCondLst>
                                  <p:childTnLst>
                                    <p:animEffect transition="out" filter="wipe(down)">
                                      <p:cBhvr>
                                        <p:cTn id="117" dur="500"/>
                                        <p:tgtEl>
                                          <p:spTgt spid="47"/>
                                        </p:tgtEl>
                                      </p:cBhvr>
                                    </p:animEffect>
                                    <p:set>
                                      <p:cBhvr>
                                        <p:cTn id="118" dur="1" fill="hold">
                                          <p:stCondLst>
                                            <p:cond delay="499"/>
                                          </p:stCondLst>
                                        </p:cTn>
                                        <p:tgtEl>
                                          <p:spTgt spid="47"/>
                                        </p:tgtEl>
                                        <p:attrNameLst>
                                          <p:attrName>style.visibility</p:attrName>
                                        </p:attrNameLst>
                                      </p:cBhvr>
                                      <p:to>
                                        <p:strVal val="hidden"/>
                                      </p:to>
                                    </p:set>
                                  </p:childTnLst>
                                </p:cTn>
                              </p:par>
                              <p:par>
                                <p:cTn id="119" presetID="22" presetClass="exit" presetSubtype="4" fill="hold" grpId="1" nodeType="withEffect">
                                  <p:stCondLst>
                                    <p:cond delay="0"/>
                                  </p:stCondLst>
                                  <p:childTnLst>
                                    <p:animEffect transition="out" filter="wipe(down)">
                                      <p:cBhvr>
                                        <p:cTn id="120" dur="500"/>
                                        <p:tgtEl>
                                          <p:spTgt spid="45"/>
                                        </p:tgtEl>
                                      </p:cBhvr>
                                    </p:animEffect>
                                    <p:set>
                                      <p:cBhvr>
                                        <p:cTn id="12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2" restart="whenNotActive" fill="hold" evtFilter="cancelBubble" nodeType="interactiveSeq">
                <p:stCondLst>
                  <p:cond evt="onClick" delay="0">
                    <p:tgtEl>
                      <p:spTgt spid="33"/>
                    </p:tgtEl>
                  </p:cond>
                </p:stCondLst>
                <p:endSync evt="end" delay="0">
                  <p:rtn val="all"/>
                </p:endSync>
                <p:childTnLst>
                  <p:par>
                    <p:cTn id="123" fill="hold">
                      <p:stCondLst>
                        <p:cond delay="0"/>
                      </p:stCondLst>
                      <p:childTnLst>
                        <p:par>
                          <p:cTn id="124" fill="hold">
                            <p:stCondLst>
                              <p:cond delay="0"/>
                            </p:stCondLst>
                            <p:childTnLst>
                              <p:par>
                                <p:cTn id="125" presetID="47" presetClass="entr" presetSubtype="0" fill="hold" grpId="0" nodeType="click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fade">
                                      <p:cBhvr>
                                        <p:cTn id="127" dur="1000"/>
                                        <p:tgtEl>
                                          <p:spTgt spid="50"/>
                                        </p:tgtEl>
                                      </p:cBhvr>
                                    </p:animEffect>
                                    <p:anim calcmode="lin" valueType="num">
                                      <p:cBhvr>
                                        <p:cTn id="128" dur="1000" fill="hold"/>
                                        <p:tgtEl>
                                          <p:spTgt spid="50"/>
                                        </p:tgtEl>
                                        <p:attrNameLst>
                                          <p:attrName>ppt_x</p:attrName>
                                        </p:attrNameLst>
                                      </p:cBhvr>
                                      <p:tavLst>
                                        <p:tav tm="0">
                                          <p:val>
                                            <p:strVal val="#ppt_x"/>
                                          </p:val>
                                        </p:tav>
                                        <p:tav tm="100000">
                                          <p:val>
                                            <p:strVal val="#ppt_x"/>
                                          </p:val>
                                        </p:tav>
                                      </p:tavLst>
                                    </p:anim>
                                    <p:anim calcmode="lin" valueType="num">
                                      <p:cBhvr>
                                        <p:cTn id="129" dur="1000" fill="hold"/>
                                        <p:tgtEl>
                                          <p:spTgt spid="50"/>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48"/>
                                        </p:tgtEl>
                                        <p:attrNameLst>
                                          <p:attrName>style.visibility</p:attrName>
                                        </p:attrNameLst>
                                      </p:cBhvr>
                                      <p:to>
                                        <p:strVal val="visible"/>
                                      </p:to>
                                    </p:set>
                                    <p:animEffect transition="in" filter="fade">
                                      <p:cBhvr>
                                        <p:cTn id="132" dur="1000"/>
                                        <p:tgtEl>
                                          <p:spTgt spid="48"/>
                                        </p:tgtEl>
                                      </p:cBhvr>
                                    </p:animEffect>
                                    <p:anim calcmode="lin" valueType="num">
                                      <p:cBhvr>
                                        <p:cTn id="133" dur="1000" fill="hold"/>
                                        <p:tgtEl>
                                          <p:spTgt spid="48"/>
                                        </p:tgtEl>
                                        <p:attrNameLst>
                                          <p:attrName>ppt_x</p:attrName>
                                        </p:attrNameLst>
                                      </p:cBhvr>
                                      <p:tavLst>
                                        <p:tav tm="0">
                                          <p:val>
                                            <p:strVal val="#ppt_x"/>
                                          </p:val>
                                        </p:tav>
                                        <p:tav tm="100000">
                                          <p:val>
                                            <p:strVal val="#ppt_x"/>
                                          </p:val>
                                        </p:tav>
                                      </p:tavLst>
                                    </p:anim>
                                    <p:anim calcmode="lin" valueType="num">
                                      <p:cBhvr>
                                        <p:cTn id="134" dur="1000" fill="hold"/>
                                        <p:tgtEl>
                                          <p:spTgt spid="48"/>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fade">
                                      <p:cBhvr>
                                        <p:cTn id="137" dur="1000"/>
                                        <p:tgtEl>
                                          <p:spTgt spid="49"/>
                                        </p:tgtEl>
                                      </p:cBhvr>
                                    </p:animEffect>
                                    <p:anim calcmode="lin" valueType="num">
                                      <p:cBhvr>
                                        <p:cTn id="138" dur="1000" fill="hold"/>
                                        <p:tgtEl>
                                          <p:spTgt spid="49"/>
                                        </p:tgtEl>
                                        <p:attrNameLst>
                                          <p:attrName>ppt_x</p:attrName>
                                        </p:attrNameLst>
                                      </p:cBhvr>
                                      <p:tavLst>
                                        <p:tav tm="0">
                                          <p:val>
                                            <p:strVal val="#ppt_x"/>
                                          </p:val>
                                        </p:tav>
                                        <p:tav tm="100000">
                                          <p:val>
                                            <p:strVal val="#ppt_x"/>
                                          </p:val>
                                        </p:tav>
                                      </p:tavLst>
                                    </p:anim>
                                    <p:anim calcmode="lin" valueType="num">
                                      <p:cBhvr>
                                        <p:cTn id="13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3"/>
                  </p:tgtEl>
                </p:cond>
              </p:nextCondLst>
            </p:seq>
            <p:seq concurrent="1" nextAc="seek">
              <p:cTn id="140" restart="whenNotActive" fill="hold" evtFilter="cancelBubble" nodeType="interactiveSeq">
                <p:stCondLst>
                  <p:cond evt="onClick" delay="0">
                    <p:tgtEl>
                      <p:spTgt spid="50"/>
                    </p:tgtEl>
                  </p:cond>
                </p:stCondLst>
                <p:endSync evt="end" delay="0">
                  <p:rtn val="all"/>
                </p:endSync>
                <p:childTnLst>
                  <p:par>
                    <p:cTn id="141" fill="hold">
                      <p:stCondLst>
                        <p:cond delay="0"/>
                      </p:stCondLst>
                      <p:childTnLst>
                        <p:par>
                          <p:cTn id="142" fill="hold">
                            <p:stCondLst>
                              <p:cond delay="0"/>
                            </p:stCondLst>
                            <p:childTnLst>
                              <p:par>
                                <p:cTn id="143" presetID="22" presetClass="exit" presetSubtype="4" fill="hold" grpId="1" nodeType="clickEffect">
                                  <p:stCondLst>
                                    <p:cond delay="0"/>
                                  </p:stCondLst>
                                  <p:childTnLst>
                                    <p:animEffect transition="out" filter="wipe(down)">
                                      <p:cBhvr>
                                        <p:cTn id="144" dur="500"/>
                                        <p:tgtEl>
                                          <p:spTgt spid="50"/>
                                        </p:tgtEl>
                                      </p:cBhvr>
                                    </p:animEffect>
                                    <p:set>
                                      <p:cBhvr>
                                        <p:cTn id="145" dur="1" fill="hold">
                                          <p:stCondLst>
                                            <p:cond delay="499"/>
                                          </p:stCondLst>
                                        </p:cTn>
                                        <p:tgtEl>
                                          <p:spTgt spid="50"/>
                                        </p:tgtEl>
                                        <p:attrNameLst>
                                          <p:attrName>style.visibility</p:attrName>
                                        </p:attrNameLst>
                                      </p:cBhvr>
                                      <p:to>
                                        <p:strVal val="hidden"/>
                                      </p:to>
                                    </p:set>
                                  </p:childTnLst>
                                </p:cTn>
                              </p:par>
                              <p:par>
                                <p:cTn id="146" presetID="22" presetClass="exit" presetSubtype="4" fill="hold" grpId="1" nodeType="withEffect">
                                  <p:stCondLst>
                                    <p:cond delay="0"/>
                                  </p:stCondLst>
                                  <p:childTnLst>
                                    <p:animEffect transition="out" filter="wipe(down)">
                                      <p:cBhvr>
                                        <p:cTn id="147" dur="500"/>
                                        <p:tgtEl>
                                          <p:spTgt spid="48"/>
                                        </p:tgtEl>
                                      </p:cBhvr>
                                    </p:animEffect>
                                    <p:set>
                                      <p:cBhvr>
                                        <p:cTn id="148" dur="1" fill="hold">
                                          <p:stCondLst>
                                            <p:cond delay="499"/>
                                          </p:stCondLst>
                                        </p:cTn>
                                        <p:tgtEl>
                                          <p:spTgt spid="48"/>
                                        </p:tgtEl>
                                        <p:attrNameLst>
                                          <p:attrName>style.visibility</p:attrName>
                                        </p:attrNameLst>
                                      </p:cBhvr>
                                      <p:to>
                                        <p:strVal val="hidden"/>
                                      </p:to>
                                    </p:set>
                                  </p:childTnLst>
                                </p:cTn>
                              </p:par>
                              <p:par>
                                <p:cTn id="149" presetID="22" presetClass="exit" presetSubtype="4" fill="hold" grpId="1" nodeType="withEffect">
                                  <p:stCondLst>
                                    <p:cond delay="0"/>
                                  </p:stCondLst>
                                  <p:childTnLst>
                                    <p:animEffect transition="out" filter="wipe(down)">
                                      <p:cBhvr>
                                        <p:cTn id="150" dur="500"/>
                                        <p:tgtEl>
                                          <p:spTgt spid="49"/>
                                        </p:tgtEl>
                                      </p:cBhvr>
                                    </p:animEffect>
                                    <p:set>
                                      <p:cBhvr>
                                        <p:cTn id="151"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52" restart="whenNotActive" fill="hold" evtFilter="cancelBubble" nodeType="interactiveSeq">
                <p:stCondLst>
                  <p:cond evt="onClick" delay="0">
                    <p:tgtEl>
                      <p:spTgt spid="34"/>
                    </p:tgtEl>
                  </p:cond>
                </p:stCondLst>
                <p:endSync evt="end" delay="0">
                  <p:rtn val="all"/>
                </p:endSync>
                <p:childTnLst>
                  <p:par>
                    <p:cTn id="153" fill="hold">
                      <p:stCondLst>
                        <p:cond delay="0"/>
                      </p:stCondLst>
                      <p:childTnLst>
                        <p:par>
                          <p:cTn id="154" fill="hold">
                            <p:stCondLst>
                              <p:cond delay="0"/>
                            </p:stCondLst>
                            <p:childTnLst>
                              <p:par>
                                <p:cTn id="155" presetID="47" presetClass="entr" presetSubtype="0" fill="hold" grpId="0" nodeType="clickEffect">
                                  <p:stCondLst>
                                    <p:cond delay="0"/>
                                  </p:stCondLst>
                                  <p:childTnLst>
                                    <p:set>
                                      <p:cBhvr>
                                        <p:cTn id="156" dur="1" fill="hold">
                                          <p:stCondLst>
                                            <p:cond delay="0"/>
                                          </p:stCondLst>
                                        </p:cTn>
                                        <p:tgtEl>
                                          <p:spTgt spid="53"/>
                                        </p:tgtEl>
                                        <p:attrNameLst>
                                          <p:attrName>style.visibility</p:attrName>
                                        </p:attrNameLst>
                                      </p:cBhvr>
                                      <p:to>
                                        <p:strVal val="visible"/>
                                      </p:to>
                                    </p:set>
                                    <p:animEffect transition="in" filter="fade">
                                      <p:cBhvr>
                                        <p:cTn id="157" dur="1000"/>
                                        <p:tgtEl>
                                          <p:spTgt spid="53"/>
                                        </p:tgtEl>
                                      </p:cBhvr>
                                    </p:animEffect>
                                    <p:anim calcmode="lin" valueType="num">
                                      <p:cBhvr>
                                        <p:cTn id="158" dur="1000" fill="hold"/>
                                        <p:tgtEl>
                                          <p:spTgt spid="53"/>
                                        </p:tgtEl>
                                        <p:attrNameLst>
                                          <p:attrName>ppt_x</p:attrName>
                                        </p:attrNameLst>
                                      </p:cBhvr>
                                      <p:tavLst>
                                        <p:tav tm="0">
                                          <p:val>
                                            <p:strVal val="#ppt_x"/>
                                          </p:val>
                                        </p:tav>
                                        <p:tav tm="100000">
                                          <p:val>
                                            <p:strVal val="#ppt_x"/>
                                          </p:val>
                                        </p:tav>
                                      </p:tavLst>
                                    </p:anim>
                                    <p:anim calcmode="lin" valueType="num">
                                      <p:cBhvr>
                                        <p:cTn id="159" dur="1000" fill="hold"/>
                                        <p:tgtEl>
                                          <p:spTgt spid="53"/>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fade">
                                      <p:cBhvr>
                                        <p:cTn id="162" dur="1000"/>
                                        <p:tgtEl>
                                          <p:spTgt spid="52"/>
                                        </p:tgtEl>
                                      </p:cBhvr>
                                    </p:animEffect>
                                    <p:anim calcmode="lin" valueType="num">
                                      <p:cBhvr>
                                        <p:cTn id="163" dur="1000" fill="hold"/>
                                        <p:tgtEl>
                                          <p:spTgt spid="52"/>
                                        </p:tgtEl>
                                        <p:attrNameLst>
                                          <p:attrName>ppt_x</p:attrName>
                                        </p:attrNameLst>
                                      </p:cBhvr>
                                      <p:tavLst>
                                        <p:tav tm="0">
                                          <p:val>
                                            <p:strVal val="#ppt_x"/>
                                          </p:val>
                                        </p:tav>
                                        <p:tav tm="100000">
                                          <p:val>
                                            <p:strVal val="#ppt_x"/>
                                          </p:val>
                                        </p:tav>
                                      </p:tavLst>
                                    </p:anim>
                                    <p:anim calcmode="lin" valueType="num">
                                      <p:cBhvr>
                                        <p:cTn id="164" dur="1000" fill="hold"/>
                                        <p:tgtEl>
                                          <p:spTgt spid="52"/>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4"/>
                  </p:tgtEl>
                </p:cond>
              </p:nextCondLst>
            </p:seq>
            <p:seq concurrent="1" nextAc="seek">
              <p:cTn id="170" restart="whenNotActive" fill="hold" evtFilter="cancelBubble" nodeType="interactiveSeq">
                <p:stCondLst>
                  <p:cond evt="onClick" delay="0">
                    <p:tgtEl>
                      <p:spTgt spid="53"/>
                    </p:tgtEl>
                  </p:cond>
                </p:stCondLst>
                <p:endSync evt="end" delay="0">
                  <p:rtn val="all"/>
                </p:endSync>
                <p:childTnLst>
                  <p:par>
                    <p:cTn id="171" fill="hold">
                      <p:stCondLst>
                        <p:cond delay="0"/>
                      </p:stCondLst>
                      <p:childTnLst>
                        <p:par>
                          <p:cTn id="172" fill="hold">
                            <p:stCondLst>
                              <p:cond delay="0"/>
                            </p:stCondLst>
                            <p:childTnLst>
                              <p:par>
                                <p:cTn id="173" presetID="10" presetClass="exit" presetSubtype="0" fill="hold" grpId="1" nodeType="clickEffect">
                                  <p:stCondLst>
                                    <p:cond delay="0"/>
                                  </p:stCondLst>
                                  <p:childTnLst>
                                    <p:animEffect transition="out" filter="fade">
                                      <p:cBhvr>
                                        <p:cTn id="174" dur="500"/>
                                        <p:tgtEl>
                                          <p:spTgt spid="53"/>
                                        </p:tgtEl>
                                      </p:cBhvr>
                                    </p:animEffect>
                                    <p:set>
                                      <p:cBhvr>
                                        <p:cTn id="175" dur="1" fill="hold">
                                          <p:stCondLst>
                                            <p:cond delay="499"/>
                                          </p:stCondLst>
                                        </p:cTn>
                                        <p:tgtEl>
                                          <p:spTgt spid="53"/>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52"/>
                                        </p:tgtEl>
                                      </p:cBhvr>
                                    </p:animEffect>
                                    <p:set>
                                      <p:cBhvr>
                                        <p:cTn id="178" dur="1" fill="hold">
                                          <p:stCondLst>
                                            <p:cond delay="499"/>
                                          </p:stCondLst>
                                        </p:cTn>
                                        <p:tgtEl>
                                          <p:spTgt spid="52"/>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51"/>
                                        </p:tgtEl>
                                      </p:cBhvr>
                                    </p:animEffect>
                                    <p:set>
                                      <p:cBhvr>
                                        <p:cTn id="18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82" restart="whenNotActive" fill="hold" evtFilter="cancelBubble" nodeType="interactiveSeq">
                <p:stCondLst>
                  <p:cond evt="onClick" delay="0">
                    <p:tgtEl>
                      <p:spTgt spid="35"/>
                    </p:tgtEl>
                  </p:cond>
                </p:stCondLst>
                <p:endSync evt="end" delay="0">
                  <p:rtn val="all"/>
                </p:endSync>
                <p:childTnLst>
                  <p:par>
                    <p:cTn id="183" fill="hold">
                      <p:stCondLst>
                        <p:cond delay="0"/>
                      </p:stCondLst>
                      <p:childTnLst>
                        <p:par>
                          <p:cTn id="184" fill="hold">
                            <p:stCondLst>
                              <p:cond delay="0"/>
                            </p:stCondLst>
                            <p:childTnLst>
                              <p:par>
                                <p:cTn id="185" presetID="47" presetClass="entr" presetSubtype="0" fill="hold" grpId="0" nodeType="clickEffect">
                                  <p:stCondLst>
                                    <p:cond delay="0"/>
                                  </p:stCondLst>
                                  <p:childTnLst>
                                    <p:set>
                                      <p:cBhvr>
                                        <p:cTn id="186" dur="1" fill="hold">
                                          <p:stCondLst>
                                            <p:cond delay="0"/>
                                          </p:stCondLst>
                                        </p:cTn>
                                        <p:tgtEl>
                                          <p:spTgt spid="55"/>
                                        </p:tgtEl>
                                        <p:attrNameLst>
                                          <p:attrName>style.visibility</p:attrName>
                                        </p:attrNameLst>
                                      </p:cBhvr>
                                      <p:to>
                                        <p:strVal val="visible"/>
                                      </p:to>
                                    </p:set>
                                    <p:animEffect transition="in" filter="fade">
                                      <p:cBhvr>
                                        <p:cTn id="187" dur="1000"/>
                                        <p:tgtEl>
                                          <p:spTgt spid="55"/>
                                        </p:tgtEl>
                                      </p:cBhvr>
                                    </p:animEffect>
                                    <p:anim calcmode="lin" valueType="num">
                                      <p:cBhvr>
                                        <p:cTn id="188" dur="1000" fill="hold"/>
                                        <p:tgtEl>
                                          <p:spTgt spid="55"/>
                                        </p:tgtEl>
                                        <p:attrNameLst>
                                          <p:attrName>ppt_x</p:attrName>
                                        </p:attrNameLst>
                                      </p:cBhvr>
                                      <p:tavLst>
                                        <p:tav tm="0">
                                          <p:val>
                                            <p:strVal val="#ppt_x"/>
                                          </p:val>
                                        </p:tav>
                                        <p:tav tm="100000">
                                          <p:val>
                                            <p:strVal val="#ppt_x"/>
                                          </p:val>
                                        </p:tav>
                                      </p:tavLst>
                                    </p:anim>
                                    <p:anim calcmode="lin" valueType="num">
                                      <p:cBhvr>
                                        <p:cTn id="189" dur="1000" fill="hold"/>
                                        <p:tgtEl>
                                          <p:spTgt spid="55"/>
                                        </p:tgtEl>
                                        <p:attrNameLst>
                                          <p:attrName>ppt_y</p:attrName>
                                        </p:attrNameLst>
                                      </p:cBhvr>
                                      <p:tavLst>
                                        <p:tav tm="0">
                                          <p:val>
                                            <p:strVal val="#ppt_y-.1"/>
                                          </p:val>
                                        </p:tav>
                                        <p:tav tm="100000">
                                          <p:val>
                                            <p:strVal val="#ppt_y"/>
                                          </p:val>
                                        </p:tav>
                                      </p:tavLst>
                                    </p:anim>
                                  </p:childTnLst>
                                </p:cTn>
                              </p:par>
                              <p:par>
                                <p:cTn id="190" presetID="47" presetClass="entr" presetSubtype="0" fill="hold" grpId="0" nodeType="withEffect">
                                  <p:stCondLst>
                                    <p:cond delay="0"/>
                                  </p:stCondLst>
                                  <p:childTnLst>
                                    <p:set>
                                      <p:cBhvr>
                                        <p:cTn id="191" dur="1" fill="hold">
                                          <p:stCondLst>
                                            <p:cond delay="0"/>
                                          </p:stCondLst>
                                        </p:cTn>
                                        <p:tgtEl>
                                          <p:spTgt spid="54"/>
                                        </p:tgtEl>
                                        <p:attrNameLst>
                                          <p:attrName>style.visibility</p:attrName>
                                        </p:attrNameLst>
                                      </p:cBhvr>
                                      <p:to>
                                        <p:strVal val="visible"/>
                                      </p:to>
                                    </p:set>
                                    <p:animEffect transition="in" filter="fade">
                                      <p:cBhvr>
                                        <p:cTn id="192" dur="1000"/>
                                        <p:tgtEl>
                                          <p:spTgt spid="54"/>
                                        </p:tgtEl>
                                      </p:cBhvr>
                                    </p:animEffect>
                                    <p:anim calcmode="lin" valueType="num">
                                      <p:cBhvr>
                                        <p:cTn id="193" dur="1000" fill="hold"/>
                                        <p:tgtEl>
                                          <p:spTgt spid="54"/>
                                        </p:tgtEl>
                                        <p:attrNameLst>
                                          <p:attrName>ppt_x</p:attrName>
                                        </p:attrNameLst>
                                      </p:cBhvr>
                                      <p:tavLst>
                                        <p:tav tm="0">
                                          <p:val>
                                            <p:strVal val="#ppt_x"/>
                                          </p:val>
                                        </p:tav>
                                        <p:tav tm="100000">
                                          <p:val>
                                            <p:strVal val="#ppt_x"/>
                                          </p:val>
                                        </p:tav>
                                      </p:tavLst>
                                    </p:anim>
                                    <p:anim calcmode="lin" valueType="num">
                                      <p:cBhvr>
                                        <p:cTn id="194" dur="1000" fill="hold"/>
                                        <p:tgtEl>
                                          <p:spTgt spid="54"/>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56"/>
                                        </p:tgtEl>
                                        <p:attrNameLst>
                                          <p:attrName>style.visibility</p:attrName>
                                        </p:attrNameLst>
                                      </p:cBhvr>
                                      <p:to>
                                        <p:strVal val="visible"/>
                                      </p:to>
                                    </p:set>
                                    <p:animEffect transition="in" filter="fade">
                                      <p:cBhvr>
                                        <p:cTn id="197" dur="1000"/>
                                        <p:tgtEl>
                                          <p:spTgt spid="56"/>
                                        </p:tgtEl>
                                      </p:cBhvr>
                                    </p:animEffect>
                                    <p:anim calcmode="lin" valueType="num">
                                      <p:cBhvr>
                                        <p:cTn id="198" dur="1000" fill="hold"/>
                                        <p:tgtEl>
                                          <p:spTgt spid="56"/>
                                        </p:tgtEl>
                                        <p:attrNameLst>
                                          <p:attrName>ppt_x</p:attrName>
                                        </p:attrNameLst>
                                      </p:cBhvr>
                                      <p:tavLst>
                                        <p:tav tm="0">
                                          <p:val>
                                            <p:strVal val="#ppt_x"/>
                                          </p:val>
                                        </p:tav>
                                        <p:tav tm="100000">
                                          <p:val>
                                            <p:strVal val="#ppt_x"/>
                                          </p:val>
                                        </p:tav>
                                      </p:tavLst>
                                    </p:anim>
                                    <p:anim calcmode="lin" valueType="num">
                                      <p:cBhvr>
                                        <p:cTn id="19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5"/>
                  </p:tgtEl>
                </p:cond>
              </p:nextCondLst>
            </p:seq>
            <p:seq concurrent="1" nextAc="seek">
              <p:cTn id="200" restart="whenNotActive" fill="hold" evtFilter="cancelBubble" nodeType="interactiveSeq">
                <p:stCondLst>
                  <p:cond evt="onClick" delay="0">
                    <p:tgtEl>
                      <p:spTgt spid="56"/>
                    </p:tgtEl>
                  </p:cond>
                </p:stCondLst>
                <p:endSync evt="end" delay="0">
                  <p:rtn val="all"/>
                </p:endSync>
                <p:childTnLst>
                  <p:par>
                    <p:cTn id="201" fill="hold">
                      <p:stCondLst>
                        <p:cond delay="0"/>
                      </p:stCondLst>
                      <p:childTnLst>
                        <p:par>
                          <p:cTn id="202" fill="hold">
                            <p:stCondLst>
                              <p:cond delay="0"/>
                            </p:stCondLst>
                            <p:childTnLst>
                              <p:par>
                                <p:cTn id="203" presetID="22" presetClass="exit" presetSubtype="4" fill="hold" grpId="1" nodeType="clickEffect">
                                  <p:stCondLst>
                                    <p:cond delay="0"/>
                                  </p:stCondLst>
                                  <p:childTnLst>
                                    <p:animEffect transition="out" filter="wipe(down)">
                                      <p:cBhvr>
                                        <p:cTn id="204" dur="500"/>
                                        <p:tgtEl>
                                          <p:spTgt spid="55"/>
                                        </p:tgtEl>
                                      </p:cBhvr>
                                    </p:animEffect>
                                    <p:set>
                                      <p:cBhvr>
                                        <p:cTn id="205" dur="1" fill="hold">
                                          <p:stCondLst>
                                            <p:cond delay="499"/>
                                          </p:stCondLst>
                                        </p:cTn>
                                        <p:tgtEl>
                                          <p:spTgt spid="55"/>
                                        </p:tgtEl>
                                        <p:attrNameLst>
                                          <p:attrName>style.visibility</p:attrName>
                                        </p:attrNameLst>
                                      </p:cBhvr>
                                      <p:to>
                                        <p:strVal val="hidden"/>
                                      </p:to>
                                    </p:set>
                                  </p:childTnLst>
                                </p:cTn>
                              </p:par>
                              <p:par>
                                <p:cTn id="206" presetID="22" presetClass="exit" presetSubtype="4" fill="hold" grpId="1" nodeType="withEffect">
                                  <p:stCondLst>
                                    <p:cond delay="0"/>
                                  </p:stCondLst>
                                  <p:childTnLst>
                                    <p:animEffect transition="out" filter="wipe(down)">
                                      <p:cBhvr>
                                        <p:cTn id="207" dur="500"/>
                                        <p:tgtEl>
                                          <p:spTgt spid="54"/>
                                        </p:tgtEl>
                                      </p:cBhvr>
                                    </p:animEffect>
                                    <p:set>
                                      <p:cBhvr>
                                        <p:cTn id="208" dur="1" fill="hold">
                                          <p:stCondLst>
                                            <p:cond delay="499"/>
                                          </p:stCondLst>
                                        </p:cTn>
                                        <p:tgtEl>
                                          <p:spTgt spid="54"/>
                                        </p:tgtEl>
                                        <p:attrNameLst>
                                          <p:attrName>style.visibility</p:attrName>
                                        </p:attrNameLst>
                                      </p:cBhvr>
                                      <p:to>
                                        <p:strVal val="hidden"/>
                                      </p:to>
                                    </p:set>
                                  </p:childTnLst>
                                </p:cTn>
                              </p:par>
                              <p:par>
                                <p:cTn id="209" presetID="22" presetClass="exit" presetSubtype="4" fill="hold" grpId="1" nodeType="withEffect">
                                  <p:stCondLst>
                                    <p:cond delay="0"/>
                                  </p:stCondLst>
                                  <p:childTnLst>
                                    <p:animEffect transition="out" filter="wipe(down)">
                                      <p:cBhvr>
                                        <p:cTn id="210" dur="500"/>
                                        <p:tgtEl>
                                          <p:spTgt spid="56"/>
                                        </p:tgtEl>
                                      </p:cBhvr>
                                    </p:animEffect>
                                    <p:set>
                                      <p:cBhvr>
                                        <p:cTn id="211"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26" grpId="0" animBg="1"/>
      <p:bldP spid="26" grpId="1" animBg="1"/>
      <p:bldP spid="28" grpId="0"/>
      <p:bldP spid="28" grpId="1"/>
      <p:bldP spid="27" grpId="0" animBg="1"/>
      <p:bldP spid="27" grpId="1" animBg="1"/>
      <p:bldP spid="39" grpId="0" animBg="1"/>
      <p:bldP spid="39" grpId="1" animBg="1"/>
      <p:bldP spid="40" grpId="0"/>
      <p:bldP spid="40" grpId="1"/>
      <p:bldP spid="41" grpId="0" animBg="1"/>
      <p:bldP spid="41" grpId="1" animBg="1"/>
      <p:bldP spid="42" grpId="0" animBg="1"/>
      <p:bldP spid="42" grpId="1" animBg="1"/>
      <p:bldP spid="43" grpId="0"/>
      <p:bldP spid="43" grpId="1"/>
      <p:bldP spid="44" grpId="0" animBg="1"/>
      <p:bldP spid="44" grpId="1" animBg="1"/>
      <p:bldP spid="45" grpId="0" animBg="1"/>
      <p:bldP spid="45" grpId="1" animBg="1"/>
      <p:bldP spid="46" grpId="0"/>
      <p:bldP spid="46" grpId="1"/>
      <p:bldP spid="47" grpId="0" animBg="1"/>
      <p:bldP spid="47" grpId="1" animBg="1"/>
      <p:bldP spid="48" grpId="0" animBg="1"/>
      <p:bldP spid="48" grpId="1" animBg="1"/>
      <p:bldP spid="49" grpId="0"/>
      <p:bldP spid="49" grpId="1"/>
      <p:bldP spid="50" grpId="0" animBg="1"/>
      <p:bldP spid="50" grpId="1" animBg="1"/>
      <p:bldP spid="51" grpId="0" animBg="1"/>
      <p:bldP spid="51" grpId="1" animBg="1"/>
      <p:bldP spid="52" grpId="0"/>
      <p:bldP spid="52" grpId="1"/>
      <p:bldP spid="53" grpId="0" animBg="1"/>
      <p:bldP spid="53" grpId="1" animBg="1"/>
      <p:bldP spid="54" grpId="0" animBg="1"/>
      <p:bldP spid="54" grpId="1" animBg="1"/>
      <p:bldP spid="55" grpId="0"/>
      <p:bldP spid="55" grpId="1"/>
      <p:bldP spid="56" grpId="0" animBg="1"/>
      <p:bldP spid="5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340768"/>
            <a:ext cx="8229600" cy="4983832"/>
          </a:xfrm>
        </p:spPr>
        <p:txBody>
          <a:bodyPr>
            <a:normAutofit/>
          </a:bodyPr>
          <a:lstStyle/>
          <a:p>
            <a:r>
              <a:rPr lang="en-CA" sz="3200" u="sng" dirty="0" smtClean="0"/>
              <a:t>Poorer Outcomes:</a:t>
            </a:r>
          </a:p>
          <a:p>
            <a:pPr lvl="1"/>
            <a:r>
              <a:rPr lang="en-CA" sz="3200" dirty="0" smtClean="0"/>
              <a:t>A </a:t>
            </a:r>
            <a:r>
              <a:rPr lang="en-CA" sz="3200" dirty="0"/>
              <a:t>poor fit between mental health services and diverse populations is leading </a:t>
            </a:r>
            <a:r>
              <a:rPr lang="en-CA" sz="3200" dirty="0" smtClean="0"/>
              <a:t>to</a:t>
            </a:r>
            <a:r>
              <a:rPr lang="en-CA" sz="3200" baseline="30000" dirty="0" smtClean="0"/>
              <a:t>1–5</a:t>
            </a:r>
            <a:r>
              <a:rPr lang="en-CA" sz="3200" dirty="0" smtClean="0"/>
              <a:t>:</a:t>
            </a:r>
            <a:endParaRPr lang="en-CA" sz="3200" dirty="0"/>
          </a:p>
          <a:p>
            <a:pPr lvl="2"/>
            <a:r>
              <a:rPr lang="en-CA" sz="2800" dirty="0" smtClean="0"/>
              <a:t>Underutilization</a:t>
            </a:r>
            <a:endParaRPr lang="en-CA" sz="2800" dirty="0"/>
          </a:p>
          <a:p>
            <a:pPr lvl="2"/>
            <a:r>
              <a:rPr lang="en-CA" sz="2800" dirty="0" smtClean="0"/>
              <a:t>Higher </a:t>
            </a:r>
            <a:r>
              <a:rPr lang="en-CA" sz="2800" dirty="0"/>
              <a:t>dropout </a:t>
            </a:r>
            <a:endParaRPr lang="en-CA" sz="2800" dirty="0" smtClean="0"/>
          </a:p>
          <a:p>
            <a:pPr lvl="2"/>
            <a:r>
              <a:rPr lang="en-CA" sz="2800" dirty="0" smtClean="0"/>
              <a:t>Poorer outcomes</a:t>
            </a:r>
          </a:p>
        </p:txBody>
      </p:sp>
      <p:sp>
        <p:nvSpPr>
          <p:cNvPr id="4" name="Rectangle 3"/>
          <p:cNvSpPr/>
          <p:nvPr/>
        </p:nvSpPr>
        <p:spPr>
          <a:xfrm>
            <a:off x="1" y="6381328"/>
            <a:ext cx="9144000" cy="461665"/>
          </a:xfrm>
          <a:prstGeom prst="rect">
            <a:avLst/>
          </a:prstGeom>
        </p:spPr>
        <p:txBody>
          <a:bodyPr wrap="square">
            <a:spAutoFit/>
          </a:bodyPr>
          <a:lstStyle/>
          <a:p>
            <a:pPr marL="0" lvl="2" algn="r"/>
            <a:r>
              <a:rPr lang="en-CA" sz="1200" baseline="30000" dirty="0" smtClean="0"/>
              <a:t>1</a:t>
            </a:r>
            <a:r>
              <a:rPr lang="en-CA" sz="1200" dirty="0" smtClean="0"/>
              <a:t>Kirmayer</a:t>
            </a:r>
            <a:r>
              <a:rPr lang="en-CA" sz="1200" dirty="0"/>
              <a:t>, du Fort, Young, </a:t>
            </a:r>
            <a:r>
              <a:rPr lang="en-CA" sz="1200" dirty="0" err="1"/>
              <a:t>Weinfeld</a:t>
            </a:r>
            <a:r>
              <a:rPr lang="en-CA" sz="1200" dirty="0"/>
              <a:t>, &amp; </a:t>
            </a:r>
            <a:r>
              <a:rPr lang="en-CA" sz="1200" dirty="0" err="1" smtClean="0"/>
              <a:t>Lasry</a:t>
            </a:r>
            <a:r>
              <a:rPr lang="en-CA" sz="1200" dirty="0" smtClean="0"/>
              <a:t> (1996); </a:t>
            </a:r>
            <a:r>
              <a:rPr lang="en-CA" sz="1200" baseline="30000" dirty="0" smtClean="0"/>
              <a:t>2</a:t>
            </a:r>
            <a:r>
              <a:rPr lang="en-CA" sz="1200" dirty="0" smtClean="0"/>
              <a:t>Melfi</a:t>
            </a:r>
            <a:r>
              <a:rPr lang="en-CA" sz="1200" dirty="0"/>
              <a:t>, </a:t>
            </a:r>
            <a:r>
              <a:rPr lang="en-CA" sz="1200" dirty="0" err="1"/>
              <a:t>Croghan</a:t>
            </a:r>
            <a:r>
              <a:rPr lang="en-CA" sz="1200" dirty="0"/>
              <a:t>, Hanna, &amp; </a:t>
            </a:r>
            <a:r>
              <a:rPr lang="en-CA" sz="1200" dirty="0" smtClean="0"/>
              <a:t>Robinson (2000); </a:t>
            </a:r>
          </a:p>
          <a:p>
            <a:pPr marL="0" lvl="2" algn="r"/>
            <a:r>
              <a:rPr lang="en-CA" sz="1200" baseline="30000" dirty="0" smtClean="0"/>
              <a:t>3</a:t>
            </a:r>
            <a:r>
              <a:rPr lang="en-CA" sz="1200" dirty="0" smtClean="0"/>
              <a:t>Mok</a:t>
            </a:r>
            <a:r>
              <a:rPr lang="en-CA" sz="1200" dirty="0"/>
              <a:t>, Lao, Lin, Wong, &amp; </a:t>
            </a:r>
            <a:r>
              <a:rPr lang="en-CA" sz="1200" dirty="0" err="1"/>
              <a:t>Ganesan</a:t>
            </a:r>
            <a:r>
              <a:rPr lang="en-CA" sz="1200" dirty="0"/>
              <a:t>, </a:t>
            </a:r>
            <a:r>
              <a:rPr lang="en-CA" sz="1200" dirty="0" smtClean="0"/>
              <a:t>(2003); </a:t>
            </a:r>
            <a:r>
              <a:rPr lang="en-CA" sz="1200" baseline="30000" dirty="0" smtClean="0"/>
              <a:t>4</a:t>
            </a:r>
            <a:r>
              <a:rPr lang="en-CA" sz="1200" dirty="0" smtClean="0"/>
              <a:t>U.S</a:t>
            </a:r>
            <a:r>
              <a:rPr lang="en-CA" sz="1200" dirty="0"/>
              <a:t>. </a:t>
            </a:r>
            <a:r>
              <a:rPr lang="en-CA" sz="1200" dirty="0" smtClean="0"/>
              <a:t>Department </a:t>
            </a:r>
            <a:r>
              <a:rPr lang="en-CA" sz="1200" dirty="0"/>
              <a:t>of Health and Human Services, 2001; </a:t>
            </a:r>
            <a:r>
              <a:rPr lang="en-CA" sz="1200" baseline="30000" dirty="0" smtClean="0"/>
              <a:t>5</a:t>
            </a:r>
            <a:r>
              <a:rPr lang="en-CA" sz="1200" dirty="0" smtClean="0"/>
              <a:t>Wang </a:t>
            </a:r>
            <a:r>
              <a:rPr lang="en-CA" sz="1200" dirty="0"/>
              <a:t>et al., 2005). </a:t>
            </a:r>
          </a:p>
        </p:txBody>
      </p:sp>
      <p:sp>
        <p:nvSpPr>
          <p:cNvPr id="6" name="Title 7"/>
          <p:cNvSpPr>
            <a:spLocks noGrp="1"/>
          </p:cNvSpPr>
          <p:nvPr>
            <p:ph type="title"/>
          </p:nvPr>
        </p:nvSpPr>
        <p:spPr>
          <a:xfrm>
            <a:off x="457200" y="53752"/>
            <a:ext cx="8229600" cy="1143000"/>
          </a:xfrm>
        </p:spPr>
        <p:txBody>
          <a:bodyPr>
            <a:normAutofit fontScale="90000"/>
          </a:bodyPr>
          <a:lstStyle/>
          <a:p>
            <a:pPr algn="ctr"/>
            <a:r>
              <a:rPr lang="en-CA" dirty="0"/>
              <a:t>Limitations of Existing </a:t>
            </a:r>
            <a:r>
              <a:rPr lang="en-CA" dirty="0" smtClean="0"/>
              <a:t>Approaches:</a:t>
            </a:r>
            <a:endParaRPr lang="en-CA" dirty="0"/>
          </a:p>
        </p:txBody>
      </p:sp>
    </p:spTree>
    <p:extLst>
      <p:ext uri="{BB962C8B-B14F-4D97-AF65-F5344CB8AC3E}">
        <p14:creationId xmlns:p14="http://schemas.microsoft.com/office/powerpoint/2010/main" val="355087066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4784"/>
            <a:ext cx="8229600" cy="4839816"/>
          </a:xfrm>
        </p:spPr>
        <p:txBody>
          <a:bodyPr>
            <a:normAutofit/>
          </a:bodyPr>
          <a:lstStyle/>
          <a:p>
            <a:pPr marL="596646" indent="-514350">
              <a:buFont typeface="+mj-lt"/>
              <a:buAutoNum type="arabicPeriod" startAt="2"/>
            </a:pPr>
            <a:r>
              <a:rPr lang="en-CA" dirty="0" smtClean="0"/>
              <a:t>Utilize methods to improve joining</a:t>
            </a:r>
          </a:p>
          <a:p>
            <a:endParaRPr lang="en-CA" dirty="0"/>
          </a:p>
        </p:txBody>
      </p:sp>
      <p:sp>
        <p:nvSpPr>
          <p:cNvPr id="6" name="Title 3"/>
          <p:cNvSpPr>
            <a:spLocks noGrp="1"/>
          </p:cNvSpPr>
          <p:nvPr>
            <p:ph type="title"/>
          </p:nvPr>
        </p:nvSpPr>
        <p:spPr>
          <a:xfrm>
            <a:off x="457200" y="260648"/>
            <a:ext cx="8229600" cy="1143000"/>
          </a:xfrm>
        </p:spPr>
        <p:txBody>
          <a:bodyPr>
            <a:noAutofit/>
          </a:bodyPr>
          <a:lstStyle/>
          <a:p>
            <a:r>
              <a:rPr lang="en-CA" sz="4400" dirty="0" smtClean="0"/>
              <a:t>Client-Therapist Relationship: Components</a:t>
            </a:r>
            <a:endParaRPr lang="en-CA" sz="4400" dirty="0">
              <a:solidFill>
                <a:srgbClr val="FF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2420888"/>
            <a:ext cx="5976664" cy="3576257"/>
          </a:xfrm>
          <a:prstGeom prst="rect">
            <a:avLst/>
          </a:prstGeom>
        </p:spPr>
      </p:pic>
      <p:grpSp>
        <p:nvGrpSpPr>
          <p:cNvPr id="7" name="Group 6"/>
          <p:cNvGrpSpPr/>
          <p:nvPr/>
        </p:nvGrpSpPr>
        <p:grpSpPr>
          <a:xfrm>
            <a:off x="1697014" y="5925331"/>
            <a:ext cx="6192688" cy="908879"/>
            <a:chOff x="1331640" y="5809890"/>
            <a:chExt cx="6192688" cy="90887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10" name="Rounded Rectangle 9"/>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Rounded Rectangle 15"/>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7" name="Rounded Rectangle 16"/>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TextBox 17"/>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9" name="TextBox 18"/>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20" name="TextBox 19"/>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21" name="TextBox 20"/>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2" name="TextBox 21"/>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3" name="TextBox 22"/>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4" name="TextBox 23"/>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5" name="Rectangle 24"/>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8" name="Down Arrow 27"/>
          <p:cNvSpPr/>
          <p:nvPr/>
        </p:nvSpPr>
        <p:spPr>
          <a:xfrm>
            <a:off x="5948536"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3220195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7504" y="1484784"/>
            <a:ext cx="8928992" cy="4968552"/>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457200" y="116632"/>
            <a:ext cx="8229600" cy="1143000"/>
          </a:xfrm>
        </p:spPr>
        <p:txBody>
          <a:bodyPr>
            <a:normAutofit/>
          </a:bodyPr>
          <a:lstStyle/>
          <a:p>
            <a:r>
              <a:rPr lang="en-CA" sz="4400" b="1" dirty="0" smtClean="0"/>
              <a:t>Facilitating Joining: Applications</a:t>
            </a:r>
            <a:endParaRPr lang="en-CA" sz="4400" b="1" dirty="0">
              <a:solidFill>
                <a:srgbClr val="FF0000"/>
              </a:solidFill>
            </a:endParaRPr>
          </a:p>
        </p:txBody>
      </p:sp>
      <p:sp>
        <p:nvSpPr>
          <p:cNvPr id="5" name="Content Placeholder 4"/>
          <p:cNvSpPr>
            <a:spLocks noGrp="1"/>
          </p:cNvSpPr>
          <p:nvPr>
            <p:ph idx="1"/>
          </p:nvPr>
        </p:nvSpPr>
        <p:spPr>
          <a:xfrm>
            <a:off x="114350" y="1484784"/>
            <a:ext cx="8850138" cy="4839816"/>
          </a:xfrm>
        </p:spPr>
        <p:txBody>
          <a:bodyPr>
            <a:noAutofit/>
          </a:bodyPr>
          <a:lstStyle/>
          <a:p>
            <a:pPr lvl="1"/>
            <a:r>
              <a:rPr lang="en-CA" sz="2800" dirty="0" smtClean="0"/>
              <a:t>Realize building a bond will require more than just elaborate verbal messages</a:t>
            </a:r>
            <a:r>
              <a:rPr lang="en-CA" sz="2800" baseline="30000" dirty="0" smtClean="0"/>
              <a:t>1</a:t>
            </a:r>
          </a:p>
          <a:p>
            <a:pPr lvl="1"/>
            <a:endParaRPr lang="en-CA" sz="2800" dirty="0" smtClean="0"/>
          </a:p>
          <a:p>
            <a:pPr lvl="1"/>
            <a:r>
              <a:rPr lang="en-CA" sz="2800" dirty="0" smtClean="0"/>
              <a:t>Utilize </a:t>
            </a:r>
            <a:r>
              <a:rPr lang="en-CA" sz="2800" dirty="0"/>
              <a:t>proper cultural etiquette in initial </a:t>
            </a:r>
            <a:r>
              <a:rPr lang="en-CA" sz="2800" dirty="0" smtClean="0"/>
              <a:t>sessions</a:t>
            </a:r>
            <a:r>
              <a:rPr lang="en-CA" sz="2800" baseline="30000" dirty="0" smtClean="0"/>
              <a:t>2</a:t>
            </a:r>
            <a:r>
              <a:rPr lang="en-CA" sz="2800" dirty="0" smtClean="0"/>
              <a:t>: </a:t>
            </a:r>
          </a:p>
          <a:p>
            <a:pPr lvl="2"/>
            <a:r>
              <a:rPr lang="en-CA" sz="2400" dirty="0"/>
              <a:t>O</a:t>
            </a:r>
            <a:r>
              <a:rPr lang="en-CA" sz="2400" dirty="0" smtClean="0"/>
              <a:t>ffer tea</a:t>
            </a:r>
          </a:p>
          <a:p>
            <a:pPr lvl="2"/>
            <a:r>
              <a:rPr lang="en-CA" sz="2400" dirty="0"/>
              <a:t>S</a:t>
            </a:r>
            <a:r>
              <a:rPr lang="en-CA" sz="2400" dirty="0" smtClean="0"/>
              <a:t>how </a:t>
            </a:r>
            <a:r>
              <a:rPr lang="en-CA" sz="2400" dirty="0"/>
              <a:t>concern about client’s physical </a:t>
            </a:r>
            <a:r>
              <a:rPr lang="en-CA" sz="2400" dirty="0" smtClean="0"/>
              <a:t>comfort</a:t>
            </a:r>
          </a:p>
          <a:p>
            <a:pPr lvl="2"/>
            <a:r>
              <a:rPr lang="en-CA" sz="2400" dirty="0"/>
              <a:t>I</a:t>
            </a:r>
            <a:r>
              <a:rPr lang="en-CA" sz="2400" dirty="0" smtClean="0"/>
              <a:t>ncrease self-disclosure </a:t>
            </a:r>
          </a:p>
          <a:p>
            <a:pPr marL="393192" lvl="1" indent="0">
              <a:buNone/>
            </a:pPr>
            <a:endParaRPr lang="en-CA" sz="2800" dirty="0" smtClean="0"/>
          </a:p>
          <a:p>
            <a:pPr lvl="1"/>
            <a:r>
              <a:rPr lang="en-CA" sz="2800" dirty="0" smtClean="0"/>
              <a:t>Assess </a:t>
            </a:r>
            <a:r>
              <a:rPr lang="en-CA" sz="2800" dirty="0"/>
              <a:t>family and immigration history as an </a:t>
            </a:r>
            <a:r>
              <a:rPr lang="en-CA" sz="2800" dirty="0" smtClean="0"/>
              <a:t>icebreaker</a:t>
            </a:r>
            <a:r>
              <a:rPr lang="en-CA" sz="2800" baseline="30000" dirty="0" smtClean="0"/>
              <a:t>3</a:t>
            </a:r>
          </a:p>
        </p:txBody>
      </p:sp>
      <p:sp>
        <p:nvSpPr>
          <p:cNvPr id="6" name="TextBox 5"/>
          <p:cNvSpPr txBox="1"/>
          <p:nvPr/>
        </p:nvSpPr>
        <p:spPr>
          <a:xfrm>
            <a:off x="114350" y="6581001"/>
            <a:ext cx="9029650" cy="276999"/>
          </a:xfrm>
          <a:prstGeom prst="rect">
            <a:avLst/>
          </a:prstGeom>
          <a:noFill/>
        </p:spPr>
        <p:txBody>
          <a:bodyPr wrap="square" rtlCol="0">
            <a:spAutoFit/>
          </a:bodyPr>
          <a:lstStyle/>
          <a:p>
            <a:pPr marL="0" lvl="1" algn="r"/>
            <a:r>
              <a:rPr lang="en-CA" sz="1200" baseline="30000" dirty="0" smtClean="0"/>
              <a:t>1</a:t>
            </a:r>
            <a:r>
              <a:rPr lang="en-CA" sz="1200" dirty="0" smtClean="0"/>
              <a:t>Sue </a:t>
            </a:r>
            <a:r>
              <a:rPr lang="en-CA" sz="1200" dirty="0"/>
              <a:t>&amp;</a:t>
            </a:r>
            <a:r>
              <a:rPr lang="en-CA" sz="1200" dirty="0" smtClean="0"/>
              <a:t> Sue (2008</a:t>
            </a:r>
            <a:r>
              <a:rPr lang="en-CA" sz="1200" dirty="0"/>
              <a:t>, </a:t>
            </a:r>
            <a:r>
              <a:rPr lang="en-CA" sz="1200" dirty="0" smtClean="0"/>
              <a:t>p.153); </a:t>
            </a:r>
            <a:r>
              <a:rPr lang="en-CA" sz="1200" baseline="30000" dirty="0" smtClean="0"/>
              <a:t>2</a:t>
            </a:r>
            <a:r>
              <a:rPr lang="en-CA" sz="1200" dirty="0" smtClean="0"/>
              <a:t>Hwang (2009); </a:t>
            </a:r>
            <a:r>
              <a:rPr lang="en-CA" sz="1200" baseline="30000" dirty="0" smtClean="0"/>
              <a:t>3</a:t>
            </a:r>
            <a:r>
              <a:rPr lang="en-CA" sz="1200" dirty="0" smtClean="0"/>
              <a:t>Hwang (2006)</a:t>
            </a:r>
            <a:endParaRPr lang="en-CA" sz="1200" dirty="0"/>
          </a:p>
        </p:txBody>
      </p:sp>
    </p:spTree>
    <p:extLst>
      <p:ext uri="{BB962C8B-B14F-4D97-AF65-F5344CB8AC3E}">
        <p14:creationId xmlns:p14="http://schemas.microsoft.com/office/powerpoint/2010/main" val="216938621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7504" y="1484784"/>
            <a:ext cx="8928992" cy="4392488"/>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457200" y="1484784"/>
            <a:ext cx="8229600" cy="4839816"/>
          </a:xfrm>
        </p:spPr>
        <p:txBody>
          <a:bodyPr>
            <a:normAutofit/>
          </a:bodyPr>
          <a:lstStyle/>
          <a:p>
            <a:pPr lvl="1"/>
            <a:r>
              <a:rPr lang="en-CA" sz="2800" dirty="0" smtClean="0"/>
              <a:t>Actively </a:t>
            </a:r>
            <a:r>
              <a:rPr lang="en-CA" sz="2800" dirty="0"/>
              <a:t>provide validation, praise, emotional support, validate </a:t>
            </a:r>
            <a:r>
              <a:rPr lang="en-CA" sz="2800" dirty="0" smtClean="0"/>
              <a:t>difficulty </a:t>
            </a:r>
            <a:r>
              <a:rPr lang="en-CA" sz="2800" dirty="0"/>
              <a:t>of </a:t>
            </a:r>
            <a:r>
              <a:rPr lang="en-CA" sz="2800" dirty="0" smtClean="0"/>
              <a:t>sharing information</a:t>
            </a:r>
            <a:r>
              <a:rPr lang="en-CA" sz="2800" baseline="30000" dirty="0" smtClean="0"/>
              <a:t>1</a:t>
            </a:r>
          </a:p>
          <a:p>
            <a:pPr lvl="1"/>
            <a:endParaRPr lang="en-CA" sz="2800" dirty="0" smtClean="0"/>
          </a:p>
          <a:p>
            <a:pPr lvl="1"/>
            <a:r>
              <a:rPr lang="en-CA" sz="2800" dirty="0" smtClean="0"/>
              <a:t>Normalize </a:t>
            </a:r>
            <a:r>
              <a:rPr lang="en-CA" sz="2800" dirty="0"/>
              <a:t>client feelings of </a:t>
            </a:r>
            <a:r>
              <a:rPr lang="en-CA" sz="2800" dirty="0" smtClean="0"/>
              <a:t>stigma</a:t>
            </a:r>
            <a:r>
              <a:rPr lang="en-CA" sz="2800" baseline="30000" dirty="0" smtClean="0"/>
              <a:t>1</a:t>
            </a:r>
          </a:p>
          <a:p>
            <a:pPr lvl="1"/>
            <a:endParaRPr lang="en-CA" sz="2800" baseline="30000" dirty="0" smtClean="0"/>
          </a:p>
          <a:p>
            <a:pPr lvl="1"/>
            <a:r>
              <a:rPr lang="en-CA" sz="2800" dirty="0" smtClean="0"/>
              <a:t>Convey alignment nonverbally, e.g. </a:t>
            </a:r>
            <a:r>
              <a:rPr lang="en-CA" sz="2800" dirty="0"/>
              <a:t>moving </a:t>
            </a:r>
            <a:r>
              <a:rPr lang="en-CA" sz="2800" dirty="0" smtClean="0"/>
              <a:t>one’s </a:t>
            </a:r>
            <a:r>
              <a:rPr lang="en-CA" sz="2800" dirty="0"/>
              <a:t>chair to sit alongside </a:t>
            </a:r>
            <a:r>
              <a:rPr lang="en-CA" sz="2800" dirty="0" smtClean="0"/>
              <a:t>the client while addressing </a:t>
            </a:r>
            <a:r>
              <a:rPr lang="en-CA" sz="2800" dirty="0"/>
              <a:t>a list of </a:t>
            </a:r>
            <a:r>
              <a:rPr lang="en-CA" sz="2800" dirty="0" smtClean="0"/>
              <a:t>current problems</a:t>
            </a:r>
            <a:r>
              <a:rPr lang="en-CA" sz="2800" baseline="30000" dirty="0" smtClean="0"/>
              <a:t>2</a:t>
            </a:r>
          </a:p>
          <a:p>
            <a:pPr lvl="1"/>
            <a:endParaRPr lang="en-CA" baseline="30000" dirty="0" smtClean="0"/>
          </a:p>
        </p:txBody>
      </p:sp>
      <p:sp>
        <p:nvSpPr>
          <p:cNvPr id="6" name="TextBox 5"/>
          <p:cNvSpPr txBox="1"/>
          <p:nvPr/>
        </p:nvSpPr>
        <p:spPr>
          <a:xfrm>
            <a:off x="114350" y="6581001"/>
            <a:ext cx="9029650" cy="276999"/>
          </a:xfrm>
          <a:prstGeom prst="rect">
            <a:avLst/>
          </a:prstGeom>
          <a:noFill/>
        </p:spPr>
        <p:txBody>
          <a:bodyPr wrap="square" rtlCol="0">
            <a:spAutoFit/>
          </a:bodyPr>
          <a:lstStyle/>
          <a:p>
            <a:pPr lvl="1" algn="r"/>
            <a:r>
              <a:rPr lang="en-CA" sz="1200" baseline="30000" dirty="0"/>
              <a:t>1</a:t>
            </a:r>
            <a:r>
              <a:rPr lang="en-CA" sz="1200" dirty="0" smtClean="0"/>
              <a:t>Hwang (2009); </a:t>
            </a:r>
            <a:r>
              <a:rPr lang="en-CA" sz="1200" baseline="30000" dirty="0" smtClean="0"/>
              <a:t>2</a:t>
            </a:r>
            <a:r>
              <a:rPr lang="en-CA" sz="1200" dirty="0" smtClean="0"/>
              <a:t>Thornton </a:t>
            </a:r>
            <a:r>
              <a:rPr lang="en-CA" sz="1200" dirty="0"/>
              <a:t>as cited in </a:t>
            </a:r>
            <a:r>
              <a:rPr lang="en-CA" sz="1200" dirty="0" smtClean="0"/>
              <a:t>Hays (2009</a:t>
            </a:r>
            <a:r>
              <a:rPr lang="en-CA" sz="1200" dirty="0"/>
              <a:t>, p.357</a:t>
            </a:r>
            <a:r>
              <a:rPr lang="en-CA" sz="1200" dirty="0" smtClean="0"/>
              <a:t>); </a:t>
            </a:r>
            <a:r>
              <a:rPr lang="en-CA" sz="1200" baseline="30000" dirty="0" smtClean="0"/>
              <a:t>3</a:t>
            </a:r>
            <a:r>
              <a:rPr lang="en-CA" sz="1200" dirty="0" smtClean="0"/>
              <a:t>Hays (2009)</a:t>
            </a:r>
            <a:endParaRPr lang="en-CA" sz="1200" dirty="0"/>
          </a:p>
        </p:txBody>
      </p:sp>
      <p:sp>
        <p:nvSpPr>
          <p:cNvPr id="7" name="Title 3"/>
          <p:cNvSpPr>
            <a:spLocks noGrp="1"/>
          </p:cNvSpPr>
          <p:nvPr>
            <p:ph type="title"/>
          </p:nvPr>
        </p:nvSpPr>
        <p:spPr>
          <a:xfrm>
            <a:off x="457200" y="116632"/>
            <a:ext cx="8229600" cy="1143000"/>
          </a:xfrm>
        </p:spPr>
        <p:txBody>
          <a:bodyPr>
            <a:normAutofit/>
          </a:bodyPr>
          <a:lstStyle/>
          <a:p>
            <a:r>
              <a:rPr lang="en-CA" sz="4400" b="1" dirty="0" smtClean="0"/>
              <a:t>Facilitating Joining: Applications</a:t>
            </a:r>
            <a:endParaRPr lang="en-CA" sz="4400" b="1" dirty="0">
              <a:solidFill>
                <a:srgbClr val="FF0000"/>
              </a:solidFill>
            </a:endParaRPr>
          </a:p>
        </p:txBody>
      </p:sp>
    </p:spTree>
    <p:extLst>
      <p:ext uri="{BB962C8B-B14F-4D97-AF65-F5344CB8AC3E}">
        <p14:creationId xmlns:p14="http://schemas.microsoft.com/office/powerpoint/2010/main" val="219352904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56792"/>
            <a:ext cx="8229600" cy="4767808"/>
          </a:xfrm>
        </p:spPr>
        <p:txBody>
          <a:bodyPr>
            <a:normAutofit/>
          </a:bodyPr>
          <a:lstStyle/>
          <a:p>
            <a:pPr marL="596646" indent="-514350">
              <a:buFont typeface="+mj-lt"/>
              <a:buAutoNum type="arabicPeriod" startAt="3"/>
            </a:pPr>
            <a:r>
              <a:rPr lang="en-CA" dirty="0" smtClean="0"/>
              <a:t>Matching some expectations; promoting realistic expectations</a:t>
            </a:r>
            <a:endParaRPr lang="en-CA" dirty="0"/>
          </a:p>
          <a:p>
            <a:endParaRPr lang="en-CA" dirty="0"/>
          </a:p>
        </p:txBody>
      </p:sp>
      <p:sp>
        <p:nvSpPr>
          <p:cNvPr id="6" name="Title 3"/>
          <p:cNvSpPr>
            <a:spLocks noGrp="1"/>
          </p:cNvSpPr>
          <p:nvPr>
            <p:ph type="title"/>
          </p:nvPr>
        </p:nvSpPr>
        <p:spPr>
          <a:xfrm>
            <a:off x="457200" y="260648"/>
            <a:ext cx="8229600" cy="1143000"/>
          </a:xfrm>
        </p:spPr>
        <p:txBody>
          <a:bodyPr>
            <a:noAutofit/>
          </a:bodyPr>
          <a:lstStyle/>
          <a:p>
            <a:r>
              <a:rPr lang="en-CA" sz="4400" dirty="0" smtClean="0"/>
              <a:t>Client-Therapist Relationship: Components</a:t>
            </a:r>
            <a:endParaRPr lang="en-CA" sz="4400" dirty="0">
              <a:solidFill>
                <a:srgbClr val="FF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5398" y="2492896"/>
            <a:ext cx="4674029" cy="4002138"/>
          </a:xfrm>
          <a:prstGeom prst="rect">
            <a:avLst/>
          </a:prstGeom>
        </p:spPr>
      </p:pic>
    </p:spTree>
    <p:extLst>
      <p:ext uri="{BB962C8B-B14F-4D97-AF65-F5344CB8AC3E}">
        <p14:creationId xmlns:p14="http://schemas.microsoft.com/office/powerpoint/2010/main" val="98570235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7504" y="1412776"/>
            <a:ext cx="8928992" cy="4608512"/>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457200" y="125760"/>
            <a:ext cx="8229600" cy="1143000"/>
          </a:xfrm>
        </p:spPr>
        <p:txBody>
          <a:bodyPr>
            <a:normAutofit/>
          </a:bodyPr>
          <a:lstStyle/>
          <a:p>
            <a:r>
              <a:rPr lang="en-CA" sz="4400" b="1" dirty="0" smtClean="0"/>
              <a:t>Aligning Expectations: Applications</a:t>
            </a:r>
            <a:endParaRPr lang="en-CA" sz="4400" b="1" dirty="0">
              <a:solidFill>
                <a:srgbClr val="FF0000"/>
              </a:solidFill>
            </a:endParaRPr>
          </a:p>
        </p:txBody>
      </p:sp>
      <p:sp>
        <p:nvSpPr>
          <p:cNvPr id="5" name="Content Placeholder 4"/>
          <p:cNvSpPr>
            <a:spLocks noGrp="1"/>
          </p:cNvSpPr>
          <p:nvPr>
            <p:ph idx="1"/>
          </p:nvPr>
        </p:nvSpPr>
        <p:spPr>
          <a:xfrm>
            <a:off x="457200" y="1412776"/>
            <a:ext cx="8229600" cy="4911824"/>
          </a:xfrm>
        </p:spPr>
        <p:txBody>
          <a:bodyPr>
            <a:normAutofit/>
          </a:bodyPr>
          <a:lstStyle/>
          <a:p>
            <a:r>
              <a:rPr lang="en-CA" sz="3200" dirty="0" smtClean="0"/>
              <a:t>Explicitly discuss roles </a:t>
            </a:r>
            <a:r>
              <a:rPr lang="en-CA" sz="3200" dirty="0"/>
              <a:t>and </a:t>
            </a:r>
            <a:r>
              <a:rPr lang="en-CA" sz="3200" dirty="0" smtClean="0"/>
              <a:t>expectations</a:t>
            </a:r>
            <a:r>
              <a:rPr lang="en-CA" sz="3200" baseline="30000" dirty="0" smtClean="0"/>
              <a:t>1,2</a:t>
            </a:r>
          </a:p>
          <a:p>
            <a:endParaRPr lang="en-CA" sz="3200" dirty="0" smtClean="0"/>
          </a:p>
          <a:p>
            <a:r>
              <a:rPr lang="en-CA" sz="3200" dirty="0"/>
              <a:t>Appear professional and be more proactive with giving </a:t>
            </a:r>
            <a:r>
              <a:rPr lang="en-CA" sz="3200" dirty="0" smtClean="0"/>
              <a:t>advice</a:t>
            </a:r>
            <a:r>
              <a:rPr lang="en-CA" sz="3200" baseline="30000" dirty="0" smtClean="0"/>
              <a:t>3</a:t>
            </a:r>
          </a:p>
          <a:p>
            <a:endParaRPr lang="en-CA" sz="3200" dirty="0" smtClean="0"/>
          </a:p>
          <a:p>
            <a:r>
              <a:rPr lang="en-CA" sz="3200" dirty="0" smtClean="0"/>
              <a:t>Be </a:t>
            </a:r>
            <a:r>
              <a:rPr lang="en-CA" sz="3200" dirty="0"/>
              <a:t>aware of transference of expectations: clients may expect to be treated as they would by doctors, healers, or </a:t>
            </a:r>
            <a:r>
              <a:rPr lang="en-CA" sz="3200" dirty="0" smtClean="0"/>
              <a:t>priests</a:t>
            </a:r>
            <a:r>
              <a:rPr lang="en-CA" sz="3200" baseline="30000" dirty="0" smtClean="0"/>
              <a:t>4</a:t>
            </a:r>
          </a:p>
        </p:txBody>
      </p:sp>
      <p:sp>
        <p:nvSpPr>
          <p:cNvPr id="6" name="TextBox 5"/>
          <p:cNvSpPr txBox="1"/>
          <p:nvPr/>
        </p:nvSpPr>
        <p:spPr>
          <a:xfrm>
            <a:off x="114350" y="6581001"/>
            <a:ext cx="9029650" cy="461665"/>
          </a:xfrm>
          <a:prstGeom prst="rect">
            <a:avLst/>
          </a:prstGeom>
          <a:noFill/>
        </p:spPr>
        <p:txBody>
          <a:bodyPr wrap="square" rtlCol="0">
            <a:spAutoFit/>
          </a:bodyPr>
          <a:lstStyle/>
          <a:p>
            <a:pPr lvl="1" algn="r"/>
            <a:r>
              <a:rPr lang="en-CA" sz="1200" baseline="30000" dirty="0"/>
              <a:t>1</a:t>
            </a:r>
            <a:r>
              <a:rPr lang="en-CA" sz="1200" dirty="0" smtClean="0"/>
              <a:t>Hwang (2006); </a:t>
            </a:r>
            <a:r>
              <a:rPr lang="en-CA" sz="1200" baseline="30000" dirty="0" smtClean="0"/>
              <a:t>2</a:t>
            </a:r>
            <a:r>
              <a:rPr lang="en-CA" sz="1200" dirty="0" smtClean="0"/>
              <a:t>Hwang (2009); </a:t>
            </a:r>
            <a:r>
              <a:rPr lang="en-CA" sz="1200" baseline="30000" dirty="0" smtClean="0"/>
              <a:t>3</a:t>
            </a:r>
            <a:r>
              <a:rPr lang="en-CA" sz="1200" dirty="0" smtClean="0"/>
              <a:t>Hwang (2012); </a:t>
            </a:r>
            <a:r>
              <a:rPr lang="en-CA" sz="1200" baseline="30000" dirty="0" smtClean="0"/>
              <a:t>4</a:t>
            </a:r>
            <a:r>
              <a:rPr lang="en-CA" sz="1200" dirty="0" smtClean="0"/>
              <a:t>Sue </a:t>
            </a:r>
            <a:r>
              <a:rPr lang="en-CA" sz="1200" dirty="0"/>
              <a:t>&amp; </a:t>
            </a:r>
            <a:r>
              <a:rPr lang="en-CA" sz="1200" dirty="0" smtClean="0"/>
              <a:t>Sue (2008</a:t>
            </a:r>
            <a:r>
              <a:rPr lang="en-CA" sz="1200" dirty="0"/>
              <a:t>, p.147)</a:t>
            </a:r>
            <a:endParaRPr lang="en-CA" sz="1000" dirty="0"/>
          </a:p>
          <a:p>
            <a:pPr lvl="1" algn="r"/>
            <a:endParaRPr lang="en-CA" sz="1200" dirty="0"/>
          </a:p>
        </p:txBody>
      </p:sp>
    </p:spTree>
    <p:extLst>
      <p:ext uri="{BB962C8B-B14F-4D97-AF65-F5344CB8AC3E}">
        <p14:creationId xmlns:p14="http://schemas.microsoft.com/office/powerpoint/2010/main" val="99623081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07504" y="1412777"/>
            <a:ext cx="8928992" cy="5112567"/>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395536" y="1484784"/>
            <a:ext cx="8352928" cy="4839816"/>
          </a:xfrm>
        </p:spPr>
        <p:txBody>
          <a:bodyPr>
            <a:noAutofit/>
          </a:bodyPr>
          <a:lstStyle/>
          <a:p>
            <a:r>
              <a:rPr lang="en-CA" sz="2400" dirty="0" smtClean="0"/>
              <a:t>Facilitate development of realistic expectations:</a:t>
            </a:r>
          </a:p>
          <a:p>
            <a:pPr lvl="1"/>
            <a:r>
              <a:rPr lang="en-CA" dirty="0"/>
              <a:t>E</a:t>
            </a:r>
            <a:r>
              <a:rPr lang="en-CA" dirty="0" smtClean="0"/>
              <a:t>mphasize patience</a:t>
            </a:r>
            <a:r>
              <a:rPr lang="en-CA" baseline="30000" dirty="0" smtClean="0"/>
              <a:t>1</a:t>
            </a:r>
          </a:p>
          <a:p>
            <a:pPr lvl="1"/>
            <a:endParaRPr lang="en-CA" dirty="0" smtClean="0"/>
          </a:p>
          <a:p>
            <a:pPr lvl="1"/>
            <a:r>
              <a:rPr lang="en-CA" dirty="0" smtClean="0"/>
              <a:t>Express that new skills require time to acquire</a:t>
            </a:r>
            <a:endParaRPr lang="en-CA" baseline="30000" dirty="0" smtClean="0"/>
          </a:p>
          <a:p>
            <a:pPr lvl="1"/>
            <a:endParaRPr lang="en-CA" dirty="0" smtClean="0"/>
          </a:p>
          <a:p>
            <a:pPr lvl="1"/>
            <a:r>
              <a:rPr lang="en-CA" dirty="0" smtClean="0"/>
              <a:t>Be aware: more severe problems due to delaying treatment may require longer recovery times</a:t>
            </a:r>
          </a:p>
          <a:p>
            <a:pPr lvl="1"/>
            <a:endParaRPr lang="en-CA" dirty="0"/>
          </a:p>
          <a:p>
            <a:pPr lvl="1"/>
            <a:r>
              <a:rPr lang="en-CA" dirty="0"/>
              <a:t>Begin with easier tasks to inspire </a:t>
            </a:r>
            <a:r>
              <a:rPr lang="en-CA" dirty="0" smtClean="0"/>
              <a:t>confidence</a:t>
            </a:r>
            <a:r>
              <a:rPr lang="en-CA" baseline="30000" dirty="0"/>
              <a:t>2</a:t>
            </a:r>
          </a:p>
          <a:p>
            <a:pPr lvl="1"/>
            <a:endParaRPr lang="en-CA" baseline="30000" dirty="0"/>
          </a:p>
          <a:p>
            <a:pPr lvl="1"/>
            <a:r>
              <a:rPr lang="en-CA" dirty="0"/>
              <a:t>Share anecdotes or cases that normalize help-seeking, reduce feelings of isolation, normalize initial </a:t>
            </a:r>
            <a:r>
              <a:rPr lang="en-CA" dirty="0" smtClean="0"/>
              <a:t>difficulties</a:t>
            </a:r>
            <a:r>
              <a:rPr lang="en-CA" baseline="30000" dirty="0"/>
              <a:t>3</a:t>
            </a:r>
            <a:endParaRPr lang="en-CA" dirty="0" smtClean="0"/>
          </a:p>
          <a:p>
            <a:pPr lvl="1"/>
            <a:endParaRPr lang="en-CA" dirty="0" smtClean="0"/>
          </a:p>
        </p:txBody>
      </p:sp>
      <p:sp>
        <p:nvSpPr>
          <p:cNvPr id="6" name="TextBox 5"/>
          <p:cNvSpPr txBox="1"/>
          <p:nvPr/>
        </p:nvSpPr>
        <p:spPr>
          <a:xfrm>
            <a:off x="114350" y="6581001"/>
            <a:ext cx="9029650" cy="461665"/>
          </a:xfrm>
          <a:prstGeom prst="rect">
            <a:avLst/>
          </a:prstGeom>
          <a:noFill/>
        </p:spPr>
        <p:txBody>
          <a:bodyPr wrap="square" rtlCol="0">
            <a:spAutoFit/>
          </a:bodyPr>
          <a:lstStyle/>
          <a:p>
            <a:pPr lvl="1" algn="r"/>
            <a:r>
              <a:rPr lang="en-CA" sz="1200" baseline="30000" dirty="0"/>
              <a:t>1</a:t>
            </a:r>
            <a:r>
              <a:rPr lang="en-CA" sz="1200" dirty="0" smtClean="0"/>
              <a:t>Hwang (2006);</a:t>
            </a:r>
            <a:r>
              <a:rPr lang="en-CA" sz="1200" baseline="30000" dirty="0"/>
              <a:t> </a:t>
            </a:r>
            <a:r>
              <a:rPr lang="en-CA" sz="1200" baseline="30000" dirty="0" smtClean="0"/>
              <a:t>2</a:t>
            </a:r>
            <a:r>
              <a:rPr lang="en-CA" sz="1200" dirty="0" smtClean="0"/>
              <a:t>Hays </a:t>
            </a:r>
            <a:r>
              <a:rPr lang="en-CA" sz="1200" dirty="0"/>
              <a:t>(2009); </a:t>
            </a:r>
            <a:r>
              <a:rPr lang="en-CA" sz="1200" baseline="30000" dirty="0" smtClean="0"/>
              <a:t>3</a:t>
            </a:r>
            <a:r>
              <a:rPr lang="en-CA" sz="1200" dirty="0" smtClean="0"/>
              <a:t>Hwang </a:t>
            </a:r>
            <a:r>
              <a:rPr lang="en-CA" sz="1200" dirty="0"/>
              <a:t>(2009)</a:t>
            </a:r>
          </a:p>
          <a:p>
            <a:pPr lvl="1" algn="r"/>
            <a:endParaRPr lang="en-CA" sz="1200" dirty="0"/>
          </a:p>
        </p:txBody>
      </p:sp>
      <p:sp>
        <p:nvSpPr>
          <p:cNvPr id="7" name="Title 3"/>
          <p:cNvSpPr>
            <a:spLocks noGrp="1"/>
          </p:cNvSpPr>
          <p:nvPr>
            <p:ph type="title"/>
          </p:nvPr>
        </p:nvSpPr>
        <p:spPr>
          <a:xfrm>
            <a:off x="457200" y="125760"/>
            <a:ext cx="8229600" cy="1143000"/>
          </a:xfrm>
        </p:spPr>
        <p:txBody>
          <a:bodyPr>
            <a:normAutofit/>
          </a:bodyPr>
          <a:lstStyle/>
          <a:p>
            <a:r>
              <a:rPr lang="en-CA" sz="4400" b="1" dirty="0" smtClean="0"/>
              <a:t>Aligning Expectations: Applications</a:t>
            </a:r>
            <a:endParaRPr lang="en-CA" sz="4400" b="1" dirty="0">
              <a:solidFill>
                <a:srgbClr val="FF0000"/>
              </a:solidFill>
            </a:endParaRPr>
          </a:p>
        </p:txBody>
      </p:sp>
    </p:spTree>
    <p:extLst>
      <p:ext uri="{BB962C8B-B14F-4D97-AF65-F5344CB8AC3E}">
        <p14:creationId xmlns:p14="http://schemas.microsoft.com/office/powerpoint/2010/main" val="32883081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56792"/>
            <a:ext cx="8229600" cy="4767808"/>
          </a:xfrm>
        </p:spPr>
        <p:txBody>
          <a:bodyPr>
            <a:normAutofit/>
          </a:bodyPr>
          <a:lstStyle/>
          <a:p>
            <a:pPr marL="596646" indent="-514350">
              <a:buFont typeface="+mj-lt"/>
              <a:buAutoNum type="arabicPeriod" startAt="4"/>
            </a:pPr>
            <a:r>
              <a:rPr lang="en-CA" dirty="0" smtClean="0"/>
              <a:t>Allying against racism and prejudice</a:t>
            </a:r>
          </a:p>
        </p:txBody>
      </p:sp>
      <p:sp>
        <p:nvSpPr>
          <p:cNvPr id="6" name="Title 3"/>
          <p:cNvSpPr>
            <a:spLocks noGrp="1"/>
          </p:cNvSpPr>
          <p:nvPr>
            <p:ph type="title"/>
          </p:nvPr>
        </p:nvSpPr>
        <p:spPr>
          <a:xfrm>
            <a:off x="457200" y="260648"/>
            <a:ext cx="8229600" cy="1143000"/>
          </a:xfrm>
        </p:spPr>
        <p:txBody>
          <a:bodyPr>
            <a:noAutofit/>
          </a:bodyPr>
          <a:lstStyle/>
          <a:p>
            <a:r>
              <a:rPr lang="en-CA" sz="4400" dirty="0" smtClean="0"/>
              <a:t>Client-Therapist Relationship: Components</a:t>
            </a:r>
            <a:endParaRPr lang="en-CA" sz="44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460" y="2373777"/>
            <a:ext cx="3248460" cy="3636335"/>
          </a:xfrm>
          <a:prstGeom prst="rect">
            <a:avLst/>
          </a:prstGeom>
          <a:ln w="88900" cap="sq" cmpd="thickThin">
            <a:solidFill>
              <a:srgbClr val="000000"/>
            </a:solidFill>
            <a:prstDash val="solid"/>
            <a:miter lim="800000"/>
          </a:ln>
          <a:effectLst>
            <a:innerShdw blurRad="76200">
              <a:srgbClr val="000000"/>
            </a:innerShdw>
          </a:effectLst>
        </p:spPr>
      </p:pic>
      <p:grpSp>
        <p:nvGrpSpPr>
          <p:cNvPr id="7" name="Group 6"/>
          <p:cNvGrpSpPr/>
          <p:nvPr/>
        </p:nvGrpSpPr>
        <p:grpSpPr>
          <a:xfrm>
            <a:off x="1697014" y="5925331"/>
            <a:ext cx="6192688" cy="908879"/>
            <a:chOff x="1331640" y="5809890"/>
            <a:chExt cx="6192688" cy="90887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10" name="Rounded Rectangle 9"/>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Rounded Rectangle 15"/>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7" name="Rounded Rectangle 16"/>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TextBox 17"/>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9" name="TextBox 18"/>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20" name="TextBox 19"/>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21" name="TextBox 20"/>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2" name="TextBox 21"/>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3" name="TextBox 22"/>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4" name="TextBox 23"/>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5" name="Rectangle 24"/>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8" name="Down Arrow 27"/>
          <p:cNvSpPr/>
          <p:nvPr/>
        </p:nvSpPr>
        <p:spPr>
          <a:xfrm>
            <a:off x="6156176"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4897190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116632"/>
            <a:ext cx="8496944" cy="1143000"/>
          </a:xfrm>
        </p:spPr>
        <p:txBody>
          <a:bodyPr>
            <a:noAutofit/>
          </a:bodyPr>
          <a:lstStyle/>
          <a:p>
            <a:r>
              <a:rPr lang="en-CA" sz="4400" dirty="0" smtClean="0"/>
              <a:t>Allying Against Racism and Prejudice</a:t>
            </a:r>
            <a:endParaRPr lang="en-CA" sz="4400" dirty="0">
              <a:solidFill>
                <a:srgbClr val="FF0000"/>
              </a:solidFill>
            </a:endParaRPr>
          </a:p>
        </p:txBody>
      </p:sp>
      <p:sp>
        <p:nvSpPr>
          <p:cNvPr id="5" name="Content Placeholder 4"/>
          <p:cNvSpPr>
            <a:spLocks noGrp="1"/>
          </p:cNvSpPr>
          <p:nvPr>
            <p:ph idx="1"/>
          </p:nvPr>
        </p:nvSpPr>
        <p:spPr>
          <a:xfrm>
            <a:off x="457200" y="1484784"/>
            <a:ext cx="8229600" cy="4839816"/>
          </a:xfrm>
        </p:spPr>
        <p:txBody>
          <a:bodyPr>
            <a:normAutofit/>
          </a:bodyPr>
          <a:lstStyle/>
          <a:p>
            <a:r>
              <a:rPr lang="en-CA" dirty="0"/>
              <a:t>Racism continues to exist in North America in implicit and covert forms even amongst those who do not believe they hold negative attitudes</a:t>
            </a:r>
            <a:r>
              <a:rPr lang="en-CA" baseline="30000" dirty="0"/>
              <a:t>1,2</a:t>
            </a:r>
          </a:p>
          <a:p>
            <a:endParaRPr lang="en-CA" i="1" dirty="0">
              <a:solidFill>
                <a:schemeClr val="accent2"/>
              </a:solidFill>
            </a:endParaRPr>
          </a:p>
          <a:p>
            <a:r>
              <a:rPr lang="en-CA" i="1" dirty="0" smtClean="0">
                <a:solidFill>
                  <a:schemeClr val="accent2"/>
                </a:solidFill>
              </a:rPr>
              <a:t>It is the counsellor’s responsibility to broach the topic of racism in sessions</a:t>
            </a:r>
            <a:r>
              <a:rPr lang="en-CA" i="1" baseline="30000" dirty="0"/>
              <a:t> </a:t>
            </a:r>
            <a:r>
              <a:rPr lang="en-CA" dirty="0" smtClean="0"/>
              <a:t>because</a:t>
            </a:r>
            <a:r>
              <a:rPr lang="en-CA" baseline="30000" dirty="0" smtClean="0"/>
              <a:t> </a:t>
            </a:r>
            <a:r>
              <a:rPr lang="en-CA" dirty="0" smtClean="0"/>
              <a:t>clients </a:t>
            </a:r>
            <a:r>
              <a:rPr lang="en-CA" dirty="0"/>
              <a:t>learn this topic is taboo with </a:t>
            </a:r>
            <a:r>
              <a:rPr lang="en-CA" dirty="0" smtClean="0"/>
              <a:t>most European-Americans</a:t>
            </a:r>
            <a:r>
              <a:rPr lang="en-CA" baseline="30000" dirty="0"/>
              <a:t>3</a:t>
            </a:r>
            <a:endParaRPr lang="en-CA" baseline="30000" dirty="0" smtClean="0"/>
          </a:p>
          <a:p>
            <a:endParaRPr lang="en-CA" baseline="30000" dirty="0"/>
          </a:p>
          <a:p>
            <a:r>
              <a:rPr lang="en-CA" dirty="0" smtClean="0"/>
              <a:t>Doing so may also lead to deeper empathy and a stronger working alliance</a:t>
            </a:r>
            <a:r>
              <a:rPr lang="en-CA" baseline="30000" dirty="0" smtClean="0"/>
              <a:t>1</a:t>
            </a:r>
          </a:p>
        </p:txBody>
      </p:sp>
      <p:sp>
        <p:nvSpPr>
          <p:cNvPr id="6" name="TextBox 5"/>
          <p:cNvSpPr txBox="1"/>
          <p:nvPr/>
        </p:nvSpPr>
        <p:spPr>
          <a:xfrm>
            <a:off x="114350" y="6581001"/>
            <a:ext cx="9029650" cy="276999"/>
          </a:xfrm>
          <a:prstGeom prst="rect">
            <a:avLst/>
          </a:prstGeom>
          <a:noFill/>
        </p:spPr>
        <p:txBody>
          <a:bodyPr wrap="square" rtlCol="0">
            <a:spAutoFit/>
          </a:bodyPr>
          <a:lstStyle/>
          <a:p>
            <a:pPr lvl="1" algn="r"/>
            <a:r>
              <a:rPr lang="en-CA" sz="1200" baseline="30000" dirty="0" smtClean="0"/>
              <a:t>1</a:t>
            </a:r>
            <a:r>
              <a:rPr lang="en-CA" sz="1200" dirty="0" smtClean="0"/>
              <a:t>Dovidio, Kawakami, Johnson, Johnson, &amp; Howard (1997</a:t>
            </a:r>
            <a:r>
              <a:rPr lang="en-CA" sz="1200" dirty="0"/>
              <a:t>); </a:t>
            </a:r>
            <a:r>
              <a:rPr lang="en-CA" sz="1200" baseline="30000" dirty="0"/>
              <a:t>2</a:t>
            </a:r>
            <a:r>
              <a:rPr lang="en-CA" sz="1200" dirty="0"/>
              <a:t>Dovidio &amp; </a:t>
            </a:r>
            <a:r>
              <a:rPr lang="en-CA" sz="1200" dirty="0" err="1"/>
              <a:t>Gaertner</a:t>
            </a:r>
            <a:r>
              <a:rPr lang="en-CA" sz="1200" dirty="0"/>
              <a:t> (</a:t>
            </a:r>
            <a:r>
              <a:rPr lang="en-CA" sz="1200" dirty="0" smtClean="0"/>
              <a:t>2004); </a:t>
            </a:r>
            <a:r>
              <a:rPr lang="en-CA" sz="1200" baseline="30000" dirty="0" smtClean="0"/>
              <a:t>3</a:t>
            </a:r>
            <a:r>
              <a:rPr lang="en-CA" sz="1200" dirty="0" smtClean="0"/>
              <a:t>Day-Vines et al. (2007)</a:t>
            </a:r>
            <a:endParaRPr lang="en-CA" sz="1200" dirty="0"/>
          </a:p>
        </p:txBody>
      </p:sp>
    </p:spTree>
    <p:extLst>
      <p:ext uri="{BB962C8B-B14F-4D97-AF65-F5344CB8AC3E}">
        <p14:creationId xmlns:p14="http://schemas.microsoft.com/office/powerpoint/2010/main" val="221775930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normAutofit/>
          </a:bodyPr>
          <a:lstStyle/>
          <a:p>
            <a:r>
              <a:rPr lang="en-CA" sz="4400" dirty="0" smtClean="0"/>
              <a:t>Racial </a:t>
            </a:r>
            <a:r>
              <a:rPr lang="en-CA" sz="4400" dirty="0" err="1" smtClean="0"/>
              <a:t>Microaggressions</a:t>
            </a:r>
            <a:endParaRPr lang="en-CA" sz="4400" dirty="0">
              <a:solidFill>
                <a:srgbClr val="FF0000"/>
              </a:solidFill>
            </a:endParaRPr>
          </a:p>
        </p:txBody>
      </p:sp>
      <p:sp>
        <p:nvSpPr>
          <p:cNvPr id="5" name="Content Placeholder 4"/>
          <p:cNvSpPr>
            <a:spLocks noGrp="1"/>
          </p:cNvSpPr>
          <p:nvPr>
            <p:ph idx="1"/>
          </p:nvPr>
        </p:nvSpPr>
        <p:spPr>
          <a:xfrm>
            <a:off x="457200" y="1412776"/>
            <a:ext cx="8229600" cy="4911824"/>
          </a:xfrm>
        </p:spPr>
        <p:txBody>
          <a:bodyPr>
            <a:normAutofit/>
          </a:bodyPr>
          <a:lstStyle/>
          <a:p>
            <a:r>
              <a:rPr lang="en-CA" dirty="0" smtClean="0"/>
              <a:t>Please click </a:t>
            </a:r>
            <a:r>
              <a:rPr lang="en-CA" dirty="0" smtClean="0">
                <a:hlinkClick r:id="rId3"/>
              </a:rPr>
              <a:t>here</a:t>
            </a:r>
            <a:r>
              <a:rPr lang="en-CA" baseline="30000" dirty="0" smtClean="0"/>
              <a:t>1</a:t>
            </a:r>
            <a:r>
              <a:rPr lang="en-CA" dirty="0" smtClean="0"/>
              <a:t> to learn about racial </a:t>
            </a:r>
            <a:r>
              <a:rPr lang="en-CA" dirty="0" err="1" smtClean="0"/>
              <a:t>microaggressions</a:t>
            </a:r>
            <a:endParaRPr lang="en-CA" dirty="0" smtClean="0"/>
          </a:p>
          <a:p>
            <a:endParaRPr lang="en-CA" dirty="0">
              <a:solidFill>
                <a:schemeClr val="accent2"/>
              </a:solidFill>
            </a:endParaRPr>
          </a:p>
          <a:p>
            <a:r>
              <a:rPr lang="en-CA" dirty="0" smtClean="0">
                <a:solidFill>
                  <a:schemeClr val="accent2"/>
                </a:solidFill>
              </a:rPr>
              <a:t>Optional activity: consider trying an empirically-supported  implicit social attitude test </a:t>
            </a:r>
            <a:r>
              <a:rPr lang="en-CA" dirty="0" smtClean="0">
                <a:solidFill>
                  <a:schemeClr val="accent2"/>
                </a:solidFill>
                <a:hlinkClick r:id="rId4"/>
              </a:rPr>
              <a:t>here</a:t>
            </a:r>
            <a:r>
              <a:rPr lang="en-CA" baseline="30000" dirty="0" smtClean="0">
                <a:solidFill>
                  <a:schemeClr val="accent2"/>
                </a:solidFill>
              </a:rPr>
              <a:t>2</a:t>
            </a:r>
            <a:r>
              <a:rPr lang="en-CA" dirty="0" smtClean="0">
                <a:solidFill>
                  <a:schemeClr val="accent2"/>
                </a:solidFill>
              </a:rPr>
              <a:t> if you’re interested in learning more about your own implicit attitudes and biases</a:t>
            </a:r>
          </a:p>
        </p:txBody>
      </p:sp>
      <p:sp>
        <p:nvSpPr>
          <p:cNvPr id="6" name="TextBox 5"/>
          <p:cNvSpPr txBox="1"/>
          <p:nvPr/>
        </p:nvSpPr>
        <p:spPr>
          <a:xfrm>
            <a:off x="114350" y="6581001"/>
            <a:ext cx="9029650" cy="276999"/>
          </a:xfrm>
          <a:prstGeom prst="rect">
            <a:avLst/>
          </a:prstGeom>
          <a:noFill/>
        </p:spPr>
        <p:txBody>
          <a:bodyPr wrap="square" rtlCol="0">
            <a:spAutoFit/>
          </a:bodyPr>
          <a:lstStyle/>
          <a:p>
            <a:pPr lvl="1" algn="r"/>
            <a:r>
              <a:rPr lang="en-CA" sz="1200" baseline="30000" dirty="0" smtClean="0"/>
              <a:t>1</a:t>
            </a:r>
            <a:r>
              <a:rPr lang="en-CA" sz="1200" dirty="0" smtClean="0"/>
              <a:t>Sue (2010); </a:t>
            </a:r>
            <a:r>
              <a:rPr lang="en-CA" sz="1200" baseline="30000" dirty="0" smtClean="0"/>
              <a:t>2</a:t>
            </a:r>
            <a:r>
              <a:rPr lang="en-CA" sz="1200" dirty="0" smtClean="0"/>
              <a:t>Project </a:t>
            </a:r>
            <a:r>
              <a:rPr lang="en-CA" sz="1200" dirty="0"/>
              <a:t>Implicit (2011</a:t>
            </a:r>
            <a:r>
              <a:rPr lang="en-CA" sz="1200" dirty="0" smtClean="0"/>
              <a:t>)</a:t>
            </a:r>
            <a:endParaRPr lang="en-CA" sz="1200" dirty="0"/>
          </a:p>
        </p:txBody>
      </p:sp>
    </p:spTree>
    <p:extLst>
      <p:ext uri="{BB962C8B-B14F-4D97-AF65-F5344CB8AC3E}">
        <p14:creationId xmlns:p14="http://schemas.microsoft.com/office/powerpoint/2010/main" val="296269739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1520" y="1412776"/>
            <a:ext cx="8640960" cy="4911824"/>
          </a:xfrm>
        </p:spPr>
        <p:txBody>
          <a:bodyPr>
            <a:noAutofit/>
          </a:bodyPr>
          <a:lstStyle/>
          <a:p>
            <a:r>
              <a:rPr lang="en-CA" sz="2300" dirty="0" smtClean="0"/>
              <a:t>Receiving subtle, unintentional, negative messages </a:t>
            </a:r>
            <a:r>
              <a:rPr lang="en-CA" sz="2300" dirty="0"/>
              <a:t>that </a:t>
            </a:r>
            <a:r>
              <a:rPr lang="en-CA" sz="2300" dirty="0" smtClean="0"/>
              <a:t>stereotype or </a:t>
            </a:r>
            <a:r>
              <a:rPr lang="en-CA" sz="2300" dirty="0"/>
              <a:t>invalidate </a:t>
            </a:r>
            <a:r>
              <a:rPr lang="en-CA" sz="2300" dirty="0" smtClean="0"/>
              <a:t>is </a:t>
            </a:r>
            <a:r>
              <a:rPr lang="en-CA" sz="2300" dirty="0"/>
              <a:t>a common experience for </a:t>
            </a:r>
            <a:r>
              <a:rPr lang="en-CA" sz="2300" dirty="0" smtClean="0"/>
              <a:t>many ethnic groups</a:t>
            </a:r>
            <a:r>
              <a:rPr lang="en-CA" sz="2300" baseline="30000" dirty="0" smtClean="0"/>
              <a:t>1–4</a:t>
            </a:r>
          </a:p>
          <a:p>
            <a:endParaRPr lang="en-CA" sz="2300" dirty="0" smtClean="0"/>
          </a:p>
          <a:p>
            <a:r>
              <a:rPr lang="en-CA" sz="2300" dirty="0"/>
              <a:t>C</a:t>
            </a:r>
            <a:r>
              <a:rPr lang="en-CA" sz="2300" dirty="0" smtClean="0"/>
              <a:t>overt messages leave victim </a:t>
            </a:r>
            <a:r>
              <a:rPr lang="en-CA" sz="2300" dirty="0"/>
              <a:t>questioning their </a:t>
            </a:r>
            <a:r>
              <a:rPr lang="en-CA" sz="2300" dirty="0" smtClean="0"/>
              <a:t>sensitivity and judgment</a:t>
            </a:r>
          </a:p>
          <a:p>
            <a:endParaRPr lang="en-CA" sz="2300" dirty="0" smtClean="0"/>
          </a:p>
          <a:p>
            <a:r>
              <a:rPr lang="en-CA" sz="2300" dirty="0" smtClean="0"/>
              <a:t>Double Bind: victim must cope with unvoiced feelings </a:t>
            </a:r>
            <a:r>
              <a:rPr lang="en-CA" sz="2300" dirty="0"/>
              <a:t>or </a:t>
            </a:r>
            <a:r>
              <a:rPr lang="en-CA" sz="2300" dirty="0" smtClean="0"/>
              <a:t>voice them and face denial, resentment, &amp; possible escalation of hostilities </a:t>
            </a:r>
          </a:p>
          <a:p>
            <a:endParaRPr lang="en-CA" sz="2300" dirty="0" smtClean="0"/>
          </a:p>
          <a:p>
            <a:r>
              <a:rPr lang="en-CA" sz="2300" dirty="0"/>
              <a:t>A</a:t>
            </a:r>
            <a:r>
              <a:rPr lang="en-CA" sz="2300" dirty="0" smtClean="0"/>
              <a:t>wareness of the possibility of discrimination having occurred provokes negative emotional consequences</a:t>
            </a:r>
            <a:r>
              <a:rPr lang="en-CA" sz="2300" baseline="30000" dirty="0" smtClean="0"/>
              <a:t>4</a:t>
            </a:r>
            <a:endParaRPr lang="en-CA" sz="2300" dirty="0"/>
          </a:p>
        </p:txBody>
      </p:sp>
      <p:sp>
        <p:nvSpPr>
          <p:cNvPr id="6" name="TextBox 5"/>
          <p:cNvSpPr txBox="1"/>
          <p:nvPr/>
        </p:nvSpPr>
        <p:spPr>
          <a:xfrm>
            <a:off x="171500" y="6453336"/>
            <a:ext cx="9029650" cy="461665"/>
          </a:xfrm>
          <a:prstGeom prst="rect">
            <a:avLst/>
          </a:prstGeom>
          <a:noFill/>
        </p:spPr>
        <p:txBody>
          <a:bodyPr wrap="square" rtlCol="0">
            <a:spAutoFit/>
          </a:bodyPr>
          <a:lstStyle/>
          <a:p>
            <a:pPr lvl="1" algn="r"/>
            <a:r>
              <a:rPr lang="en-CA" sz="1200" baseline="30000" dirty="0" smtClean="0"/>
              <a:t>1</a:t>
            </a:r>
            <a:r>
              <a:rPr lang="en-CA" sz="1200" dirty="0" smtClean="0"/>
              <a:t>Constantine, Smith, </a:t>
            </a:r>
            <a:r>
              <a:rPr lang="en-CA" sz="1200" dirty="0" err="1" smtClean="0"/>
              <a:t>Redington</a:t>
            </a:r>
            <a:r>
              <a:rPr lang="en-CA" sz="1200" dirty="0" smtClean="0"/>
              <a:t>, &amp; Owens </a:t>
            </a:r>
            <a:r>
              <a:rPr lang="en-CA" sz="1200" dirty="0"/>
              <a:t>(2008); </a:t>
            </a:r>
            <a:r>
              <a:rPr lang="en-CA" sz="1200" baseline="30000" dirty="0" smtClean="0"/>
              <a:t>2</a:t>
            </a:r>
            <a:r>
              <a:rPr lang="en-CA" sz="1200" dirty="0" smtClean="0"/>
              <a:t>Sue, </a:t>
            </a:r>
            <a:r>
              <a:rPr lang="en-CA" sz="1200" dirty="0" err="1" smtClean="0"/>
              <a:t>Bucceri</a:t>
            </a:r>
            <a:r>
              <a:rPr lang="en-CA" sz="1200" dirty="0" smtClean="0"/>
              <a:t>, Lin, </a:t>
            </a:r>
            <a:r>
              <a:rPr lang="en-CA" sz="1200" dirty="0" err="1" smtClean="0"/>
              <a:t>Nadal</a:t>
            </a:r>
            <a:r>
              <a:rPr lang="en-CA" sz="1200" dirty="0" smtClean="0"/>
              <a:t>, &amp; Torino </a:t>
            </a:r>
            <a:r>
              <a:rPr lang="en-CA" sz="1200" dirty="0"/>
              <a:t>(</a:t>
            </a:r>
            <a:r>
              <a:rPr lang="en-CA" sz="1200" dirty="0" smtClean="0"/>
              <a:t>2009); </a:t>
            </a:r>
          </a:p>
          <a:p>
            <a:pPr lvl="1" algn="r"/>
            <a:r>
              <a:rPr lang="en-CA" sz="1200" baseline="30000" dirty="0" smtClean="0"/>
              <a:t>3</a:t>
            </a:r>
            <a:r>
              <a:rPr lang="en-CA" sz="1200" dirty="0" smtClean="0"/>
              <a:t>Sue, Lin, Torino, </a:t>
            </a:r>
            <a:r>
              <a:rPr lang="en-CA" sz="1200" dirty="0" err="1" smtClean="0"/>
              <a:t>Capodilupo</a:t>
            </a:r>
            <a:r>
              <a:rPr lang="en-CA" sz="1200" dirty="0" smtClean="0"/>
              <a:t>, &amp; Rivera. </a:t>
            </a:r>
            <a:r>
              <a:rPr lang="en-CA" sz="1200" dirty="0"/>
              <a:t>(</a:t>
            </a:r>
            <a:r>
              <a:rPr lang="en-CA" sz="1200" dirty="0" smtClean="0"/>
              <a:t>2009); </a:t>
            </a:r>
            <a:r>
              <a:rPr lang="en-CA" sz="1200" baseline="30000" dirty="0"/>
              <a:t>4</a:t>
            </a:r>
            <a:r>
              <a:rPr lang="en-CA" sz="1200" dirty="0"/>
              <a:t>Wang, </a:t>
            </a:r>
            <a:r>
              <a:rPr lang="en-CA" sz="1200" dirty="0" err="1"/>
              <a:t>Leu</a:t>
            </a:r>
            <a:r>
              <a:rPr lang="en-CA" sz="1200" dirty="0"/>
              <a:t>, &amp; </a:t>
            </a:r>
            <a:r>
              <a:rPr lang="en-CA" sz="1200" dirty="0" err="1"/>
              <a:t>Shoda</a:t>
            </a:r>
            <a:r>
              <a:rPr lang="en-CA" sz="1200" dirty="0"/>
              <a:t> (2011</a:t>
            </a:r>
            <a:r>
              <a:rPr lang="en-CA" sz="1200" dirty="0" smtClean="0"/>
              <a:t>)</a:t>
            </a:r>
            <a:endParaRPr lang="en-CA" sz="1200" dirty="0"/>
          </a:p>
        </p:txBody>
      </p:sp>
      <p:sp>
        <p:nvSpPr>
          <p:cNvPr id="8" name="Title 3"/>
          <p:cNvSpPr>
            <a:spLocks noGrp="1"/>
          </p:cNvSpPr>
          <p:nvPr>
            <p:ph type="title"/>
          </p:nvPr>
        </p:nvSpPr>
        <p:spPr>
          <a:xfrm>
            <a:off x="457200" y="116632"/>
            <a:ext cx="8229600" cy="1143000"/>
          </a:xfrm>
        </p:spPr>
        <p:txBody>
          <a:bodyPr>
            <a:normAutofit/>
          </a:bodyPr>
          <a:lstStyle/>
          <a:p>
            <a:r>
              <a:rPr lang="en-CA" sz="4400" dirty="0" smtClean="0"/>
              <a:t>Racial </a:t>
            </a:r>
            <a:r>
              <a:rPr lang="en-CA" sz="4400" dirty="0" err="1" smtClean="0"/>
              <a:t>Microaggressions</a:t>
            </a:r>
            <a:endParaRPr lang="en-CA" sz="4400" dirty="0">
              <a:solidFill>
                <a:srgbClr val="FF0000"/>
              </a:solidFill>
            </a:endParaRPr>
          </a:p>
        </p:txBody>
      </p:sp>
    </p:spTree>
    <p:extLst>
      <p:ext uri="{BB962C8B-B14F-4D97-AF65-F5344CB8AC3E}">
        <p14:creationId xmlns:p14="http://schemas.microsoft.com/office/powerpoint/2010/main" val="638285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839816"/>
          </a:xfrm>
        </p:spPr>
        <p:txBody>
          <a:bodyPr>
            <a:normAutofit/>
          </a:bodyPr>
          <a:lstStyle/>
          <a:p>
            <a:r>
              <a:rPr lang="en-CA" sz="2800" dirty="0"/>
              <a:t>M</a:t>
            </a:r>
            <a:r>
              <a:rPr lang="en-CA" sz="2800" dirty="0" smtClean="0"/>
              <a:t>ore ethical than implementing approaches “as-is”</a:t>
            </a:r>
          </a:p>
          <a:p>
            <a:endParaRPr lang="en-CA" sz="2800" dirty="0" smtClean="0"/>
          </a:p>
          <a:p>
            <a:r>
              <a:rPr lang="en-CA" sz="2800" dirty="0" smtClean="0"/>
              <a:t>More efficient than developing and training practitioners in new therapies for every single cultural group</a:t>
            </a:r>
          </a:p>
          <a:p>
            <a:endParaRPr lang="en-CA" sz="2800" dirty="0" smtClean="0"/>
          </a:p>
          <a:p>
            <a:r>
              <a:rPr lang="en-CA" sz="2800" dirty="0" smtClean="0"/>
              <a:t> Few evidence-based therapies are validated with different ethnic samples</a:t>
            </a:r>
            <a:r>
              <a:rPr lang="en-CA" sz="2800" baseline="30000" dirty="0" smtClean="0"/>
              <a:t>2,3</a:t>
            </a:r>
            <a:endParaRPr lang="en-CA" sz="2800" dirty="0" smtClean="0"/>
          </a:p>
        </p:txBody>
      </p:sp>
      <p:sp>
        <p:nvSpPr>
          <p:cNvPr id="4" name="Rectangle 3"/>
          <p:cNvSpPr/>
          <p:nvPr/>
        </p:nvSpPr>
        <p:spPr>
          <a:xfrm>
            <a:off x="1" y="6597352"/>
            <a:ext cx="9144000" cy="276999"/>
          </a:xfrm>
          <a:prstGeom prst="rect">
            <a:avLst/>
          </a:prstGeom>
        </p:spPr>
        <p:txBody>
          <a:bodyPr wrap="square">
            <a:spAutoFit/>
          </a:bodyPr>
          <a:lstStyle/>
          <a:p>
            <a:pPr marL="0" lvl="2" algn="r"/>
            <a:r>
              <a:rPr lang="en-CA" sz="1200" baseline="30000" dirty="0" smtClean="0"/>
              <a:t>1</a:t>
            </a:r>
            <a:r>
              <a:rPr lang="en-CA" sz="1200" dirty="0" smtClean="0"/>
              <a:t>Hwang (2006);</a:t>
            </a:r>
            <a:r>
              <a:rPr lang="en-CA" sz="1200" dirty="0"/>
              <a:t> </a:t>
            </a:r>
            <a:r>
              <a:rPr lang="en-CA" sz="1200" baseline="30000" dirty="0" smtClean="0"/>
              <a:t>2</a:t>
            </a:r>
            <a:r>
              <a:rPr lang="en-CA" sz="1200" dirty="0" smtClean="0"/>
              <a:t>Miranda et al. (2005); </a:t>
            </a:r>
            <a:r>
              <a:rPr lang="en-CA" sz="1200" baseline="30000" dirty="0" smtClean="0"/>
              <a:t>3</a:t>
            </a:r>
            <a:r>
              <a:rPr lang="en-CA" sz="1200" dirty="0" smtClean="0"/>
              <a:t>U.S</a:t>
            </a:r>
            <a:r>
              <a:rPr lang="en-CA" sz="1200" dirty="0"/>
              <a:t>. Department of Health and Human </a:t>
            </a:r>
            <a:r>
              <a:rPr lang="en-CA" sz="1200" dirty="0" smtClean="0"/>
              <a:t>Services (2001)</a:t>
            </a:r>
            <a:endParaRPr lang="en-CA" sz="1200" dirty="0"/>
          </a:p>
        </p:txBody>
      </p:sp>
      <p:sp>
        <p:nvSpPr>
          <p:cNvPr id="6" name="Title 1"/>
          <p:cNvSpPr>
            <a:spLocks noGrp="1"/>
          </p:cNvSpPr>
          <p:nvPr>
            <p:ph type="title"/>
          </p:nvPr>
        </p:nvSpPr>
        <p:spPr>
          <a:xfrm>
            <a:off x="323528" y="116632"/>
            <a:ext cx="8352928" cy="1143000"/>
          </a:xfrm>
        </p:spPr>
        <p:txBody>
          <a:bodyPr>
            <a:noAutofit/>
          </a:bodyPr>
          <a:lstStyle/>
          <a:p>
            <a:pPr algn="ctr"/>
            <a:r>
              <a:rPr lang="en-CA" sz="4400" dirty="0" smtClean="0"/>
              <a:t>Advantages of Adapting Counselling</a:t>
            </a:r>
            <a:r>
              <a:rPr lang="en-CA" sz="4400" baseline="30000" dirty="0" smtClean="0"/>
              <a:t>1</a:t>
            </a:r>
            <a:endParaRPr lang="en-CA" sz="4400" baseline="30000" dirty="0"/>
          </a:p>
        </p:txBody>
      </p:sp>
    </p:spTree>
    <p:extLst>
      <p:ext uri="{BB962C8B-B14F-4D97-AF65-F5344CB8AC3E}">
        <p14:creationId xmlns:p14="http://schemas.microsoft.com/office/powerpoint/2010/main" val="109776686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Callout 1 24"/>
          <p:cNvSpPr/>
          <p:nvPr/>
        </p:nvSpPr>
        <p:spPr>
          <a:xfrm>
            <a:off x="5061223" y="1975298"/>
            <a:ext cx="4017072" cy="4262014"/>
          </a:xfrm>
          <a:prstGeom prst="borderCallout1">
            <a:avLst>
              <a:gd name="adj1" fmla="val 28239"/>
              <a:gd name="adj2" fmla="val -1716"/>
              <a:gd name="adj3" fmla="val 28052"/>
              <a:gd name="adj4" fmla="val -105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0" y="1340768"/>
            <a:ext cx="9144000" cy="504056"/>
          </a:xfrm>
        </p:spPr>
        <p:txBody>
          <a:bodyPr>
            <a:noAutofit/>
          </a:bodyPr>
          <a:lstStyle/>
          <a:p>
            <a:pPr marL="0" indent="0">
              <a:buNone/>
            </a:pPr>
            <a:r>
              <a:rPr lang="en-CA" dirty="0" smtClean="0"/>
              <a:t>Please </a:t>
            </a:r>
            <a:r>
              <a:rPr lang="en-CA" dirty="0" smtClean="0">
                <a:solidFill>
                  <a:schemeClr val="accent1"/>
                </a:solidFill>
              </a:rPr>
              <a:t>click</a:t>
            </a:r>
            <a:r>
              <a:rPr lang="en-CA" dirty="0" smtClean="0"/>
              <a:t> to  explore 3 types of Microaggressions!</a:t>
            </a:r>
            <a:r>
              <a:rPr lang="en-CA" baseline="30000" dirty="0" smtClean="0"/>
              <a:t>1</a:t>
            </a:r>
            <a:endParaRPr lang="en-CA" sz="2600" dirty="0"/>
          </a:p>
        </p:txBody>
      </p:sp>
      <p:sp>
        <p:nvSpPr>
          <p:cNvPr id="8" name="TextBox 7"/>
          <p:cNvSpPr txBox="1"/>
          <p:nvPr/>
        </p:nvSpPr>
        <p:spPr>
          <a:xfrm>
            <a:off x="114350" y="6581001"/>
            <a:ext cx="9029650" cy="276999"/>
          </a:xfrm>
          <a:prstGeom prst="rect">
            <a:avLst/>
          </a:prstGeom>
          <a:noFill/>
        </p:spPr>
        <p:txBody>
          <a:bodyPr wrap="square" rtlCol="0">
            <a:spAutoFit/>
          </a:bodyPr>
          <a:lstStyle/>
          <a:p>
            <a:pPr lvl="1" algn="r"/>
            <a:r>
              <a:rPr lang="en-CA" sz="1200" baseline="30000" dirty="0" smtClean="0"/>
              <a:t>1</a:t>
            </a:r>
            <a:r>
              <a:rPr lang="en-CA" sz="1200" dirty="0" smtClean="0"/>
              <a:t>Sue, </a:t>
            </a:r>
            <a:r>
              <a:rPr lang="en-CA" sz="1200" dirty="0" err="1" smtClean="0"/>
              <a:t>Bucceri</a:t>
            </a:r>
            <a:r>
              <a:rPr lang="en-CA" sz="1200" dirty="0" smtClean="0"/>
              <a:t>, Lin, </a:t>
            </a:r>
            <a:r>
              <a:rPr lang="en-CA" sz="1200" dirty="0" err="1" smtClean="0"/>
              <a:t>Nadal</a:t>
            </a:r>
            <a:r>
              <a:rPr lang="en-CA" sz="1200" dirty="0" smtClean="0"/>
              <a:t>, &amp; </a:t>
            </a:r>
            <a:r>
              <a:rPr lang="en-CA" sz="1200" dirty="0" err="1" smtClean="0"/>
              <a:t>Torinio</a:t>
            </a:r>
            <a:r>
              <a:rPr lang="en-CA" sz="1200" dirty="0" smtClean="0"/>
              <a:t> </a:t>
            </a:r>
            <a:r>
              <a:rPr lang="en-CA" sz="1200" dirty="0"/>
              <a:t>(</a:t>
            </a:r>
            <a:r>
              <a:rPr lang="en-CA" sz="1200" dirty="0" smtClean="0"/>
              <a:t>2007); </a:t>
            </a:r>
            <a:r>
              <a:rPr lang="en-CA" sz="1200" baseline="30000" dirty="0" smtClean="0"/>
              <a:t>2</a:t>
            </a:r>
            <a:r>
              <a:rPr lang="en-CA" sz="1200" dirty="0" smtClean="0"/>
              <a:t>Sue &amp; Sue (2008, p.111); </a:t>
            </a:r>
            <a:r>
              <a:rPr lang="en-CA" sz="1200" baseline="30000" dirty="0" smtClean="0"/>
              <a:t>3</a:t>
            </a:r>
            <a:r>
              <a:rPr lang="en-CA" sz="1200" dirty="0"/>
              <a:t>Sue, </a:t>
            </a:r>
            <a:r>
              <a:rPr lang="en-CA" sz="1200" dirty="0" err="1"/>
              <a:t>Bucceri</a:t>
            </a:r>
            <a:r>
              <a:rPr lang="en-CA" sz="1200" dirty="0"/>
              <a:t>, Lin, </a:t>
            </a:r>
            <a:r>
              <a:rPr lang="en-CA" sz="1200" dirty="0" err="1"/>
              <a:t>Nadal</a:t>
            </a:r>
            <a:r>
              <a:rPr lang="en-CA" sz="1200" dirty="0"/>
              <a:t>, &amp; </a:t>
            </a:r>
            <a:r>
              <a:rPr lang="en-CA" sz="1200" dirty="0" err="1"/>
              <a:t>Torinio</a:t>
            </a:r>
            <a:r>
              <a:rPr lang="en-CA" sz="1200" dirty="0"/>
              <a:t> (2007, p.274); </a:t>
            </a:r>
          </a:p>
        </p:txBody>
      </p:sp>
      <p:sp>
        <p:nvSpPr>
          <p:cNvPr id="6" name="Title 3"/>
          <p:cNvSpPr>
            <a:spLocks noGrp="1"/>
          </p:cNvSpPr>
          <p:nvPr>
            <p:ph type="title"/>
          </p:nvPr>
        </p:nvSpPr>
        <p:spPr>
          <a:xfrm>
            <a:off x="457200" y="116632"/>
            <a:ext cx="8229600" cy="1143000"/>
          </a:xfrm>
        </p:spPr>
        <p:txBody>
          <a:bodyPr>
            <a:normAutofit/>
          </a:bodyPr>
          <a:lstStyle/>
          <a:p>
            <a:r>
              <a:rPr lang="en-CA" sz="4400" dirty="0" smtClean="0"/>
              <a:t>Racial </a:t>
            </a:r>
            <a:r>
              <a:rPr lang="en-CA" sz="4400" dirty="0" err="1" smtClean="0"/>
              <a:t>Microaggressions</a:t>
            </a:r>
            <a:endParaRPr lang="en-CA" sz="4400" dirty="0">
              <a:solidFill>
                <a:srgbClr val="FF0000"/>
              </a:solidFill>
            </a:endParaRPr>
          </a:p>
        </p:txBody>
      </p:sp>
      <p:grpSp>
        <p:nvGrpSpPr>
          <p:cNvPr id="15" name="Group 14"/>
          <p:cNvGrpSpPr/>
          <p:nvPr/>
        </p:nvGrpSpPr>
        <p:grpSpPr>
          <a:xfrm>
            <a:off x="100420" y="2067507"/>
            <a:ext cx="4499990" cy="1363633"/>
            <a:chOff x="100420" y="2067507"/>
            <a:chExt cx="4499990" cy="1363633"/>
          </a:xfrm>
        </p:grpSpPr>
        <p:sp>
          <p:nvSpPr>
            <p:cNvPr id="9" name="Freeform 8"/>
            <p:cNvSpPr/>
            <p:nvPr/>
          </p:nvSpPr>
          <p:spPr>
            <a:xfrm>
              <a:off x="1585417" y="2067507"/>
              <a:ext cx="3014993" cy="1363633"/>
            </a:xfrm>
            <a:custGeom>
              <a:avLst/>
              <a:gdLst>
                <a:gd name="connsiteX0" fmla="*/ 0 w 3014993"/>
                <a:gd name="connsiteY0" fmla="*/ 0 h 1363633"/>
                <a:gd name="connsiteX1" fmla="*/ 3014993 w 3014993"/>
                <a:gd name="connsiteY1" fmla="*/ 0 h 1363633"/>
                <a:gd name="connsiteX2" fmla="*/ 3014993 w 3014993"/>
                <a:gd name="connsiteY2" fmla="*/ 1363633 h 1363633"/>
                <a:gd name="connsiteX3" fmla="*/ 0 w 3014993"/>
                <a:gd name="connsiteY3" fmla="*/ 1363633 h 1363633"/>
                <a:gd name="connsiteX4" fmla="*/ 0 w 3014993"/>
                <a:gd name="connsiteY4" fmla="*/ 0 h 136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993" h="1363633">
                  <a:moveTo>
                    <a:pt x="0" y="0"/>
                  </a:moveTo>
                  <a:lnTo>
                    <a:pt x="3014993" y="0"/>
                  </a:lnTo>
                  <a:lnTo>
                    <a:pt x="3014993" y="1363633"/>
                  </a:lnTo>
                  <a:lnTo>
                    <a:pt x="0" y="1363633"/>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CA" sz="2700" kern="1200" dirty="0" err="1" smtClean="0"/>
                <a:t>Microassaults</a:t>
              </a:r>
              <a:endParaRPr lang="en-CA" sz="2700" kern="1200" dirty="0"/>
            </a:p>
          </p:txBody>
        </p:sp>
        <p:sp>
          <p:nvSpPr>
            <p:cNvPr id="10" name="Rectangle 9"/>
            <p:cNvSpPr/>
            <p:nvPr/>
          </p:nvSpPr>
          <p:spPr>
            <a:xfrm>
              <a:off x="100420" y="2067507"/>
              <a:ext cx="1349997" cy="1363633"/>
            </a:xfrm>
            <a:prstGeom prst="rect">
              <a:avLst/>
            </a:prstGeom>
            <a:blipFill dpi="0" rotWithShape="1">
              <a:blip r:embed="rId3" cstate="print">
                <a:extLst>
                  <a:ext uri="{28A0092B-C50C-407E-A947-70E740481C1C}">
                    <a14:useLocalDpi xmlns:a14="http://schemas.microsoft.com/office/drawing/2010/main" val="0"/>
                  </a:ext>
                </a:extLst>
              </a:blip>
              <a:srcRect/>
              <a:stretch>
                <a:fillRect t="500" b="5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16" name="Group 15"/>
          <p:cNvGrpSpPr/>
          <p:nvPr/>
        </p:nvGrpSpPr>
        <p:grpSpPr>
          <a:xfrm>
            <a:off x="100420" y="3656141"/>
            <a:ext cx="4499990" cy="1363633"/>
            <a:chOff x="100420" y="3656141"/>
            <a:chExt cx="4499990" cy="1363633"/>
          </a:xfrm>
        </p:grpSpPr>
        <p:sp>
          <p:nvSpPr>
            <p:cNvPr id="11" name="Freeform 10"/>
            <p:cNvSpPr/>
            <p:nvPr/>
          </p:nvSpPr>
          <p:spPr>
            <a:xfrm>
              <a:off x="100420" y="3656141"/>
              <a:ext cx="3014993" cy="1363633"/>
            </a:xfrm>
            <a:custGeom>
              <a:avLst/>
              <a:gdLst>
                <a:gd name="connsiteX0" fmla="*/ 0 w 3014993"/>
                <a:gd name="connsiteY0" fmla="*/ 0 h 1363633"/>
                <a:gd name="connsiteX1" fmla="*/ 3014993 w 3014993"/>
                <a:gd name="connsiteY1" fmla="*/ 0 h 1363633"/>
                <a:gd name="connsiteX2" fmla="*/ 3014993 w 3014993"/>
                <a:gd name="connsiteY2" fmla="*/ 1363633 h 1363633"/>
                <a:gd name="connsiteX3" fmla="*/ 0 w 3014993"/>
                <a:gd name="connsiteY3" fmla="*/ 1363633 h 1363633"/>
                <a:gd name="connsiteX4" fmla="*/ 0 w 3014993"/>
                <a:gd name="connsiteY4" fmla="*/ 0 h 136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993" h="1363633">
                  <a:moveTo>
                    <a:pt x="0" y="0"/>
                  </a:moveTo>
                  <a:lnTo>
                    <a:pt x="3014993" y="0"/>
                  </a:lnTo>
                  <a:lnTo>
                    <a:pt x="3014993" y="1363633"/>
                  </a:lnTo>
                  <a:lnTo>
                    <a:pt x="0" y="1363633"/>
                  </a:lnTo>
                  <a:lnTo>
                    <a:pt x="0" y="0"/>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CA" sz="2700" kern="1200" dirty="0" err="1" smtClean="0"/>
                <a:t>Microinsults</a:t>
              </a:r>
              <a:endParaRPr lang="en-CA" sz="2700" kern="1200" dirty="0" smtClean="0"/>
            </a:p>
          </p:txBody>
        </p:sp>
        <p:sp>
          <p:nvSpPr>
            <p:cNvPr id="12" name="Rectangle 11"/>
            <p:cNvSpPr/>
            <p:nvPr/>
          </p:nvSpPr>
          <p:spPr>
            <a:xfrm>
              <a:off x="3250413" y="3656141"/>
              <a:ext cx="1349997" cy="1363633"/>
            </a:xfrm>
            <a:prstGeom prst="rect">
              <a:avLst/>
            </a:prstGeom>
            <a:blipFill>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17" name="Group 16"/>
          <p:cNvGrpSpPr/>
          <p:nvPr/>
        </p:nvGrpSpPr>
        <p:grpSpPr>
          <a:xfrm>
            <a:off x="100420" y="5244774"/>
            <a:ext cx="4499990" cy="1363633"/>
            <a:chOff x="100420" y="5244774"/>
            <a:chExt cx="4499990" cy="1363633"/>
          </a:xfrm>
        </p:grpSpPr>
        <p:sp>
          <p:nvSpPr>
            <p:cNvPr id="13" name="Freeform 12"/>
            <p:cNvSpPr/>
            <p:nvPr/>
          </p:nvSpPr>
          <p:spPr>
            <a:xfrm>
              <a:off x="1585417" y="5244774"/>
              <a:ext cx="3014993" cy="1363633"/>
            </a:xfrm>
            <a:custGeom>
              <a:avLst/>
              <a:gdLst>
                <a:gd name="connsiteX0" fmla="*/ 0 w 3014993"/>
                <a:gd name="connsiteY0" fmla="*/ 0 h 1363633"/>
                <a:gd name="connsiteX1" fmla="*/ 3014993 w 3014993"/>
                <a:gd name="connsiteY1" fmla="*/ 0 h 1363633"/>
                <a:gd name="connsiteX2" fmla="*/ 3014993 w 3014993"/>
                <a:gd name="connsiteY2" fmla="*/ 1363633 h 1363633"/>
                <a:gd name="connsiteX3" fmla="*/ 0 w 3014993"/>
                <a:gd name="connsiteY3" fmla="*/ 1363633 h 1363633"/>
                <a:gd name="connsiteX4" fmla="*/ 0 w 3014993"/>
                <a:gd name="connsiteY4" fmla="*/ 0 h 136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993" h="1363633">
                  <a:moveTo>
                    <a:pt x="0" y="0"/>
                  </a:moveTo>
                  <a:lnTo>
                    <a:pt x="3014993" y="0"/>
                  </a:lnTo>
                  <a:lnTo>
                    <a:pt x="3014993" y="1363633"/>
                  </a:lnTo>
                  <a:lnTo>
                    <a:pt x="0" y="1363633"/>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CA" sz="2700" kern="1200" dirty="0" err="1" smtClean="0"/>
                <a:t>Microinvalidations</a:t>
              </a:r>
              <a:endParaRPr lang="en-CA" sz="2700" kern="1200" dirty="0"/>
            </a:p>
          </p:txBody>
        </p:sp>
        <p:sp>
          <p:nvSpPr>
            <p:cNvPr id="14" name="Rectangle 13"/>
            <p:cNvSpPr/>
            <p:nvPr/>
          </p:nvSpPr>
          <p:spPr>
            <a:xfrm>
              <a:off x="100420" y="5244774"/>
              <a:ext cx="1349997" cy="1363633"/>
            </a:xfrm>
            <a:prstGeom prst="rect">
              <a:avLst/>
            </a:prstGeom>
            <a:blipFill dpi="0" rotWithShape="1">
              <a:blip r:embed="rId5" cstate="print">
                <a:extLst>
                  <a:ext uri="{28A0092B-C50C-407E-A947-70E740481C1C}">
                    <a14:useLocalDpi xmlns:a14="http://schemas.microsoft.com/office/drawing/2010/main" val="0"/>
                  </a:ext>
                </a:extLst>
              </a:blip>
              <a:srcRect/>
              <a:stretch>
                <a:fillRect l="16314" r="16314"/>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20" name="Content Placeholder 2"/>
          <p:cNvSpPr txBox="1">
            <a:spLocks/>
          </p:cNvSpPr>
          <p:nvPr/>
        </p:nvSpPr>
        <p:spPr>
          <a:xfrm>
            <a:off x="5061222" y="2204864"/>
            <a:ext cx="3903265" cy="3960440"/>
          </a:xfrm>
          <a:prstGeom prst="rect">
            <a:avLst/>
          </a:prstGeom>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2" indent="-342900"/>
            <a:r>
              <a:rPr lang="en-CA" sz="2000" dirty="0"/>
              <a:t>Similar to old-fashioned, overt racism, but typically </a:t>
            </a:r>
            <a:r>
              <a:rPr lang="en-CA" sz="2000" dirty="0" smtClean="0"/>
              <a:t>happens </a:t>
            </a:r>
            <a:r>
              <a:rPr lang="en-CA" sz="2000" dirty="0"/>
              <a:t>in private, when the perpetrator loses control, or is within an anonymous or private environment</a:t>
            </a:r>
          </a:p>
          <a:p>
            <a:pPr marL="342900" lvl="2" indent="-342900"/>
            <a:endParaRPr lang="en-CA" sz="2000" dirty="0" smtClean="0"/>
          </a:p>
          <a:p>
            <a:pPr marL="342900" lvl="2" indent="-342900"/>
            <a:r>
              <a:rPr lang="en-CA" sz="2000" dirty="0" smtClean="0"/>
              <a:t>Examples</a:t>
            </a:r>
            <a:r>
              <a:rPr lang="en-CA" sz="2000" dirty="0"/>
              <a:t>:  Mel Gibson’s </a:t>
            </a:r>
            <a:r>
              <a:rPr lang="en-CA" sz="2000" dirty="0" smtClean="0"/>
              <a:t>anti-Semitic </a:t>
            </a:r>
            <a:r>
              <a:rPr lang="en-CA" sz="2000" dirty="0"/>
              <a:t>remarks when arrested for driving while intoxicated. Serving Black patrons </a:t>
            </a:r>
            <a:r>
              <a:rPr lang="en-CA" sz="2000" dirty="0" smtClean="0"/>
              <a:t>in a restaurant last.</a:t>
            </a:r>
            <a:r>
              <a:rPr lang="en-CA" sz="2000" baseline="30000" dirty="0" smtClean="0"/>
              <a:t>2</a:t>
            </a:r>
            <a:endParaRPr lang="en-CA" sz="2000" baseline="30000" dirty="0"/>
          </a:p>
        </p:txBody>
      </p:sp>
      <p:sp>
        <p:nvSpPr>
          <p:cNvPr id="21" name="Multiply 20"/>
          <p:cNvSpPr/>
          <p:nvPr/>
        </p:nvSpPr>
        <p:spPr>
          <a:xfrm>
            <a:off x="8676456" y="1988840"/>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Line Callout 1 25"/>
          <p:cNvSpPr/>
          <p:nvPr/>
        </p:nvSpPr>
        <p:spPr>
          <a:xfrm>
            <a:off x="5083002" y="2204864"/>
            <a:ext cx="4017072" cy="4262014"/>
          </a:xfrm>
          <a:prstGeom prst="borderCallout1">
            <a:avLst>
              <a:gd name="adj1" fmla="val 52438"/>
              <a:gd name="adj2" fmla="val -1981"/>
              <a:gd name="adj3" fmla="val 52251"/>
              <a:gd name="adj4" fmla="val -1001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7" name="Content Placeholder 2"/>
          <p:cNvSpPr txBox="1">
            <a:spLocks/>
          </p:cNvSpPr>
          <p:nvPr/>
        </p:nvSpPr>
        <p:spPr>
          <a:xfrm>
            <a:off x="5083001" y="2434430"/>
            <a:ext cx="4017073" cy="3960440"/>
          </a:xfrm>
          <a:prstGeom prst="rect">
            <a:avLst/>
          </a:prstGeom>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2" indent="-342900"/>
            <a:r>
              <a:rPr lang="en-CA" sz="2000" dirty="0"/>
              <a:t>“Represent subtle snubs, frequently unknown to the perpetrator, but clearly convey a hidden insulting message to the </a:t>
            </a:r>
            <a:r>
              <a:rPr lang="en-CA" sz="2000" dirty="0" smtClean="0"/>
              <a:t>recipient”</a:t>
            </a:r>
            <a:r>
              <a:rPr lang="en-CA" sz="2000" baseline="30000" dirty="0" smtClean="0"/>
              <a:t>3</a:t>
            </a:r>
            <a:endParaRPr lang="en-CA" sz="2000" baseline="30000" dirty="0"/>
          </a:p>
          <a:p>
            <a:pPr marL="342900" lvl="2" indent="-342900"/>
            <a:endParaRPr lang="en-CA" sz="2000" dirty="0"/>
          </a:p>
          <a:p>
            <a:pPr marL="342900" lvl="2" indent="-342900"/>
            <a:r>
              <a:rPr lang="en-CA" sz="2000" dirty="0"/>
              <a:t>Examples: Asking someone where they are from or complementing them on their English simply because they are not Caucasian (message </a:t>
            </a:r>
            <a:r>
              <a:rPr lang="en-CA" sz="2000" dirty="0" smtClean="0"/>
              <a:t>received: your </a:t>
            </a:r>
            <a:r>
              <a:rPr lang="en-CA" sz="2000" dirty="0"/>
              <a:t>group is un-Canadian)</a:t>
            </a:r>
          </a:p>
        </p:txBody>
      </p:sp>
      <p:sp>
        <p:nvSpPr>
          <p:cNvPr id="28" name="Multiply 27"/>
          <p:cNvSpPr/>
          <p:nvPr/>
        </p:nvSpPr>
        <p:spPr>
          <a:xfrm>
            <a:off x="8698235" y="2218406"/>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Line Callout 1 28"/>
          <p:cNvSpPr/>
          <p:nvPr/>
        </p:nvSpPr>
        <p:spPr>
          <a:xfrm flipV="1">
            <a:off x="5061223" y="2348880"/>
            <a:ext cx="4017072" cy="4190006"/>
          </a:xfrm>
          <a:prstGeom prst="borderCallout1">
            <a:avLst>
              <a:gd name="adj1" fmla="val 15765"/>
              <a:gd name="adj2" fmla="val -1981"/>
              <a:gd name="adj3" fmla="val 15828"/>
              <a:gd name="adj4" fmla="val -1054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0" name="Content Placeholder 2"/>
          <p:cNvSpPr txBox="1">
            <a:spLocks/>
          </p:cNvSpPr>
          <p:nvPr/>
        </p:nvSpPr>
        <p:spPr>
          <a:xfrm>
            <a:off x="5148064" y="2578446"/>
            <a:ext cx="3816423" cy="3960440"/>
          </a:xfrm>
          <a:prstGeom prst="rect">
            <a:avLst/>
          </a:prstGeom>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2" indent="-342900"/>
            <a:r>
              <a:rPr lang="en-CA" sz="2000" dirty="0"/>
              <a:t>Deny perpetrator’s bias</a:t>
            </a:r>
          </a:p>
          <a:p>
            <a:pPr marL="342900" lvl="2" indent="-342900"/>
            <a:endParaRPr lang="en-CA" sz="2000" dirty="0"/>
          </a:p>
          <a:p>
            <a:pPr marL="342900" lvl="2" indent="-342900"/>
            <a:r>
              <a:rPr lang="en-CA" sz="2000" dirty="0"/>
              <a:t>Dismiss the reality of and psychological experience of racism</a:t>
            </a:r>
          </a:p>
          <a:p>
            <a:pPr marL="342900" lvl="2" indent="-342900"/>
            <a:endParaRPr lang="en-CA" sz="2000" dirty="0"/>
          </a:p>
          <a:p>
            <a:pPr marL="342900" lvl="2" indent="-342900"/>
            <a:r>
              <a:rPr lang="en-CA" sz="2000" dirty="0"/>
              <a:t>Examples: Accusing the victim of oversensitivity, proclaiming one has friends of colour and is therefore immune to racism</a:t>
            </a:r>
            <a:r>
              <a:rPr lang="en-CA" sz="2000" baseline="30000" dirty="0"/>
              <a:t>1</a:t>
            </a:r>
            <a:endParaRPr lang="en-CA" sz="2000" dirty="0"/>
          </a:p>
        </p:txBody>
      </p:sp>
      <p:sp>
        <p:nvSpPr>
          <p:cNvPr id="31" name="Multiply 30"/>
          <p:cNvSpPr/>
          <p:nvPr/>
        </p:nvSpPr>
        <p:spPr>
          <a:xfrm>
            <a:off x="8676456" y="2362422"/>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36005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par>
                                <p:cTn id="20" presetID="22" presetClass="exit" presetSubtype="4" fill="hold" grpId="1" nodeType="withEffect">
                                  <p:stCondLst>
                                    <p:cond delay="0"/>
                                  </p:stCondLst>
                                  <p:childTnLst>
                                    <p:animEffect transition="out" filter="wipe(down)">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par>
                                <p:cTn id="23" presetID="22" presetClass="exit" presetSubtype="4" fill="hold" grpId="1" nodeType="withEffect">
                                  <p:stCondLst>
                                    <p:cond delay="0"/>
                                  </p:stCondLst>
                                  <p:childTnLst>
                                    <p:animEffect transition="out" filter="wipe(dow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22" presetClass="exit" presetSubtype="4" fill="hold" grpId="1" nodeType="clickEffect">
                                  <p:stCondLst>
                                    <p:cond delay="0"/>
                                  </p:stCondLst>
                                  <p:childTnLst>
                                    <p:animEffect transition="out" filter="wipe(down)">
                                      <p:cBhvr>
                                        <p:cTn id="42" dur="500"/>
                                        <p:tgtEl>
                                          <p:spTgt spid="27"/>
                                        </p:tgtEl>
                                      </p:cBhvr>
                                    </p:animEffect>
                                    <p:set>
                                      <p:cBhvr>
                                        <p:cTn id="43" dur="1" fill="hold">
                                          <p:stCondLst>
                                            <p:cond delay="499"/>
                                          </p:stCondLst>
                                        </p:cTn>
                                        <p:tgtEl>
                                          <p:spTgt spid="27"/>
                                        </p:tgtEl>
                                        <p:attrNameLst>
                                          <p:attrName>style.visibility</p:attrName>
                                        </p:attrNameLst>
                                      </p:cBhvr>
                                      <p:to>
                                        <p:strVal val="hidden"/>
                                      </p:to>
                                    </p:set>
                                  </p:childTnLst>
                                </p:cTn>
                              </p:par>
                              <p:par>
                                <p:cTn id="44" presetID="22" presetClass="exit" presetSubtype="4" fill="hold" grpId="1" nodeType="withEffect">
                                  <p:stCondLst>
                                    <p:cond delay="0"/>
                                  </p:stCondLst>
                                  <p:childTnLst>
                                    <p:animEffect transition="out" filter="wipe(down)">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par>
                                <p:cTn id="47" presetID="22" presetClass="exit" presetSubtype="4" fill="hold" grpId="1" nodeType="withEffect">
                                  <p:stCondLst>
                                    <p:cond delay="0"/>
                                  </p:stCondLst>
                                  <p:childTnLst>
                                    <p:animEffect transition="out" filter="wipe(down)">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31"/>
                    </p:tgtEl>
                  </p:cond>
                </p:stCondLst>
                <p:endSync evt="end" delay="0">
                  <p:rtn val="all"/>
                </p:endSync>
                <p:childTnLst>
                  <p:par>
                    <p:cTn id="63" fill="hold">
                      <p:stCondLst>
                        <p:cond delay="0"/>
                      </p:stCondLst>
                      <p:childTnLst>
                        <p:par>
                          <p:cTn id="64" fill="hold">
                            <p:stCondLst>
                              <p:cond delay="0"/>
                            </p:stCondLst>
                            <p:childTnLst>
                              <p:par>
                                <p:cTn id="65" presetID="22" presetClass="exit" presetSubtype="4" fill="hold" grpId="1" nodeType="clickEffect">
                                  <p:stCondLst>
                                    <p:cond delay="0"/>
                                  </p:stCondLst>
                                  <p:childTnLst>
                                    <p:animEffect transition="out" filter="wipe(down)">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par>
                                <p:cTn id="68" presetID="22" presetClass="exit" presetSubtype="4" fill="hold" grpId="1" nodeType="withEffect">
                                  <p:stCondLst>
                                    <p:cond delay="0"/>
                                  </p:stCondLst>
                                  <p:childTnLst>
                                    <p:animEffect transition="out" filter="wipe(down)">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par>
                                <p:cTn id="71" presetID="22" presetClass="exit" presetSubtype="4" fill="hold" grpId="1" nodeType="withEffect">
                                  <p:stCondLst>
                                    <p:cond delay="0"/>
                                  </p:stCondLst>
                                  <p:childTnLst>
                                    <p:animEffect transition="out" filter="wipe(down)">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5" grpId="0" animBg="1"/>
      <p:bldP spid="25" grpId="1" animBg="1"/>
      <p:bldP spid="20" grpId="0"/>
      <p:bldP spid="20" grpId="1"/>
      <p:bldP spid="21" grpId="0" animBg="1"/>
      <p:bldP spid="21" grpId="1" animBg="1"/>
      <p:bldP spid="26" grpId="0" animBg="1"/>
      <p:bldP spid="26" grpId="1" animBg="1"/>
      <p:bldP spid="27" grpId="0"/>
      <p:bldP spid="27" grpId="1"/>
      <p:bldP spid="28" grpId="0" animBg="1"/>
      <p:bldP spid="28" grpId="1" animBg="1"/>
      <p:bldP spid="29" grpId="0" animBg="1"/>
      <p:bldP spid="29" grpId="1" animBg="1"/>
      <p:bldP spid="30" grpId="0"/>
      <p:bldP spid="30" grpId="1"/>
      <p:bldP spid="31" grpId="0" animBg="1"/>
      <p:bldP spid="31" grpId="1"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7504" y="1556792"/>
            <a:ext cx="8928992" cy="4392488"/>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457200" y="341784"/>
            <a:ext cx="8229600" cy="1143000"/>
          </a:xfrm>
        </p:spPr>
        <p:txBody>
          <a:bodyPr>
            <a:noAutofit/>
          </a:bodyPr>
          <a:lstStyle/>
          <a:p>
            <a:r>
              <a:rPr lang="en-CA" sz="4400" b="1" dirty="0" smtClean="0"/>
              <a:t>Allying Against Racism and Prejudice: Applications</a:t>
            </a:r>
            <a:endParaRPr lang="en-CA" sz="4400" b="1" dirty="0">
              <a:solidFill>
                <a:srgbClr val="FF0000"/>
              </a:solidFill>
            </a:endParaRPr>
          </a:p>
        </p:txBody>
      </p:sp>
      <p:sp>
        <p:nvSpPr>
          <p:cNvPr id="5" name="Content Placeholder 4"/>
          <p:cNvSpPr>
            <a:spLocks noGrp="1"/>
          </p:cNvSpPr>
          <p:nvPr>
            <p:ph idx="1"/>
          </p:nvPr>
        </p:nvSpPr>
        <p:spPr>
          <a:xfrm>
            <a:off x="323528" y="1628800"/>
            <a:ext cx="8496944" cy="4695800"/>
          </a:xfrm>
        </p:spPr>
        <p:txBody>
          <a:bodyPr>
            <a:normAutofit/>
          </a:bodyPr>
          <a:lstStyle/>
          <a:p>
            <a:pPr lvl="1"/>
            <a:r>
              <a:rPr lang="en-CA" sz="2600" dirty="0" smtClean="0"/>
              <a:t>Actively broach the topic of race and racism in sessions</a:t>
            </a:r>
            <a:r>
              <a:rPr lang="en-CA" sz="2600" baseline="30000" dirty="0" smtClean="0"/>
              <a:t>1</a:t>
            </a:r>
          </a:p>
          <a:p>
            <a:pPr lvl="1"/>
            <a:endParaRPr lang="en-CA" sz="2600" dirty="0" smtClean="0"/>
          </a:p>
          <a:p>
            <a:pPr lvl="1"/>
            <a:r>
              <a:rPr lang="en-CA" sz="2600" dirty="0" smtClean="0"/>
              <a:t>Anticipate mistrust</a:t>
            </a:r>
            <a:r>
              <a:rPr lang="en-CA" sz="2600" baseline="30000" dirty="0" smtClean="0"/>
              <a:t>2</a:t>
            </a:r>
          </a:p>
          <a:p>
            <a:pPr lvl="1"/>
            <a:endParaRPr lang="en-CA" sz="2600" dirty="0" smtClean="0"/>
          </a:p>
          <a:p>
            <a:pPr lvl="1"/>
            <a:r>
              <a:rPr lang="en-CA" sz="2600" dirty="0" smtClean="0"/>
              <a:t>Strongly consider validating feelings of victimization even when they might be part of client symptoms</a:t>
            </a:r>
            <a:r>
              <a:rPr lang="en-CA" sz="2600" baseline="30000" dirty="0" smtClean="0"/>
              <a:t>1,3</a:t>
            </a:r>
          </a:p>
          <a:p>
            <a:pPr lvl="1"/>
            <a:endParaRPr lang="en-CA" sz="2600" dirty="0" smtClean="0"/>
          </a:p>
          <a:p>
            <a:pPr lvl="1"/>
            <a:r>
              <a:rPr lang="en-CA" sz="2600" dirty="0" smtClean="0"/>
              <a:t>Validate </a:t>
            </a:r>
            <a:r>
              <a:rPr lang="en-CA" sz="2600" i="1" dirty="0"/>
              <a:t>racial </a:t>
            </a:r>
            <a:r>
              <a:rPr lang="en-CA" sz="2600" i="1" dirty="0" err="1"/>
              <a:t>microaggressions</a:t>
            </a:r>
            <a:r>
              <a:rPr lang="en-CA" sz="2600" dirty="0"/>
              <a:t> </a:t>
            </a:r>
            <a:r>
              <a:rPr lang="en-CA" sz="2600" dirty="0" smtClean="0"/>
              <a:t>as </a:t>
            </a:r>
            <a:r>
              <a:rPr lang="en-CA" sz="2600" dirty="0"/>
              <a:t>real and </a:t>
            </a:r>
            <a:r>
              <a:rPr lang="en-CA" sz="2600" dirty="0" smtClean="0"/>
              <a:t>hurtful</a:t>
            </a:r>
            <a:endParaRPr lang="en-CA" sz="2600" baseline="30000" dirty="0" smtClean="0"/>
          </a:p>
          <a:p>
            <a:endParaRPr lang="en-CA" dirty="0"/>
          </a:p>
        </p:txBody>
      </p:sp>
      <p:sp>
        <p:nvSpPr>
          <p:cNvPr id="6" name="TextBox 5"/>
          <p:cNvSpPr txBox="1"/>
          <p:nvPr/>
        </p:nvSpPr>
        <p:spPr>
          <a:xfrm>
            <a:off x="114350" y="6581001"/>
            <a:ext cx="9029650" cy="276999"/>
          </a:xfrm>
          <a:prstGeom prst="rect">
            <a:avLst/>
          </a:prstGeom>
          <a:noFill/>
        </p:spPr>
        <p:txBody>
          <a:bodyPr wrap="square" rtlCol="0">
            <a:spAutoFit/>
          </a:bodyPr>
          <a:lstStyle/>
          <a:p>
            <a:pPr lvl="1" algn="r"/>
            <a:r>
              <a:rPr lang="en-CA" sz="1200" baseline="30000" dirty="0" smtClean="0"/>
              <a:t>1</a:t>
            </a:r>
            <a:r>
              <a:rPr lang="en-CA" sz="1200" dirty="0" smtClean="0"/>
              <a:t>Day-Vines </a:t>
            </a:r>
            <a:r>
              <a:rPr lang="en-CA" sz="1200" dirty="0"/>
              <a:t>et </a:t>
            </a:r>
            <a:r>
              <a:rPr lang="en-CA" sz="1200" dirty="0" smtClean="0"/>
              <a:t>al. (2007); </a:t>
            </a:r>
            <a:r>
              <a:rPr lang="en-CA" sz="1200" baseline="30000" dirty="0" smtClean="0"/>
              <a:t>2</a:t>
            </a:r>
            <a:r>
              <a:rPr lang="en-CA" sz="1200" dirty="0" smtClean="0"/>
              <a:t>Hays (2009)</a:t>
            </a:r>
            <a:endParaRPr lang="en-CA" sz="1200" dirty="0"/>
          </a:p>
        </p:txBody>
      </p:sp>
    </p:spTree>
    <p:extLst>
      <p:ext uri="{BB962C8B-B14F-4D97-AF65-F5344CB8AC3E}">
        <p14:creationId xmlns:p14="http://schemas.microsoft.com/office/powerpoint/2010/main" val="71229806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56792"/>
            <a:ext cx="8229600" cy="4767808"/>
          </a:xfrm>
        </p:spPr>
        <p:txBody>
          <a:bodyPr>
            <a:normAutofit/>
          </a:bodyPr>
          <a:lstStyle/>
          <a:p>
            <a:pPr marL="596646" indent="-514350">
              <a:buFont typeface="+mj-lt"/>
              <a:buAutoNum type="arabicPeriod" startAt="5"/>
            </a:pPr>
            <a:r>
              <a:rPr lang="en-CA" dirty="0" smtClean="0"/>
              <a:t>Strive for achieving a ‘cognitive match’ during discussions</a:t>
            </a:r>
          </a:p>
          <a:p>
            <a:endParaRPr lang="en-CA" dirty="0"/>
          </a:p>
        </p:txBody>
      </p:sp>
      <p:sp>
        <p:nvSpPr>
          <p:cNvPr id="6" name="Title 3"/>
          <p:cNvSpPr>
            <a:spLocks noGrp="1"/>
          </p:cNvSpPr>
          <p:nvPr>
            <p:ph type="title"/>
          </p:nvPr>
        </p:nvSpPr>
        <p:spPr>
          <a:xfrm>
            <a:off x="457200" y="260648"/>
            <a:ext cx="8229600" cy="1143000"/>
          </a:xfrm>
        </p:spPr>
        <p:txBody>
          <a:bodyPr>
            <a:noAutofit/>
          </a:bodyPr>
          <a:lstStyle/>
          <a:p>
            <a:r>
              <a:rPr lang="en-CA" sz="4400" dirty="0" smtClean="0"/>
              <a:t>Client-Therapist Relationship: Components</a:t>
            </a:r>
            <a:endParaRPr lang="en-CA" sz="44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2780928"/>
            <a:ext cx="3744416" cy="3608651"/>
          </a:xfrm>
          <a:prstGeom prst="rect">
            <a:avLst/>
          </a:prstGeom>
        </p:spPr>
      </p:pic>
    </p:spTree>
    <p:extLst>
      <p:ext uri="{BB962C8B-B14F-4D97-AF65-F5344CB8AC3E}">
        <p14:creationId xmlns:p14="http://schemas.microsoft.com/office/powerpoint/2010/main" val="325896134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25760"/>
            <a:ext cx="8229600" cy="1143000"/>
          </a:xfrm>
        </p:spPr>
        <p:txBody>
          <a:bodyPr>
            <a:normAutofit/>
          </a:bodyPr>
          <a:lstStyle/>
          <a:p>
            <a:r>
              <a:rPr lang="en-CA" sz="4400" dirty="0" smtClean="0"/>
              <a:t>Cognitive Matching</a:t>
            </a:r>
            <a:endParaRPr lang="en-CA" sz="4400" dirty="0">
              <a:solidFill>
                <a:srgbClr val="FF0000"/>
              </a:solidFill>
            </a:endParaRPr>
          </a:p>
        </p:txBody>
      </p:sp>
      <p:sp>
        <p:nvSpPr>
          <p:cNvPr id="5" name="Content Placeholder 4"/>
          <p:cNvSpPr>
            <a:spLocks noGrp="1"/>
          </p:cNvSpPr>
          <p:nvPr>
            <p:ph idx="1"/>
          </p:nvPr>
        </p:nvSpPr>
        <p:spPr>
          <a:xfrm>
            <a:off x="457200" y="1484784"/>
            <a:ext cx="8229600" cy="4839816"/>
          </a:xfrm>
        </p:spPr>
        <p:txBody>
          <a:bodyPr>
            <a:normAutofit/>
          </a:bodyPr>
          <a:lstStyle/>
          <a:p>
            <a:r>
              <a:rPr lang="en-CA" dirty="0"/>
              <a:t>Maintaining a “cognitive </a:t>
            </a:r>
            <a:r>
              <a:rPr lang="en-CA" dirty="0" smtClean="0"/>
              <a:t>match” -agreement </a:t>
            </a:r>
            <a:r>
              <a:rPr lang="en-CA" dirty="0"/>
              <a:t>on </a:t>
            </a:r>
            <a:r>
              <a:rPr lang="en-CA" i="1" dirty="0"/>
              <a:t>problem conceptualization</a:t>
            </a:r>
            <a:r>
              <a:rPr lang="en-CA" dirty="0"/>
              <a:t>, </a:t>
            </a:r>
            <a:r>
              <a:rPr lang="en-CA" i="1" dirty="0"/>
              <a:t>treatment</a:t>
            </a:r>
            <a:r>
              <a:rPr lang="en-CA" dirty="0"/>
              <a:t>, and </a:t>
            </a:r>
            <a:r>
              <a:rPr lang="en-CA" i="1" dirty="0" smtClean="0"/>
              <a:t>goals</a:t>
            </a:r>
            <a:r>
              <a:rPr lang="en-CA" dirty="0" smtClean="0"/>
              <a:t>, is </a:t>
            </a:r>
            <a:r>
              <a:rPr lang="en-CA" dirty="0"/>
              <a:t>tied to better outcomes, and smoother, deeper, </a:t>
            </a:r>
            <a:r>
              <a:rPr lang="en-CA" dirty="0" smtClean="0"/>
              <a:t>more </a:t>
            </a:r>
            <a:r>
              <a:rPr lang="en-CA" dirty="0"/>
              <a:t>positive </a:t>
            </a:r>
            <a:r>
              <a:rPr lang="en-CA" dirty="0" smtClean="0"/>
              <a:t>sessions</a:t>
            </a:r>
            <a:r>
              <a:rPr lang="en-CA" baseline="30000" dirty="0" smtClean="0"/>
              <a:t>1</a:t>
            </a:r>
            <a:r>
              <a:rPr lang="en-CA" dirty="0" smtClean="0"/>
              <a:t> </a:t>
            </a:r>
            <a:endParaRPr lang="en-CA" dirty="0"/>
          </a:p>
          <a:p>
            <a:endParaRPr lang="en-CA" dirty="0" smtClean="0"/>
          </a:p>
          <a:p>
            <a:pPr marL="274320" lvl="1" indent="-274320">
              <a:buClr>
                <a:schemeClr val="accent3"/>
              </a:buClr>
              <a:buSzPct val="95000"/>
            </a:pPr>
            <a:r>
              <a:rPr lang="en-CA" dirty="0" smtClean="0"/>
              <a:t>Cultural cognitive matching involves matching </a:t>
            </a:r>
            <a:r>
              <a:rPr lang="en-CA" dirty="0"/>
              <a:t>therapeutic discussions and interventions to </a:t>
            </a:r>
            <a:r>
              <a:rPr lang="en-CA" i="1" dirty="0"/>
              <a:t>individual</a:t>
            </a:r>
            <a:r>
              <a:rPr lang="en-CA" dirty="0"/>
              <a:t>, </a:t>
            </a:r>
            <a:r>
              <a:rPr lang="en-CA" i="1" dirty="0"/>
              <a:t>sociocultural</a:t>
            </a:r>
            <a:r>
              <a:rPr lang="en-CA" dirty="0"/>
              <a:t>, or </a:t>
            </a:r>
            <a:r>
              <a:rPr lang="en-CA" i="1" dirty="0"/>
              <a:t>universal levels</a:t>
            </a:r>
            <a:r>
              <a:rPr lang="en-CA" dirty="0"/>
              <a:t> according to client problem </a:t>
            </a:r>
            <a:r>
              <a:rPr lang="en-CA" dirty="0" smtClean="0"/>
              <a:t>conceptualization</a:t>
            </a:r>
            <a:r>
              <a:rPr lang="en-CA" baseline="30000" dirty="0" smtClean="0"/>
              <a:t>2</a:t>
            </a:r>
            <a:endParaRPr lang="en-CA" baseline="30000" dirty="0"/>
          </a:p>
        </p:txBody>
      </p:sp>
      <p:sp>
        <p:nvSpPr>
          <p:cNvPr id="4" name="TextBox 3"/>
          <p:cNvSpPr txBox="1"/>
          <p:nvPr/>
        </p:nvSpPr>
        <p:spPr>
          <a:xfrm>
            <a:off x="114350" y="6581001"/>
            <a:ext cx="9029650" cy="276999"/>
          </a:xfrm>
          <a:prstGeom prst="rect">
            <a:avLst/>
          </a:prstGeom>
          <a:noFill/>
        </p:spPr>
        <p:txBody>
          <a:bodyPr wrap="square" rtlCol="0">
            <a:spAutoFit/>
          </a:bodyPr>
          <a:lstStyle/>
          <a:p>
            <a:pPr lvl="1" algn="r"/>
            <a:r>
              <a:rPr lang="en-CA" sz="1200" baseline="30000" dirty="0" smtClean="0"/>
              <a:t>1</a:t>
            </a:r>
            <a:r>
              <a:rPr lang="en-CA" sz="1200" dirty="0" smtClean="0"/>
              <a:t>Zane et al. (2005); </a:t>
            </a:r>
            <a:r>
              <a:rPr lang="en-CA" sz="1200" baseline="30000" dirty="0" smtClean="0"/>
              <a:t>2</a:t>
            </a:r>
            <a:r>
              <a:rPr lang="en-CA" sz="1200" dirty="0" smtClean="0"/>
              <a:t>Leong (2007)</a:t>
            </a:r>
            <a:endParaRPr lang="en-CA" sz="1200" dirty="0"/>
          </a:p>
        </p:txBody>
      </p:sp>
    </p:spTree>
    <p:extLst>
      <p:ext uri="{BB962C8B-B14F-4D97-AF65-F5344CB8AC3E}">
        <p14:creationId xmlns:p14="http://schemas.microsoft.com/office/powerpoint/2010/main" val="389680013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7504" y="1412776"/>
            <a:ext cx="8928992" cy="5040560"/>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3"/>
          <p:cNvSpPr>
            <a:spLocks noGrp="1"/>
          </p:cNvSpPr>
          <p:nvPr>
            <p:ph type="title"/>
          </p:nvPr>
        </p:nvSpPr>
        <p:spPr>
          <a:xfrm>
            <a:off x="457200" y="125760"/>
            <a:ext cx="8229600" cy="1143000"/>
          </a:xfrm>
        </p:spPr>
        <p:txBody>
          <a:bodyPr>
            <a:normAutofit/>
          </a:bodyPr>
          <a:lstStyle/>
          <a:p>
            <a:r>
              <a:rPr lang="en-CA" sz="4400" b="1" dirty="0" smtClean="0"/>
              <a:t>Cognitive Matching: Applications</a:t>
            </a:r>
            <a:endParaRPr lang="en-CA" sz="4400" b="1" dirty="0">
              <a:solidFill>
                <a:srgbClr val="FF0000"/>
              </a:solidFill>
            </a:endParaRPr>
          </a:p>
        </p:txBody>
      </p:sp>
      <p:sp>
        <p:nvSpPr>
          <p:cNvPr id="5" name="Content Placeholder 4"/>
          <p:cNvSpPr>
            <a:spLocks noGrp="1"/>
          </p:cNvSpPr>
          <p:nvPr>
            <p:ph idx="1"/>
          </p:nvPr>
        </p:nvSpPr>
        <p:spPr>
          <a:xfrm>
            <a:off x="457200" y="1460401"/>
            <a:ext cx="8363272" cy="4911824"/>
          </a:xfrm>
        </p:spPr>
        <p:txBody>
          <a:bodyPr>
            <a:normAutofit/>
          </a:bodyPr>
          <a:lstStyle/>
          <a:p>
            <a:r>
              <a:rPr lang="en-CA" dirty="0" smtClean="0"/>
              <a:t>Avoid </a:t>
            </a:r>
            <a:r>
              <a:rPr lang="en-CA" dirty="0"/>
              <a:t>challenging important cultural </a:t>
            </a:r>
            <a:r>
              <a:rPr lang="en-CA" dirty="0" smtClean="0"/>
              <a:t>beliefs unless this is an important goal for the client</a:t>
            </a:r>
            <a:r>
              <a:rPr lang="en-CA" baseline="30000" dirty="0" smtClean="0"/>
              <a:t>1</a:t>
            </a:r>
          </a:p>
          <a:p>
            <a:endParaRPr lang="en-CA" dirty="0" smtClean="0"/>
          </a:p>
          <a:p>
            <a:r>
              <a:rPr lang="en-CA" dirty="0" smtClean="0"/>
              <a:t>Match therapeutic discussions </a:t>
            </a:r>
            <a:r>
              <a:rPr lang="en-CA" dirty="0"/>
              <a:t>and interventions to individual, </a:t>
            </a:r>
            <a:r>
              <a:rPr lang="en-CA" dirty="0" smtClean="0"/>
              <a:t>sociocultural, </a:t>
            </a:r>
            <a:r>
              <a:rPr lang="en-CA" dirty="0"/>
              <a:t>or universal </a:t>
            </a:r>
            <a:r>
              <a:rPr lang="en-CA" dirty="0" smtClean="0"/>
              <a:t>levels</a:t>
            </a:r>
            <a:r>
              <a:rPr lang="en-CA" baseline="30000" dirty="0"/>
              <a:t>2</a:t>
            </a:r>
            <a:r>
              <a:rPr lang="en-CA" dirty="0" smtClean="0"/>
              <a:t>:</a:t>
            </a:r>
          </a:p>
          <a:p>
            <a:pPr lvl="1"/>
            <a:r>
              <a:rPr lang="en-CA" dirty="0"/>
              <a:t>E</a:t>
            </a:r>
            <a:r>
              <a:rPr lang="en-CA" dirty="0" smtClean="0"/>
              <a:t>xample: </a:t>
            </a:r>
          </a:p>
          <a:p>
            <a:pPr lvl="2"/>
            <a:r>
              <a:rPr lang="en-CA" dirty="0" smtClean="0"/>
              <a:t>A client experiencing discomfort after a negative social interaction may interpret it as because of systemic racism, personal insecurity, or a universal experience of pain due to rejection </a:t>
            </a:r>
          </a:p>
          <a:p>
            <a:pPr lvl="2"/>
            <a:r>
              <a:rPr lang="en-CA" dirty="0" smtClean="0"/>
              <a:t>Practitioner thoroughly explores the problem from the client’s explanatory level before discussing it from other angles </a:t>
            </a:r>
          </a:p>
        </p:txBody>
      </p:sp>
      <p:sp>
        <p:nvSpPr>
          <p:cNvPr id="4" name="TextBox 3"/>
          <p:cNvSpPr txBox="1"/>
          <p:nvPr/>
        </p:nvSpPr>
        <p:spPr>
          <a:xfrm>
            <a:off x="114350" y="6581001"/>
            <a:ext cx="9029650" cy="276999"/>
          </a:xfrm>
          <a:prstGeom prst="rect">
            <a:avLst/>
          </a:prstGeom>
          <a:noFill/>
        </p:spPr>
        <p:txBody>
          <a:bodyPr wrap="square" rtlCol="0">
            <a:spAutoFit/>
          </a:bodyPr>
          <a:lstStyle/>
          <a:p>
            <a:pPr lvl="1" algn="r"/>
            <a:r>
              <a:rPr lang="en-CA" sz="1200" baseline="30000" dirty="0" smtClean="0"/>
              <a:t>1</a:t>
            </a:r>
            <a:r>
              <a:rPr lang="en-CA" sz="1200" dirty="0" smtClean="0"/>
              <a:t>Hays (2009); </a:t>
            </a:r>
            <a:r>
              <a:rPr lang="en-CA" sz="1200" baseline="30000" dirty="0" smtClean="0"/>
              <a:t>2</a:t>
            </a:r>
            <a:r>
              <a:rPr lang="en-CA" sz="1200" dirty="0" smtClean="0"/>
              <a:t>Leong (2007)</a:t>
            </a:r>
            <a:endParaRPr lang="en-CA" sz="1200" dirty="0"/>
          </a:p>
        </p:txBody>
      </p:sp>
    </p:spTree>
    <p:extLst>
      <p:ext uri="{BB962C8B-B14F-4D97-AF65-F5344CB8AC3E}">
        <p14:creationId xmlns:p14="http://schemas.microsoft.com/office/powerpoint/2010/main" val="104356111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12776"/>
            <a:ext cx="8229600" cy="4911824"/>
          </a:xfrm>
        </p:spPr>
        <p:txBody>
          <a:bodyPr>
            <a:normAutofit/>
          </a:bodyPr>
          <a:lstStyle/>
          <a:p>
            <a:r>
              <a:rPr lang="en-CA" dirty="0" smtClean="0">
                <a:solidFill>
                  <a:schemeClr val="accent2"/>
                </a:solidFill>
              </a:rPr>
              <a:t>Imagine a client described to you not getting a return phone call after a job interview. What words would you use to broach the topic of racism in a session?</a:t>
            </a:r>
          </a:p>
          <a:p>
            <a:endParaRPr lang="en-CA" dirty="0">
              <a:solidFill>
                <a:schemeClr val="accent2"/>
              </a:solidFill>
            </a:endParaRPr>
          </a:p>
          <a:p>
            <a:r>
              <a:rPr lang="en-CA" dirty="0" smtClean="0">
                <a:solidFill>
                  <a:schemeClr val="accent2"/>
                </a:solidFill>
              </a:rPr>
              <a:t>What exploration question might you use next?</a:t>
            </a:r>
          </a:p>
          <a:p>
            <a:endParaRPr lang="en-CA" dirty="0">
              <a:solidFill>
                <a:schemeClr val="accent2"/>
              </a:solidFill>
            </a:endParaRPr>
          </a:p>
          <a:p>
            <a:endParaRPr lang="en-CA" dirty="0">
              <a:solidFill>
                <a:schemeClr val="accent2"/>
              </a:solidFill>
            </a:endParaRPr>
          </a:p>
          <a:p>
            <a:endParaRPr lang="en-CA" dirty="0"/>
          </a:p>
        </p:txBody>
      </p:sp>
      <p:sp>
        <p:nvSpPr>
          <p:cNvPr id="6" name="Title 3"/>
          <p:cNvSpPr>
            <a:spLocks noGrp="1"/>
          </p:cNvSpPr>
          <p:nvPr>
            <p:ph type="title"/>
          </p:nvPr>
        </p:nvSpPr>
        <p:spPr>
          <a:xfrm>
            <a:off x="457200" y="116632"/>
            <a:ext cx="8229600" cy="1143000"/>
          </a:xfrm>
        </p:spPr>
        <p:txBody>
          <a:bodyPr>
            <a:normAutofit/>
          </a:bodyPr>
          <a:lstStyle/>
          <a:p>
            <a:r>
              <a:rPr lang="en-CA" sz="4400" dirty="0" smtClean="0"/>
              <a:t>Reflection Questions:</a:t>
            </a:r>
            <a:endParaRPr lang="en-CA" sz="4400" dirty="0">
              <a:solidFill>
                <a:srgbClr val="FF0000"/>
              </a:solidFill>
            </a:endParaRPr>
          </a:p>
        </p:txBody>
      </p:sp>
      <p:grpSp>
        <p:nvGrpSpPr>
          <p:cNvPr id="31" name="Group 30"/>
          <p:cNvGrpSpPr/>
          <p:nvPr/>
        </p:nvGrpSpPr>
        <p:grpSpPr>
          <a:xfrm>
            <a:off x="1697014" y="5925331"/>
            <a:ext cx="6192688" cy="908879"/>
            <a:chOff x="1331640" y="5809890"/>
            <a:chExt cx="6192688" cy="908879"/>
          </a:xfrm>
        </p:grpSpPr>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34" name="Rounded Rectangle 33"/>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5" name="Rounded Rectangle 34"/>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6" name="Rounded Rectangle 35"/>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7" name="Rounded Rectangle 36"/>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8" name="Rounded Rectangle 37"/>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9" name="Rounded Rectangle 38"/>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0" name="Rounded Rectangle 39"/>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1" name="Rounded Rectangle 40"/>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2" name="TextBox 41"/>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43" name="TextBox 42"/>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44" name="TextBox 43"/>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45" name="TextBox 44"/>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46" name="TextBox 45"/>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47" name="TextBox 46"/>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48" name="TextBox 47"/>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49" name="Rectangle 48"/>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52" name="Down Arrow 51"/>
          <p:cNvSpPr/>
          <p:nvPr/>
        </p:nvSpPr>
        <p:spPr>
          <a:xfrm>
            <a:off x="6372200"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4368" y="4139173"/>
            <a:ext cx="864096" cy="829612"/>
          </a:xfrm>
          <a:prstGeom prst="rect">
            <a:avLst/>
          </a:prstGeom>
        </p:spPr>
      </p:pic>
      <p:sp>
        <p:nvSpPr>
          <p:cNvPr id="54" name="TextBox 53"/>
          <p:cNvSpPr txBox="1"/>
          <p:nvPr/>
        </p:nvSpPr>
        <p:spPr>
          <a:xfrm>
            <a:off x="7449862" y="4725144"/>
            <a:ext cx="1694138" cy="1077218"/>
          </a:xfrm>
          <a:prstGeom prst="rect">
            <a:avLst/>
          </a:prstGeom>
          <a:noFill/>
        </p:spPr>
        <p:txBody>
          <a:bodyPr wrap="square" rtlCol="0">
            <a:spAutoFit/>
          </a:bodyPr>
          <a:lstStyle/>
          <a:p>
            <a:pPr algn="ctr"/>
            <a:r>
              <a:rPr lang="en-CA" sz="1600" dirty="0" smtClean="0"/>
              <a:t>Please fill out self-evaluation sheet domain 4. </a:t>
            </a:r>
            <a:r>
              <a:rPr lang="en-CA" sz="1600" dirty="0" smtClean="0">
                <a:sym typeface="Wingdings" pitchFamily="2" charset="2"/>
              </a:rPr>
              <a:t></a:t>
            </a:r>
            <a:endParaRPr lang="en-CA" sz="1600" dirty="0"/>
          </a:p>
        </p:txBody>
      </p:sp>
    </p:spTree>
    <p:extLst>
      <p:ext uri="{BB962C8B-B14F-4D97-AF65-F5344CB8AC3E}">
        <p14:creationId xmlns:p14="http://schemas.microsoft.com/office/powerpoint/2010/main" val="303802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3"/>
                                        </p:tgtEl>
                                      </p:cBhvr>
                                    </p:animEffect>
                                    <p:animScale>
                                      <p:cBhvr>
                                        <p:cTn id="7" dur="250" autoRev="1"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1844824"/>
            <a:ext cx="6696744" cy="1143000"/>
          </a:xfrm>
        </p:spPr>
        <p:txBody>
          <a:bodyPr>
            <a:normAutofit fontScale="90000"/>
          </a:bodyPr>
          <a:lstStyle/>
          <a:p>
            <a:r>
              <a:rPr lang="en-CA" dirty="0" smtClean="0"/>
              <a:t>Domain V: Cultural differences in Expression and Communication</a:t>
            </a:r>
            <a:endParaRPr lang="en-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022066"/>
            <a:ext cx="532029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59782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23528" y="1484784"/>
            <a:ext cx="8280920" cy="1944216"/>
          </a:xfrm>
          <a:prstGeom prst="roundRect">
            <a:avLst/>
          </a:prstGeom>
          <a:solidFill>
            <a:srgbClr val="CCCC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3"/>
          <p:cNvSpPr>
            <a:spLocks noGrp="1"/>
          </p:cNvSpPr>
          <p:nvPr>
            <p:ph type="title"/>
          </p:nvPr>
        </p:nvSpPr>
        <p:spPr>
          <a:xfrm>
            <a:off x="457200" y="341784"/>
            <a:ext cx="8229600" cy="1143000"/>
          </a:xfrm>
        </p:spPr>
        <p:txBody>
          <a:bodyPr>
            <a:noAutofit/>
          </a:bodyPr>
          <a:lstStyle/>
          <a:p>
            <a:r>
              <a:rPr lang="en-CA" sz="4400" dirty="0" smtClean="0"/>
              <a:t>Cultural Differences in Communication: Overview</a:t>
            </a:r>
            <a:endParaRPr lang="en-CA" sz="4400" dirty="0">
              <a:solidFill>
                <a:srgbClr val="FF0000"/>
              </a:solidFill>
            </a:endParaRPr>
          </a:p>
        </p:txBody>
      </p:sp>
      <p:sp>
        <p:nvSpPr>
          <p:cNvPr id="5" name="Content Placeholder 4"/>
          <p:cNvSpPr>
            <a:spLocks noGrp="1"/>
          </p:cNvSpPr>
          <p:nvPr>
            <p:ph idx="1"/>
          </p:nvPr>
        </p:nvSpPr>
        <p:spPr>
          <a:xfrm>
            <a:off x="323528" y="1556792"/>
            <a:ext cx="8496944" cy="4605144"/>
          </a:xfrm>
        </p:spPr>
        <p:txBody>
          <a:bodyPr>
            <a:noAutofit/>
          </a:bodyPr>
          <a:lstStyle/>
          <a:p>
            <a:pPr marL="0" indent="0">
              <a:buNone/>
            </a:pPr>
            <a:r>
              <a:rPr lang="en-CA" sz="2800" i="1" dirty="0" smtClean="0"/>
              <a:t>Refers to:</a:t>
            </a:r>
          </a:p>
          <a:p>
            <a:pPr lvl="1"/>
            <a:r>
              <a:rPr lang="en-CA" dirty="0" smtClean="0"/>
              <a:t>Understanding and overcoming differences in communication, including different ways of expressing distress</a:t>
            </a:r>
          </a:p>
          <a:p>
            <a:endParaRPr lang="en-CA" sz="2800" dirty="0" smtClean="0"/>
          </a:p>
          <a:p>
            <a:r>
              <a:rPr lang="en-CA" sz="2800" dirty="0" smtClean="0"/>
              <a:t>Benefits</a:t>
            </a:r>
            <a:r>
              <a:rPr lang="en-CA" sz="2800" baseline="30000" dirty="0" smtClean="0"/>
              <a:t>1,2</a:t>
            </a:r>
            <a:r>
              <a:rPr lang="en-CA" sz="2800" dirty="0" smtClean="0"/>
              <a:t>:</a:t>
            </a:r>
          </a:p>
          <a:p>
            <a:pPr lvl="1"/>
            <a:r>
              <a:rPr lang="en-CA" dirty="0" smtClean="0"/>
              <a:t>Reduces  misunderstandings and miscommunications</a:t>
            </a:r>
          </a:p>
          <a:p>
            <a:pPr lvl="1"/>
            <a:r>
              <a:rPr lang="en-CA" dirty="0" smtClean="0"/>
              <a:t>Reduces stigma</a:t>
            </a:r>
          </a:p>
          <a:p>
            <a:pPr lvl="1"/>
            <a:r>
              <a:rPr lang="en-CA" dirty="0" smtClean="0"/>
              <a:t>Improves treatment outcomes</a:t>
            </a:r>
          </a:p>
          <a:p>
            <a:pPr lvl="1"/>
            <a:r>
              <a:rPr lang="en-CA" dirty="0" smtClean="0"/>
              <a:t>Increases comfort despite foreign communication styles</a:t>
            </a:r>
          </a:p>
        </p:txBody>
      </p:sp>
      <p:sp>
        <p:nvSpPr>
          <p:cNvPr id="7" name="TextBox 6"/>
          <p:cNvSpPr txBox="1"/>
          <p:nvPr/>
        </p:nvSpPr>
        <p:spPr>
          <a:xfrm>
            <a:off x="114350" y="6581001"/>
            <a:ext cx="9029650" cy="276999"/>
          </a:xfrm>
          <a:prstGeom prst="rect">
            <a:avLst/>
          </a:prstGeom>
          <a:noFill/>
        </p:spPr>
        <p:txBody>
          <a:bodyPr wrap="square" rtlCol="0">
            <a:spAutoFit/>
          </a:bodyPr>
          <a:lstStyle/>
          <a:p>
            <a:pPr lvl="1" algn="r"/>
            <a:r>
              <a:rPr lang="en-CA" sz="1200" baseline="30000" dirty="0" smtClean="0"/>
              <a:t>1</a:t>
            </a:r>
            <a:r>
              <a:rPr lang="en-CA" sz="1200" dirty="0" smtClean="0"/>
              <a:t>Hwang (2006); </a:t>
            </a:r>
            <a:r>
              <a:rPr lang="en-CA" sz="1200" baseline="30000" dirty="0" smtClean="0"/>
              <a:t>2</a:t>
            </a:r>
            <a:r>
              <a:rPr lang="en-CA" sz="1200" dirty="0" smtClean="0"/>
              <a:t>Hwang (2009)</a:t>
            </a:r>
            <a:endParaRPr lang="en-CA" sz="1200" dirty="0"/>
          </a:p>
        </p:txBody>
      </p:sp>
      <p:sp>
        <p:nvSpPr>
          <p:cNvPr id="9" name="Rounded Rectangle 8"/>
          <p:cNvSpPr/>
          <p:nvPr/>
        </p:nvSpPr>
        <p:spPr>
          <a:xfrm>
            <a:off x="323528" y="3717032"/>
            <a:ext cx="8280920" cy="2376264"/>
          </a:xfrm>
          <a:prstGeom prst="roundRect">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5769219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708920"/>
            <a:ext cx="4536504" cy="3533599"/>
          </a:xfrm>
          <a:prstGeom prst="rect">
            <a:avLst/>
          </a:prstGeom>
        </p:spPr>
      </p:pic>
      <p:sp>
        <p:nvSpPr>
          <p:cNvPr id="6" name="Title 3"/>
          <p:cNvSpPr>
            <a:spLocks noGrp="1"/>
          </p:cNvSpPr>
          <p:nvPr>
            <p:ph type="title"/>
          </p:nvPr>
        </p:nvSpPr>
        <p:spPr>
          <a:xfrm>
            <a:off x="457200" y="260648"/>
            <a:ext cx="8229600" cy="1143000"/>
          </a:xfrm>
        </p:spPr>
        <p:txBody>
          <a:bodyPr>
            <a:noAutofit/>
          </a:bodyPr>
          <a:lstStyle/>
          <a:p>
            <a:r>
              <a:rPr lang="en-CA" sz="4400" dirty="0" smtClean="0"/>
              <a:t>Cultural Differences in Communication: Components</a:t>
            </a:r>
            <a:endParaRPr lang="en-CA" sz="4400" dirty="0">
              <a:solidFill>
                <a:srgbClr val="FF0000"/>
              </a:solidFill>
            </a:endParaRPr>
          </a:p>
        </p:txBody>
      </p:sp>
      <p:sp>
        <p:nvSpPr>
          <p:cNvPr id="5" name="Content Placeholder 4"/>
          <p:cNvSpPr>
            <a:spLocks noGrp="1"/>
          </p:cNvSpPr>
          <p:nvPr>
            <p:ph idx="1"/>
          </p:nvPr>
        </p:nvSpPr>
        <p:spPr>
          <a:xfrm>
            <a:off x="457200" y="1556792"/>
            <a:ext cx="8229600" cy="4767808"/>
          </a:xfrm>
        </p:spPr>
        <p:txBody>
          <a:bodyPr>
            <a:normAutofit/>
          </a:bodyPr>
          <a:lstStyle/>
          <a:p>
            <a:pPr marL="596646" indent="-514350">
              <a:buFont typeface="+mj-lt"/>
              <a:buAutoNum type="arabicPeriod"/>
            </a:pPr>
            <a:r>
              <a:rPr lang="en-CA" dirty="0" smtClean="0"/>
              <a:t>Understand and respond to differences in communication</a:t>
            </a:r>
          </a:p>
          <a:p>
            <a:pPr marL="596646" indent="-514350">
              <a:buFont typeface="+mj-lt"/>
              <a:buAutoNum type="arabicPeriod"/>
            </a:pPr>
            <a:endParaRPr lang="en-CA" dirty="0" smtClean="0"/>
          </a:p>
          <a:p>
            <a:pPr marL="596646" indent="-514350">
              <a:buFont typeface="+mj-lt"/>
              <a:buAutoNum type="arabicPeriod"/>
            </a:pPr>
            <a:r>
              <a:rPr lang="en-CA" dirty="0" smtClean="0"/>
              <a:t>Adapt practice to somatization and other cultural expressions of distress</a:t>
            </a:r>
            <a:endParaRPr lang="en-CA" dirty="0"/>
          </a:p>
        </p:txBody>
      </p:sp>
    </p:spTree>
    <p:extLst>
      <p:ext uri="{BB962C8B-B14F-4D97-AF65-F5344CB8AC3E}">
        <p14:creationId xmlns:p14="http://schemas.microsoft.com/office/powerpoint/2010/main" val="178266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51520" y="125760"/>
            <a:ext cx="8784976" cy="1143000"/>
          </a:xfrm>
        </p:spPr>
        <p:txBody>
          <a:bodyPr>
            <a:noAutofit/>
          </a:bodyPr>
          <a:lstStyle/>
          <a:p>
            <a:r>
              <a:rPr lang="en-CA" sz="4400" dirty="0" smtClean="0"/>
              <a:t>Cultural Differences in Communication</a:t>
            </a:r>
            <a:endParaRPr lang="en-CA" sz="4400" dirty="0">
              <a:solidFill>
                <a:srgbClr val="FF0000"/>
              </a:solidFill>
            </a:endParaRPr>
          </a:p>
        </p:txBody>
      </p:sp>
      <p:sp>
        <p:nvSpPr>
          <p:cNvPr id="5" name="Content Placeholder 4"/>
          <p:cNvSpPr>
            <a:spLocks noGrp="1"/>
          </p:cNvSpPr>
          <p:nvPr>
            <p:ph idx="1"/>
          </p:nvPr>
        </p:nvSpPr>
        <p:spPr>
          <a:xfrm>
            <a:off x="395536" y="1412776"/>
            <a:ext cx="8424936" cy="5040560"/>
          </a:xfrm>
        </p:spPr>
        <p:txBody>
          <a:bodyPr>
            <a:normAutofit/>
          </a:bodyPr>
          <a:lstStyle/>
          <a:p>
            <a:r>
              <a:rPr lang="en-CA" sz="2800" dirty="0"/>
              <a:t>E</a:t>
            </a:r>
            <a:r>
              <a:rPr lang="en-CA" sz="2800" dirty="0" smtClean="0"/>
              <a:t>ffective </a:t>
            </a:r>
            <a:r>
              <a:rPr lang="en-CA" sz="2800" dirty="0"/>
              <a:t>therapy “depends on the therapist and client being able to send and receive both verbal and nonverbal messages accurately and </a:t>
            </a:r>
            <a:r>
              <a:rPr lang="en-CA" sz="2800" dirty="0" smtClean="0"/>
              <a:t>appropriately”</a:t>
            </a:r>
            <a:r>
              <a:rPr lang="en-CA" sz="2800" baseline="30000" dirty="0" smtClean="0"/>
              <a:t>1</a:t>
            </a:r>
            <a:r>
              <a:rPr lang="en-CA" sz="2800" dirty="0" smtClean="0"/>
              <a:t>  </a:t>
            </a:r>
          </a:p>
          <a:p>
            <a:endParaRPr lang="en-CA" sz="2800" dirty="0" smtClean="0"/>
          </a:p>
          <a:p>
            <a:r>
              <a:rPr lang="en-CA" sz="2800" dirty="0" smtClean="0"/>
              <a:t>Understanding </a:t>
            </a:r>
            <a:r>
              <a:rPr lang="en-CA" sz="2800" dirty="0"/>
              <a:t>communication styles includes awareness of factors such as body language, eye contact, personal space, and high vs. low context communication (direct vs. indirect </a:t>
            </a:r>
            <a:r>
              <a:rPr lang="en-CA" sz="2800" dirty="0" smtClean="0"/>
              <a:t>communication</a:t>
            </a:r>
            <a:r>
              <a:rPr lang="en-CA" sz="2800" baseline="30000" dirty="0" smtClean="0"/>
              <a:t>2</a:t>
            </a:r>
            <a:r>
              <a:rPr lang="en-CA" sz="2800" dirty="0" smtClean="0"/>
              <a:t>  </a:t>
            </a:r>
            <a:endParaRPr lang="en-CA" sz="2800" dirty="0"/>
          </a:p>
        </p:txBody>
      </p:sp>
      <p:sp>
        <p:nvSpPr>
          <p:cNvPr id="4" name="TextBox 3"/>
          <p:cNvSpPr txBox="1"/>
          <p:nvPr/>
        </p:nvSpPr>
        <p:spPr>
          <a:xfrm>
            <a:off x="114350" y="6581001"/>
            <a:ext cx="9029650" cy="276999"/>
          </a:xfrm>
          <a:prstGeom prst="rect">
            <a:avLst/>
          </a:prstGeom>
          <a:noFill/>
        </p:spPr>
        <p:txBody>
          <a:bodyPr wrap="square" rtlCol="0">
            <a:spAutoFit/>
          </a:bodyPr>
          <a:lstStyle/>
          <a:p>
            <a:pPr lvl="1" algn="r"/>
            <a:r>
              <a:rPr lang="en-CA" sz="1200" baseline="30000" dirty="0" smtClean="0"/>
              <a:t>1</a:t>
            </a:r>
            <a:r>
              <a:rPr lang="en-CA" sz="1200" dirty="0" smtClean="0"/>
              <a:t>Sue </a:t>
            </a:r>
            <a:r>
              <a:rPr lang="en-CA" sz="1200" dirty="0"/>
              <a:t>&amp; </a:t>
            </a:r>
            <a:r>
              <a:rPr lang="en-CA" sz="1200" dirty="0" smtClean="0"/>
              <a:t>Sue (2008</a:t>
            </a:r>
            <a:r>
              <a:rPr lang="en-CA" sz="1200" dirty="0"/>
              <a:t>, p.160</a:t>
            </a:r>
            <a:r>
              <a:rPr lang="en-CA" sz="1200" dirty="0" smtClean="0"/>
              <a:t>); </a:t>
            </a:r>
            <a:r>
              <a:rPr lang="en-CA" sz="1200" baseline="30000" dirty="0" smtClean="0"/>
              <a:t>2</a:t>
            </a:r>
            <a:r>
              <a:rPr lang="en-CA" sz="1200" dirty="0" smtClean="0"/>
              <a:t>Sue (1990)</a:t>
            </a:r>
            <a:endParaRPr lang="en-CA" sz="1200" dirty="0"/>
          </a:p>
        </p:txBody>
      </p:sp>
    </p:spTree>
    <p:extLst>
      <p:ext uri="{BB962C8B-B14F-4D97-AF65-F5344CB8AC3E}">
        <p14:creationId xmlns:p14="http://schemas.microsoft.com/office/powerpoint/2010/main" val="1467230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911824"/>
          </a:xfrm>
        </p:spPr>
        <p:txBody>
          <a:bodyPr>
            <a:normAutofit/>
          </a:bodyPr>
          <a:lstStyle/>
          <a:p>
            <a:r>
              <a:rPr lang="en-CA" sz="2800" u="sng" dirty="0" smtClean="0"/>
              <a:t>Outcomes</a:t>
            </a:r>
            <a:r>
              <a:rPr lang="en-CA" sz="2800" u="sng" baseline="30000" dirty="0" smtClean="0"/>
              <a:t>1–6</a:t>
            </a:r>
            <a:r>
              <a:rPr lang="en-CA" sz="2800" u="sng" dirty="0" smtClean="0"/>
              <a:t>:</a:t>
            </a:r>
          </a:p>
          <a:p>
            <a:pPr lvl="1"/>
            <a:r>
              <a:rPr lang="en-CA" sz="2800" dirty="0"/>
              <a:t>I</a:t>
            </a:r>
            <a:r>
              <a:rPr lang="en-CA" sz="2800" dirty="0" smtClean="0"/>
              <a:t>ncreased </a:t>
            </a:r>
            <a:r>
              <a:rPr lang="en-CA" sz="2800" dirty="0"/>
              <a:t>session </a:t>
            </a:r>
            <a:r>
              <a:rPr lang="en-CA" sz="2800" dirty="0" smtClean="0"/>
              <a:t>smoothness</a:t>
            </a:r>
          </a:p>
          <a:p>
            <a:pPr lvl="1"/>
            <a:r>
              <a:rPr lang="en-CA" sz="2800" dirty="0" smtClean="0"/>
              <a:t>Depth</a:t>
            </a:r>
          </a:p>
          <a:p>
            <a:pPr lvl="1"/>
            <a:r>
              <a:rPr lang="en-CA" sz="2800" dirty="0" smtClean="0"/>
              <a:t>Satisfaction</a:t>
            </a:r>
          </a:p>
          <a:p>
            <a:pPr lvl="1"/>
            <a:r>
              <a:rPr lang="en-CA" sz="2800" dirty="0" smtClean="0"/>
              <a:t>Perception </a:t>
            </a:r>
            <a:r>
              <a:rPr lang="en-CA" sz="2800" dirty="0"/>
              <a:t>of counsellor </a:t>
            </a:r>
            <a:r>
              <a:rPr lang="en-CA" sz="2800" dirty="0" smtClean="0"/>
              <a:t>credibility</a:t>
            </a:r>
          </a:p>
          <a:p>
            <a:pPr lvl="1"/>
            <a:r>
              <a:rPr lang="en-CA" sz="2800" dirty="0"/>
              <a:t>H</a:t>
            </a:r>
            <a:r>
              <a:rPr lang="en-CA" sz="2800" dirty="0" smtClean="0"/>
              <a:t>igher </a:t>
            </a:r>
            <a:r>
              <a:rPr lang="en-CA" sz="2800" dirty="0"/>
              <a:t>service </a:t>
            </a:r>
            <a:r>
              <a:rPr lang="en-CA" sz="2800" dirty="0" smtClean="0"/>
              <a:t>utilization</a:t>
            </a:r>
          </a:p>
          <a:p>
            <a:pPr lvl="1"/>
            <a:r>
              <a:rPr lang="en-CA" sz="2800" dirty="0"/>
              <a:t>D</a:t>
            </a:r>
            <a:r>
              <a:rPr lang="en-CA" sz="2800" dirty="0" smtClean="0"/>
              <a:t>ecreased </a:t>
            </a:r>
            <a:r>
              <a:rPr lang="en-CA" sz="2800" dirty="0"/>
              <a:t>no-show and </a:t>
            </a:r>
            <a:r>
              <a:rPr lang="en-CA" sz="2800" dirty="0" smtClean="0"/>
              <a:t>dropout</a:t>
            </a:r>
          </a:p>
        </p:txBody>
      </p:sp>
      <p:sp>
        <p:nvSpPr>
          <p:cNvPr id="4" name="Rectangle 3"/>
          <p:cNvSpPr/>
          <p:nvPr/>
        </p:nvSpPr>
        <p:spPr>
          <a:xfrm>
            <a:off x="0" y="6381328"/>
            <a:ext cx="9144000" cy="646331"/>
          </a:xfrm>
          <a:prstGeom prst="rect">
            <a:avLst/>
          </a:prstGeom>
        </p:spPr>
        <p:txBody>
          <a:bodyPr wrap="square">
            <a:spAutoFit/>
          </a:bodyPr>
          <a:lstStyle/>
          <a:p>
            <a:pPr marL="0" lvl="2" algn="r"/>
            <a:r>
              <a:rPr lang="en-CA" sz="1200" baseline="30000" dirty="0" smtClean="0"/>
              <a:t>1</a:t>
            </a:r>
            <a:r>
              <a:rPr lang="en-CA" sz="1200" dirty="0" smtClean="0"/>
              <a:t>Benish</a:t>
            </a:r>
            <a:r>
              <a:rPr lang="en-CA" sz="1200" dirty="0"/>
              <a:t>, </a:t>
            </a:r>
            <a:r>
              <a:rPr lang="en-CA" sz="1200" dirty="0" err="1"/>
              <a:t>Quinana</a:t>
            </a:r>
            <a:r>
              <a:rPr lang="en-CA" sz="1200" dirty="0"/>
              <a:t> &amp; </a:t>
            </a:r>
            <a:r>
              <a:rPr lang="en-CA" sz="1200" dirty="0" err="1" smtClean="0"/>
              <a:t>Wampold</a:t>
            </a:r>
            <a:r>
              <a:rPr lang="en-CA" sz="1200" dirty="0" smtClean="0"/>
              <a:t> (2011); </a:t>
            </a:r>
            <a:r>
              <a:rPr lang="en-CA" sz="1200" baseline="30000" dirty="0" smtClean="0"/>
              <a:t>2</a:t>
            </a:r>
            <a:r>
              <a:rPr lang="en-CA" sz="1200" dirty="0" smtClean="0"/>
              <a:t>Griner </a:t>
            </a:r>
            <a:r>
              <a:rPr lang="en-CA" sz="1200" dirty="0"/>
              <a:t>&amp; </a:t>
            </a:r>
            <a:r>
              <a:rPr lang="en-CA" sz="1200" dirty="0" smtClean="0"/>
              <a:t>Smith (2006); </a:t>
            </a:r>
            <a:r>
              <a:rPr lang="en-CA" sz="1200" baseline="30000" dirty="0" smtClean="0"/>
              <a:t>3</a:t>
            </a:r>
            <a:r>
              <a:rPr lang="en-CA" sz="1200" dirty="0" smtClean="0"/>
              <a:t>Huey  </a:t>
            </a:r>
            <a:r>
              <a:rPr lang="en-CA" sz="1200" dirty="0"/>
              <a:t>&amp; </a:t>
            </a:r>
            <a:r>
              <a:rPr lang="en-CA" sz="1200" dirty="0" smtClean="0"/>
              <a:t>Polo (2008); </a:t>
            </a:r>
            <a:r>
              <a:rPr lang="en-CA" sz="1200" baseline="30000" dirty="0" smtClean="0"/>
              <a:t>4</a:t>
            </a:r>
            <a:r>
              <a:rPr lang="en-CA" sz="1200" dirty="0" smtClean="0"/>
              <a:t>Lefley </a:t>
            </a:r>
            <a:r>
              <a:rPr lang="en-CA" sz="1200" dirty="0"/>
              <a:t>&amp; </a:t>
            </a:r>
            <a:r>
              <a:rPr lang="en-CA" sz="1200" dirty="0" err="1" smtClean="0"/>
              <a:t>Bestman</a:t>
            </a:r>
            <a:r>
              <a:rPr lang="en-CA" sz="1200" dirty="0" smtClean="0"/>
              <a:t> (1991); </a:t>
            </a:r>
            <a:r>
              <a:rPr lang="en-CA" sz="1200" baseline="30000" dirty="0" smtClean="0"/>
              <a:t>5</a:t>
            </a:r>
            <a:r>
              <a:rPr lang="en-CA" sz="1200" dirty="0" smtClean="0"/>
              <a:t>Leong (2007); </a:t>
            </a:r>
          </a:p>
          <a:p>
            <a:pPr marL="0" lvl="2" algn="r"/>
            <a:r>
              <a:rPr lang="en-CA" sz="1200" baseline="30000" dirty="0" smtClean="0"/>
              <a:t>6</a:t>
            </a:r>
            <a:r>
              <a:rPr lang="en-CA" sz="1200" dirty="0" smtClean="0"/>
              <a:t>Zane </a:t>
            </a:r>
            <a:r>
              <a:rPr lang="en-CA" sz="1200" dirty="0"/>
              <a:t>et al., </a:t>
            </a:r>
            <a:r>
              <a:rPr lang="en-CA" sz="1200" dirty="0" smtClean="0"/>
              <a:t>(2005)  </a:t>
            </a:r>
            <a:endParaRPr lang="en-CA" sz="1200" dirty="0"/>
          </a:p>
          <a:p>
            <a:pPr marL="0" lvl="2" algn="r"/>
            <a:endParaRPr lang="en-CA" sz="1200" dirty="0"/>
          </a:p>
        </p:txBody>
      </p:sp>
      <p:sp>
        <p:nvSpPr>
          <p:cNvPr id="6" name="Title 1"/>
          <p:cNvSpPr>
            <a:spLocks noGrp="1"/>
          </p:cNvSpPr>
          <p:nvPr>
            <p:ph type="title"/>
          </p:nvPr>
        </p:nvSpPr>
        <p:spPr>
          <a:xfrm>
            <a:off x="323528" y="116632"/>
            <a:ext cx="8352928" cy="1143000"/>
          </a:xfrm>
        </p:spPr>
        <p:txBody>
          <a:bodyPr>
            <a:noAutofit/>
          </a:bodyPr>
          <a:lstStyle/>
          <a:p>
            <a:pPr algn="ctr"/>
            <a:r>
              <a:rPr lang="en-CA" sz="4400" dirty="0" smtClean="0"/>
              <a:t>Advantages of Adapting Counselling</a:t>
            </a:r>
            <a:r>
              <a:rPr lang="en-CA" sz="4400" baseline="30000" dirty="0" smtClean="0"/>
              <a:t>1</a:t>
            </a:r>
            <a:endParaRPr lang="en-CA" sz="4400" baseline="30000" dirty="0"/>
          </a:p>
        </p:txBody>
      </p:sp>
    </p:spTree>
    <p:extLst>
      <p:ext uri="{BB962C8B-B14F-4D97-AF65-F5344CB8AC3E}">
        <p14:creationId xmlns:p14="http://schemas.microsoft.com/office/powerpoint/2010/main" val="185251708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14350" y="53752"/>
            <a:ext cx="8922146" cy="1143000"/>
          </a:xfrm>
        </p:spPr>
        <p:txBody>
          <a:bodyPr>
            <a:noAutofit/>
          </a:bodyPr>
          <a:lstStyle/>
          <a:p>
            <a:r>
              <a:rPr lang="en-CA" sz="4400" dirty="0" smtClean="0"/>
              <a:t>Comparison of Communicative Styles</a:t>
            </a:r>
            <a:r>
              <a:rPr lang="en-CA" sz="4400" baseline="30000" dirty="0" smtClean="0"/>
              <a:t>1</a:t>
            </a:r>
            <a:endParaRPr lang="en-CA" sz="4400" baseline="30000"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629798203"/>
              </p:ext>
            </p:extLst>
          </p:nvPr>
        </p:nvGraphicFramePr>
        <p:xfrm>
          <a:off x="179512" y="1223099"/>
          <a:ext cx="8784976" cy="5392795"/>
        </p:xfrm>
        <a:graphic>
          <a:graphicData uri="http://schemas.openxmlformats.org/drawingml/2006/table">
            <a:tbl>
              <a:tblPr firstRow="1" firstCol="1" bandRow="1">
                <a:tableStyleId>{1E171933-4619-4E11-9A3F-F7608DF75F80}</a:tableStyleId>
              </a:tblPr>
              <a:tblGrid>
                <a:gridCol w="2196244"/>
                <a:gridCol w="2196244"/>
                <a:gridCol w="2196244"/>
                <a:gridCol w="2196244"/>
              </a:tblGrid>
              <a:tr h="894457">
                <a:tc>
                  <a:txBody>
                    <a:bodyPr/>
                    <a:lstStyle/>
                    <a:p>
                      <a:pPr algn="ctr">
                        <a:lnSpc>
                          <a:spcPct val="115000"/>
                        </a:lnSpc>
                        <a:spcAft>
                          <a:spcPts val="0"/>
                        </a:spcAft>
                      </a:pPr>
                      <a:r>
                        <a:rPr lang="en-CA" sz="2000" dirty="0">
                          <a:effectLst/>
                        </a:rPr>
                        <a:t>First Nations</a:t>
                      </a:r>
                      <a:endParaRPr lang="en-CA" sz="20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2000" dirty="0" smtClean="0">
                          <a:effectLst/>
                        </a:rPr>
                        <a:t>Asian</a:t>
                      </a:r>
                      <a:r>
                        <a:rPr lang="en-CA" sz="2000" baseline="0" dirty="0" smtClean="0">
                          <a:effectLst/>
                        </a:rPr>
                        <a:t> </a:t>
                      </a:r>
                      <a:r>
                        <a:rPr lang="en-CA" sz="2000" dirty="0" smtClean="0">
                          <a:effectLst/>
                        </a:rPr>
                        <a:t>Americans </a:t>
                      </a:r>
                      <a:r>
                        <a:rPr lang="en-CA" sz="2000" dirty="0">
                          <a:effectLst/>
                        </a:rPr>
                        <a:t>and Hispanics</a:t>
                      </a:r>
                      <a:endParaRPr lang="en-CA" sz="20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2000" dirty="0">
                          <a:effectLst/>
                        </a:rPr>
                        <a:t>European Americans</a:t>
                      </a:r>
                      <a:endParaRPr lang="en-CA" sz="20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2000" dirty="0">
                          <a:effectLst/>
                        </a:rPr>
                        <a:t>African Americans</a:t>
                      </a:r>
                      <a:endParaRPr lang="en-CA" sz="20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5143">
                <a:tc>
                  <a:txBody>
                    <a:bodyPr/>
                    <a:lstStyle/>
                    <a:p>
                      <a:pPr algn="ctr">
                        <a:lnSpc>
                          <a:spcPct val="115000"/>
                        </a:lnSpc>
                        <a:spcAft>
                          <a:spcPts val="0"/>
                        </a:spcAft>
                      </a:pPr>
                      <a:r>
                        <a:rPr lang="en-CA" sz="1800" b="0" dirty="0">
                          <a:effectLst/>
                        </a:rPr>
                        <a:t>Speak softly &amp; slower</a:t>
                      </a:r>
                      <a:endParaRPr lang="en-CA" sz="1800" b="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dirty="0">
                          <a:effectLst/>
                        </a:rPr>
                        <a:t>Speak softly</a:t>
                      </a:r>
                      <a:endParaRPr lang="en-CA" sz="18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dirty="0">
                          <a:effectLst/>
                        </a:rPr>
                        <a:t>Increase  </a:t>
                      </a:r>
                      <a:r>
                        <a:rPr lang="en-CA" sz="1800" dirty="0" smtClean="0">
                          <a:effectLst/>
                        </a:rPr>
                        <a:t>speed / volume </a:t>
                      </a:r>
                      <a:r>
                        <a:rPr lang="en-CA" sz="1800" dirty="0">
                          <a:effectLst/>
                        </a:rPr>
                        <a:t>to </a:t>
                      </a:r>
                      <a:r>
                        <a:rPr lang="en-CA" sz="1800" dirty="0" smtClean="0">
                          <a:effectLst/>
                        </a:rPr>
                        <a:t>direct </a:t>
                      </a:r>
                      <a:r>
                        <a:rPr lang="en-CA" sz="1800" dirty="0">
                          <a:effectLst/>
                        </a:rPr>
                        <a:t>listener</a:t>
                      </a:r>
                      <a:endParaRPr lang="en-CA" sz="18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a:effectLst/>
                        </a:rPr>
                        <a:t>Speak with affect</a:t>
                      </a:r>
                      <a:endParaRPr lang="en-CA" sz="180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5662">
                <a:tc>
                  <a:txBody>
                    <a:bodyPr/>
                    <a:lstStyle/>
                    <a:p>
                      <a:pPr algn="ctr">
                        <a:lnSpc>
                          <a:spcPct val="115000"/>
                        </a:lnSpc>
                        <a:spcAft>
                          <a:spcPts val="0"/>
                        </a:spcAft>
                      </a:pPr>
                      <a:r>
                        <a:rPr lang="en-CA" sz="1800" b="0" dirty="0">
                          <a:effectLst/>
                        </a:rPr>
                        <a:t>Indirect eye contact</a:t>
                      </a:r>
                      <a:endParaRPr lang="en-CA" sz="1800" b="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dirty="0" smtClean="0">
                          <a:effectLst/>
                        </a:rPr>
                        <a:t>Polite to avoid </a:t>
                      </a:r>
                      <a:r>
                        <a:rPr lang="en-CA" sz="1800" dirty="0">
                          <a:effectLst/>
                        </a:rPr>
                        <a:t>eye contact </a:t>
                      </a:r>
                      <a:r>
                        <a:rPr lang="en-CA" sz="1800" dirty="0" smtClean="0">
                          <a:effectLst/>
                        </a:rPr>
                        <a:t>with</a:t>
                      </a:r>
                      <a:r>
                        <a:rPr lang="en-CA" sz="1800" baseline="0" dirty="0" smtClean="0">
                          <a:effectLst/>
                        </a:rPr>
                        <a:t> </a:t>
                      </a:r>
                      <a:r>
                        <a:rPr lang="en-CA" sz="1800" dirty="0" smtClean="0">
                          <a:effectLst/>
                        </a:rPr>
                        <a:t>high-status </a:t>
                      </a:r>
                      <a:r>
                        <a:rPr lang="en-CA" sz="1800" dirty="0">
                          <a:effectLst/>
                        </a:rPr>
                        <a:t>persons</a:t>
                      </a:r>
                      <a:endParaRPr lang="en-CA" sz="18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dirty="0">
                          <a:effectLst/>
                        </a:rPr>
                        <a:t>Eye contact when listening</a:t>
                      </a:r>
                      <a:endParaRPr lang="en-CA" sz="18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dirty="0">
                          <a:effectLst/>
                        </a:rPr>
                        <a:t>Direct eye contact when speaking, less eye contact when listening</a:t>
                      </a:r>
                      <a:endParaRPr lang="en-CA" sz="18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0441">
                <a:tc>
                  <a:txBody>
                    <a:bodyPr/>
                    <a:lstStyle/>
                    <a:p>
                      <a:pPr algn="ctr">
                        <a:lnSpc>
                          <a:spcPct val="115000"/>
                        </a:lnSpc>
                        <a:spcAft>
                          <a:spcPts val="0"/>
                        </a:spcAft>
                      </a:pPr>
                      <a:r>
                        <a:rPr lang="en-CA" sz="1800" b="0">
                          <a:effectLst/>
                        </a:rPr>
                        <a:t>Interject less, few encouragers</a:t>
                      </a:r>
                      <a:endParaRPr lang="en-CA" sz="1800" b="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dirty="0">
                          <a:effectLst/>
                        </a:rPr>
                        <a:t>Interject less, few encouragers</a:t>
                      </a:r>
                      <a:endParaRPr lang="en-CA" sz="18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dirty="0">
                          <a:effectLst/>
                        </a:rPr>
                        <a:t>Head nods, nonverbal markers</a:t>
                      </a:r>
                      <a:endParaRPr lang="en-CA" sz="18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dirty="0">
                          <a:effectLst/>
                        </a:rPr>
                        <a:t>Interruptive turn taking</a:t>
                      </a:r>
                      <a:endParaRPr lang="en-CA" sz="18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0441">
                <a:tc>
                  <a:txBody>
                    <a:bodyPr/>
                    <a:lstStyle/>
                    <a:p>
                      <a:pPr algn="ctr">
                        <a:lnSpc>
                          <a:spcPct val="115000"/>
                        </a:lnSpc>
                        <a:spcAft>
                          <a:spcPts val="0"/>
                        </a:spcAft>
                      </a:pPr>
                      <a:r>
                        <a:rPr lang="en-CA" sz="1800" b="0" dirty="0" smtClean="0">
                          <a:effectLst/>
                        </a:rPr>
                        <a:t>Allow silence before responding</a:t>
                      </a:r>
                      <a:endParaRPr lang="en-CA" sz="1800" b="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dirty="0">
                          <a:effectLst/>
                        </a:rPr>
                        <a:t>Mild delay before responding</a:t>
                      </a:r>
                      <a:endParaRPr lang="en-CA" sz="18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dirty="0">
                          <a:effectLst/>
                        </a:rPr>
                        <a:t>Quick responding</a:t>
                      </a:r>
                      <a:endParaRPr lang="en-CA" sz="18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dirty="0">
                          <a:effectLst/>
                        </a:rPr>
                        <a:t>Quickest responding</a:t>
                      </a:r>
                      <a:endParaRPr lang="en-CA" sz="18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0441">
                <a:tc>
                  <a:txBody>
                    <a:bodyPr/>
                    <a:lstStyle/>
                    <a:p>
                      <a:pPr algn="ctr">
                        <a:lnSpc>
                          <a:spcPct val="115000"/>
                        </a:lnSpc>
                        <a:spcAft>
                          <a:spcPts val="0"/>
                        </a:spcAft>
                      </a:pPr>
                      <a:r>
                        <a:rPr lang="en-CA" sz="1800" b="0" dirty="0">
                          <a:effectLst/>
                        </a:rPr>
                        <a:t>Low-keyed, indirect expression</a:t>
                      </a:r>
                      <a:endParaRPr lang="en-CA" sz="1800" b="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dirty="0">
                          <a:effectLst/>
                        </a:rPr>
                        <a:t>Low-keyed, indirect</a:t>
                      </a:r>
                      <a:endParaRPr lang="en-CA" sz="18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dirty="0">
                          <a:effectLst/>
                        </a:rPr>
                        <a:t>Objective, </a:t>
                      </a:r>
                      <a:r>
                        <a:rPr lang="en-CA" sz="1800" dirty="0" smtClean="0">
                          <a:effectLst/>
                        </a:rPr>
                        <a:t>task-oriented</a:t>
                      </a:r>
                      <a:endParaRPr lang="en-CA" sz="18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dirty="0">
                          <a:effectLst/>
                        </a:rPr>
                        <a:t>Affective, emotional, interpersonal</a:t>
                      </a:r>
                      <a:endParaRPr lang="en-CA" sz="18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114350" y="6581001"/>
            <a:ext cx="9029650" cy="276999"/>
          </a:xfrm>
          <a:prstGeom prst="rect">
            <a:avLst/>
          </a:prstGeom>
          <a:noFill/>
        </p:spPr>
        <p:txBody>
          <a:bodyPr wrap="square" rtlCol="0">
            <a:spAutoFit/>
          </a:bodyPr>
          <a:lstStyle/>
          <a:p>
            <a:pPr lvl="1" algn="r"/>
            <a:r>
              <a:rPr lang="en-CA" sz="1200" baseline="30000" dirty="0" smtClean="0"/>
              <a:t>1</a:t>
            </a:r>
            <a:r>
              <a:rPr lang="en-CA" sz="1200" dirty="0" smtClean="0"/>
              <a:t>Sue </a:t>
            </a:r>
            <a:r>
              <a:rPr lang="en-CA" sz="1200" dirty="0"/>
              <a:t>&amp; </a:t>
            </a:r>
            <a:r>
              <a:rPr lang="en-CA" sz="1200" dirty="0" smtClean="0"/>
              <a:t>Sue (2008</a:t>
            </a:r>
            <a:r>
              <a:rPr lang="en-CA" sz="1200" dirty="0"/>
              <a:t>, </a:t>
            </a:r>
            <a:r>
              <a:rPr lang="en-CA" sz="1200" dirty="0" smtClean="0"/>
              <a:t>p.176)</a:t>
            </a:r>
            <a:endParaRPr lang="en-CA" sz="1200" dirty="0"/>
          </a:p>
        </p:txBody>
      </p:sp>
    </p:spTree>
    <p:extLst>
      <p:ext uri="{BB962C8B-B14F-4D97-AF65-F5344CB8AC3E}">
        <p14:creationId xmlns:p14="http://schemas.microsoft.com/office/powerpoint/2010/main" val="30774332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12776"/>
            <a:ext cx="8229600" cy="4911824"/>
          </a:xfrm>
        </p:spPr>
        <p:txBody>
          <a:bodyPr>
            <a:normAutofit/>
          </a:bodyPr>
          <a:lstStyle/>
          <a:p>
            <a:r>
              <a:rPr lang="en-CA" sz="2800" dirty="0" smtClean="0">
                <a:solidFill>
                  <a:schemeClr val="accent2"/>
                </a:solidFill>
              </a:rPr>
              <a:t>Would you attempt to match a diverse client’s communicative style in terms of speed, tone, expressed emotion or other characteristics? </a:t>
            </a:r>
          </a:p>
          <a:p>
            <a:endParaRPr lang="en-CA" sz="2800" dirty="0">
              <a:solidFill>
                <a:schemeClr val="accent2"/>
              </a:solidFill>
            </a:endParaRPr>
          </a:p>
          <a:p>
            <a:r>
              <a:rPr lang="en-CA" sz="2800" dirty="0" smtClean="0">
                <a:solidFill>
                  <a:schemeClr val="accent2"/>
                </a:solidFill>
              </a:rPr>
              <a:t>Why or why not? </a:t>
            </a:r>
            <a:r>
              <a:rPr lang="en-CA" sz="2800" i="1" dirty="0" smtClean="0">
                <a:solidFill>
                  <a:schemeClr val="accent2"/>
                </a:solidFill>
              </a:rPr>
              <a:t>or</a:t>
            </a:r>
            <a:r>
              <a:rPr lang="en-CA" sz="2800" dirty="0" smtClean="0">
                <a:solidFill>
                  <a:schemeClr val="accent2"/>
                </a:solidFill>
              </a:rPr>
              <a:t> To what degree might you do so?</a:t>
            </a:r>
          </a:p>
          <a:p>
            <a:endParaRPr lang="en-CA" sz="2800" dirty="0">
              <a:solidFill>
                <a:schemeClr val="accent2"/>
              </a:solidFill>
            </a:endParaRPr>
          </a:p>
          <a:p>
            <a:endParaRPr lang="en-CA" sz="2800" dirty="0" smtClean="0">
              <a:solidFill>
                <a:schemeClr val="accent2"/>
              </a:solidFill>
            </a:endParaRPr>
          </a:p>
          <a:p>
            <a:endParaRPr lang="en-CA" dirty="0">
              <a:solidFill>
                <a:schemeClr val="accent2"/>
              </a:solidFill>
            </a:endParaRPr>
          </a:p>
          <a:p>
            <a:endParaRPr lang="en-CA" dirty="0">
              <a:solidFill>
                <a:schemeClr val="accent2"/>
              </a:solidFill>
            </a:endParaRPr>
          </a:p>
          <a:p>
            <a:endParaRPr lang="en-CA" dirty="0"/>
          </a:p>
        </p:txBody>
      </p:sp>
      <p:sp>
        <p:nvSpPr>
          <p:cNvPr id="6" name="Title 3"/>
          <p:cNvSpPr>
            <a:spLocks noGrp="1"/>
          </p:cNvSpPr>
          <p:nvPr>
            <p:ph type="title"/>
          </p:nvPr>
        </p:nvSpPr>
        <p:spPr>
          <a:xfrm>
            <a:off x="457200" y="116632"/>
            <a:ext cx="8229600" cy="1143000"/>
          </a:xfrm>
        </p:spPr>
        <p:txBody>
          <a:bodyPr>
            <a:normAutofit/>
          </a:bodyPr>
          <a:lstStyle/>
          <a:p>
            <a:r>
              <a:rPr lang="en-CA" sz="4400" dirty="0" smtClean="0"/>
              <a:t>Reflection Questions:</a:t>
            </a:r>
            <a:endParaRPr lang="en-CA" sz="4400" dirty="0">
              <a:solidFill>
                <a:srgbClr val="FF0000"/>
              </a:solidFill>
            </a:endParaRPr>
          </a:p>
        </p:txBody>
      </p:sp>
      <p:grpSp>
        <p:nvGrpSpPr>
          <p:cNvPr id="4" name="Group 3"/>
          <p:cNvGrpSpPr/>
          <p:nvPr/>
        </p:nvGrpSpPr>
        <p:grpSpPr>
          <a:xfrm>
            <a:off x="1697014" y="5925331"/>
            <a:ext cx="6192688" cy="908879"/>
            <a:chOff x="1331640" y="5809890"/>
            <a:chExt cx="6192688" cy="908879"/>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9" name="Rounded Rectangle 8"/>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0" name="Rounded Rectangle 9"/>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Rounded Rectangle 15"/>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7" name="TextBox 16"/>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8" name="TextBox 17"/>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19" name="TextBox 18"/>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20" name="TextBox 19"/>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1" name="TextBox 20"/>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2" name="TextBox 21"/>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3" name="TextBox 22"/>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4" name="Rectangle 23"/>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7" name="Down Arrow 26"/>
          <p:cNvSpPr/>
          <p:nvPr/>
        </p:nvSpPr>
        <p:spPr>
          <a:xfrm>
            <a:off x="6544791"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5226185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341784"/>
            <a:ext cx="8229600" cy="1143000"/>
          </a:xfrm>
        </p:spPr>
        <p:txBody>
          <a:bodyPr>
            <a:noAutofit/>
          </a:bodyPr>
          <a:lstStyle/>
          <a:p>
            <a:r>
              <a:rPr lang="en-CA" sz="4400" dirty="0" smtClean="0"/>
              <a:t>High and Low Context Communication</a:t>
            </a:r>
            <a:endParaRPr lang="en-CA" sz="4400" dirty="0">
              <a:solidFill>
                <a:srgbClr val="FF0000"/>
              </a:solidFill>
            </a:endParaRPr>
          </a:p>
        </p:txBody>
      </p:sp>
      <p:sp>
        <p:nvSpPr>
          <p:cNvPr id="5" name="Content Placeholder 4"/>
          <p:cNvSpPr>
            <a:spLocks noGrp="1"/>
          </p:cNvSpPr>
          <p:nvPr>
            <p:ph idx="1"/>
          </p:nvPr>
        </p:nvSpPr>
        <p:spPr>
          <a:xfrm>
            <a:off x="251520" y="1556792"/>
            <a:ext cx="8640960" cy="4896544"/>
          </a:xfrm>
        </p:spPr>
        <p:txBody>
          <a:bodyPr>
            <a:noAutofit/>
          </a:bodyPr>
          <a:lstStyle/>
          <a:p>
            <a:r>
              <a:rPr lang="en-CA" sz="2800" dirty="0" smtClean="0"/>
              <a:t>High Context vs. Low Context Communication</a:t>
            </a:r>
            <a:r>
              <a:rPr lang="en-CA" sz="2800" baseline="30000" dirty="0" smtClean="0"/>
              <a:t>1</a:t>
            </a:r>
            <a:r>
              <a:rPr lang="en-CA" sz="2800" dirty="0" smtClean="0"/>
              <a:t> :</a:t>
            </a:r>
          </a:p>
          <a:p>
            <a:pPr lvl="1"/>
            <a:r>
              <a:rPr lang="en-CA" sz="2800" i="1" dirty="0"/>
              <a:t>L</a:t>
            </a:r>
            <a:r>
              <a:rPr lang="en-CA" sz="2800" i="1" dirty="0" smtClean="0"/>
              <a:t>ow </a:t>
            </a:r>
            <a:r>
              <a:rPr lang="en-CA" sz="2800" i="1" dirty="0"/>
              <a:t>context </a:t>
            </a:r>
            <a:r>
              <a:rPr lang="en-CA" sz="2800" i="1" dirty="0" smtClean="0"/>
              <a:t>communication</a:t>
            </a:r>
            <a:r>
              <a:rPr lang="en-CA" sz="2800" dirty="0" smtClean="0"/>
              <a:t>: </a:t>
            </a:r>
          </a:p>
          <a:p>
            <a:pPr lvl="2"/>
            <a:r>
              <a:rPr lang="en-CA" sz="2400" dirty="0"/>
              <a:t>T</a:t>
            </a:r>
            <a:r>
              <a:rPr lang="en-CA" sz="2400" dirty="0" smtClean="0"/>
              <a:t>ypical of European-American culture</a:t>
            </a:r>
          </a:p>
          <a:p>
            <a:pPr lvl="2"/>
            <a:r>
              <a:rPr lang="en-CA" sz="2400" dirty="0"/>
              <a:t>S</a:t>
            </a:r>
            <a:r>
              <a:rPr lang="en-CA" sz="2400" dirty="0" smtClean="0"/>
              <a:t>peaking directly and saying what one means </a:t>
            </a:r>
          </a:p>
          <a:p>
            <a:pPr lvl="1"/>
            <a:endParaRPr lang="en-CA" sz="2800" i="1" dirty="0" smtClean="0"/>
          </a:p>
          <a:p>
            <a:pPr lvl="1"/>
            <a:r>
              <a:rPr lang="en-CA" sz="2800" i="1" dirty="0" smtClean="0"/>
              <a:t>High </a:t>
            </a:r>
            <a:r>
              <a:rPr lang="en-CA" sz="2800" i="1" dirty="0"/>
              <a:t>context </a:t>
            </a:r>
            <a:r>
              <a:rPr lang="en-CA" sz="2800" i="1" dirty="0" smtClean="0"/>
              <a:t>communication</a:t>
            </a:r>
            <a:r>
              <a:rPr lang="en-CA" sz="2800" dirty="0" smtClean="0"/>
              <a:t>:</a:t>
            </a:r>
          </a:p>
          <a:p>
            <a:pPr lvl="2"/>
            <a:r>
              <a:rPr lang="en-CA" sz="2400" dirty="0" smtClean="0"/>
              <a:t>Shared by Asians, Hispanics, First Nations, some African-Americans</a:t>
            </a:r>
            <a:r>
              <a:rPr lang="en-CA" sz="2400" baseline="30000" dirty="0" smtClean="0"/>
              <a:t>1</a:t>
            </a:r>
            <a:r>
              <a:rPr lang="en-CA" sz="2400" dirty="0" smtClean="0"/>
              <a:t> </a:t>
            </a:r>
            <a:endParaRPr lang="en-CA" sz="2400" dirty="0"/>
          </a:p>
          <a:p>
            <a:pPr lvl="2"/>
            <a:r>
              <a:rPr lang="en-CA" sz="2400" dirty="0"/>
              <a:t>C</a:t>
            </a:r>
            <a:r>
              <a:rPr lang="en-CA" sz="2400" dirty="0" smtClean="0"/>
              <a:t>onveys more information through </a:t>
            </a:r>
            <a:r>
              <a:rPr lang="en-CA" sz="2400" dirty="0"/>
              <a:t>how something is said than what is </a:t>
            </a:r>
            <a:r>
              <a:rPr lang="en-CA" sz="2400" dirty="0" smtClean="0"/>
              <a:t>said</a:t>
            </a:r>
          </a:p>
          <a:p>
            <a:pPr lvl="2"/>
            <a:r>
              <a:rPr lang="en-CA" sz="2400" dirty="0"/>
              <a:t>G</a:t>
            </a:r>
            <a:r>
              <a:rPr lang="en-CA" sz="2400" dirty="0" smtClean="0"/>
              <a:t>reater </a:t>
            </a:r>
            <a:r>
              <a:rPr lang="en-CA" sz="2400" dirty="0"/>
              <a:t>importance on situation, tone, and body</a:t>
            </a:r>
            <a:r>
              <a:rPr lang="en-CA" sz="2300" dirty="0"/>
              <a:t> </a:t>
            </a:r>
            <a:r>
              <a:rPr lang="en-CA" sz="2300" dirty="0" smtClean="0"/>
              <a:t>language</a:t>
            </a:r>
            <a:endParaRPr lang="en-CA" sz="2300" dirty="0"/>
          </a:p>
        </p:txBody>
      </p:sp>
      <p:sp>
        <p:nvSpPr>
          <p:cNvPr id="4" name="TextBox 3"/>
          <p:cNvSpPr txBox="1"/>
          <p:nvPr/>
        </p:nvSpPr>
        <p:spPr>
          <a:xfrm>
            <a:off x="114350" y="6581001"/>
            <a:ext cx="9029650" cy="276999"/>
          </a:xfrm>
          <a:prstGeom prst="rect">
            <a:avLst/>
          </a:prstGeom>
          <a:noFill/>
        </p:spPr>
        <p:txBody>
          <a:bodyPr wrap="square" rtlCol="0">
            <a:spAutoFit/>
          </a:bodyPr>
          <a:lstStyle/>
          <a:p>
            <a:pPr lvl="1" algn="r"/>
            <a:r>
              <a:rPr lang="en-CA" sz="1200" baseline="30000" dirty="0" smtClean="0"/>
              <a:t>1</a:t>
            </a:r>
            <a:r>
              <a:rPr lang="en-CA" sz="1200" dirty="0" smtClean="0"/>
              <a:t>Sue </a:t>
            </a:r>
            <a:r>
              <a:rPr lang="en-CA" sz="1200" dirty="0"/>
              <a:t>&amp; </a:t>
            </a:r>
            <a:r>
              <a:rPr lang="en-CA" sz="1200" dirty="0" smtClean="0"/>
              <a:t>Sue (2008)</a:t>
            </a:r>
            <a:endParaRPr lang="en-CA" sz="1200" dirty="0"/>
          </a:p>
        </p:txBody>
      </p:sp>
    </p:spTree>
    <p:extLst>
      <p:ext uri="{BB962C8B-B14F-4D97-AF65-F5344CB8AC3E}">
        <p14:creationId xmlns:p14="http://schemas.microsoft.com/office/powerpoint/2010/main" val="14455519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79512" y="269776"/>
            <a:ext cx="8856984" cy="1143000"/>
          </a:xfrm>
        </p:spPr>
        <p:txBody>
          <a:bodyPr>
            <a:noAutofit/>
          </a:bodyPr>
          <a:lstStyle/>
          <a:p>
            <a:r>
              <a:rPr lang="en-CA" sz="4000" dirty="0" smtClean="0"/>
              <a:t>Cultural Differences in Communication: Understanding Communicative Differences</a:t>
            </a:r>
            <a:endParaRPr lang="en-CA" sz="4000" dirty="0">
              <a:solidFill>
                <a:srgbClr val="FF0000"/>
              </a:solidFill>
            </a:endParaRPr>
          </a:p>
        </p:txBody>
      </p:sp>
      <p:sp>
        <p:nvSpPr>
          <p:cNvPr id="5" name="Content Placeholder 4"/>
          <p:cNvSpPr>
            <a:spLocks noGrp="1"/>
          </p:cNvSpPr>
          <p:nvPr>
            <p:ph idx="1"/>
          </p:nvPr>
        </p:nvSpPr>
        <p:spPr>
          <a:xfrm>
            <a:off x="323528" y="1484784"/>
            <a:ext cx="8496944" cy="4933553"/>
          </a:xfrm>
        </p:spPr>
        <p:txBody>
          <a:bodyPr>
            <a:noAutofit/>
          </a:bodyPr>
          <a:lstStyle/>
          <a:p>
            <a:r>
              <a:rPr lang="en-CA" sz="3000" dirty="0" smtClean="0"/>
              <a:t>High Context Examples</a:t>
            </a:r>
            <a:r>
              <a:rPr lang="en-CA" sz="3000" baseline="30000" dirty="0" smtClean="0"/>
              <a:t>1</a:t>
            </a:r>
            <a:r>
              <a:rPr lang="en-CA" sz="3000" dirty="0" smtClean="0"/>
              <a:t>:</a:t>
            </a:r>
          </a:p>
          <a:p>
            <a:pPr lvl="1"/>
            <a:r>
              <a:rPr lang="en-CA" sz="2700" dirty="0" smtClean="0"/>
              <a:t>European culture: “No” = </a:t>
            </a:r>
            <a:r>
              <a:rPr lang="en-CA" sz="2700" dirty="0"/>
              <a:t>n</a:t>
            </a:r>
            <a:r>
              <a:rPr lang="en-CA" sz="2700" dirty="0" smtClean="0"/>
              <a:t>o</a:t>
            </a:r>
          </a:p>
          <a:p>
            <a:pPr lvl="1"/>
            <a:endParaRPr lang="en-CA" sz="2700" dirty="0" smtClean="0"/>
          </a:p>
          <a:p>
            <a:pPr lvl="1"/>
            <a:r>
              <a:rPr lang="en-CA" sz="2700" dirty="0" smtClean="0"/>
              <a:t>Filipino culture: Hesitant </a:t>
            </a:r>
            <a:r>
              <a:rPr lang="en-CA" sz="2700" dirty="0"/>
              <a:t>y</a:t>
            </a:r>
            <a:r>
              <a:rPr lang="en-CA" sz="2700" dirty="0" smtClean="0"/>
              <a:t>es = no</a:t>
            </a:r>
          </a:p>
          <a:p>
            <a:pPr lvl="1"/>
            <a:endParaRPr lang="en-CA" sz="2700" dirty="0" smtClean="0"/>
          </a:p>
          <a:p>
            <a:pPr lvl="1"/>
            <a:r>
              <a:rPr lang="en-CA" sz="2700" dirty="0" smtClean="0"/>
              <a:t>Arab culture: “No” during business = ok to keep bargaining, until “no” is stressed very strongly</a:t>
            </a:r>
          </a:p>
          <a:p>
            <a:pPr lvl="1"/>
            <a:endParaRPr lang="en-CA" sz="2700" dirty="0" smtClean="0"/>
          </a:p>
          <a:p>
            <a:pPr lvl="1"/>
            <a:r>
              <a:rPr lang="en-CA" sz="2700" dirty="0" smtClean="0"/>
              <a:t>Asian &amp; Arab cultures: Invitations must be extended and refused multiple times before they are accepted</a:t>
            </a:r>
            <a:endParaRPr lang="en-CA" sz="2700" dirty="0"/>
          </a:p>
        </p:txBody>
      </p:sp>
      <p:sp>
        <p:nvSpPr>
          <p:cNvPr id="4" name="TextBox 3"/>
          <p:cNvSpPr txBox="1"/>
          <p:nvPr/>
        </p:nvSpPr>
        <p:spPr>
          <a:xfrm>
            <a:off x="114350" y="6581001"/>
            <a:ext cx="9029650" cy="276999"/>
          </a:xfrm>
          <a:prstGeom prst="rect">
            <a:avLst/>
          </a:prstGeom>
          <a:noFill/>
        </p:spPr>
        <p:txBody>
          <a:bodyPr wrap="square" rtlCol="0">
            <a:spAutoFit/>
          </a:bodyPr>
          <a:lstStyle/>
          <a:p>
            <a:pPr lvl="1" algn="r"/>
            <a:r>
              <a:rPr lang="en-CA" sz="1200" baseline="30000" dirty="0" smtClean="0"/>
              <a:t>1</a:t>
            </a:r>
            <a:r>
              <a:rPr lang="en-CA" sz="1200" dirty="0" smtClean="0"/>
              <a:t>Sue </a:t>
            </a:r>
            <a:r>
              <a:rPr lang="en-CA" sz="1200" dirty="0"/>
              <a:t>&amp; </a:t>
            </a:r>
            <a:r>
              <a:rPr lang="en-CA" sz="1200" dirty="0" smtClean="0"/>
              <a:t>Sue (2008)</a:t>
            </a:r>
            <a:endParaRPr lang="en-CA" sz="1200" dirty="0"/>
          </a:p>
        </p:txBody>
      </p:sp>
    </p:spTree>
    <p:extLst>
      <p:ext uri="{BB962C8B-B14F-4D97-AF65-F5344CB8AC3E}">
        <p14:creationId xmlns:p14="http://schemas.microsoft.com/office/powerpoint/2010/main" val="318319460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16632"/>
            <a:ext cx="8229600" cy="1143000"/>
          </a:xfrm>
        </p:spPr>
        <p:txBody>
          <a:bodyPr>
            <a:normAutofit/>
          </a:bodyPr>
          <a:lstStyle/>
          <a:p>
            <a:r>
              <a:rPr lang="en-CA" sz="4400" dirty="0" smtClean="0"/>
              <a:t>Uncertainty Reduction</a:t>
            </a:r>
            <a:endParaRPr lang="en-CA" sz="4400" dirty="0">
              <a:solidFill>
                <a:srgbClr val="FF0000"/>
              </a:solidFill>
            </a:endParaRPr>
          </a:p>
        </p:txBody>
      </p:sp>
      <p:sp>
        <p:nvSpPr>
          <p:cNvPr id="5" name="Content Placeholder 4"/>
          <p:cNvSpPr>
            <a:spLocks noGrp="1"/>
          </p:cNvSpPr>
          <p:nvPr>
            <p:ph idx="1"/>
          </p:nvPr>
        </p:nvSpPr>
        <p:spPr>
          <a:xfrm>
            <a:off x="457200" y="1412776"/>
            <a:ext cx="8229600" cy="4911824"/>
          </a:xfrm>
        </p:spPr>
        <p:txBody>
          <a:bodyPr>
            <a:normAutofit/>
          </a:bodyPr>
          <a:lstStyle/>
          <a:p>
            <a:r>
              <a:rPr lang="en-CA" sz="2800" i="1" dirty="0"/>
              <a:t>Uncertainty reduction </a:t>
            </a:r>
            <a:r>
              <a:rPr lang="en-CA" sz="2800" i="1" dirty="0" smtClean="0"/>
              <a:t>theory</a:t>
            </a:r>
            <a:r>
              <a:rPr lang="en-CA" sz="2800" dirty="0" smtClean="0"/>
              <a:t> describes the motivation </a:t>
            </a:r>
            <a:r>
              <a:rPr lang="en-CA" sz="2800" dirty="0"/>
              <a:t>to </a:t>
            </a:r>
            <a:r>
              <a:rPr lang="en-CA" sz="2800" dirty="0" smtClean="0"/>
              <a:t>reduce uncertainty in interactions with strangers</a:t>
            </a:r>
            <a:r>
              <a:rPr lang="en-CA" sz="2800" baseline="30000" dirty="0" smtClean="0"/>
              <a:t>1</a:t>
            </a:r>
            <a:endParaRPr lang="en-CA" sz="2800" dirty="0" smtClean="0"/>
          </a:p>
          <a:p>
            <a:endParaRPr lang="en-CA" sz="2800" dirty="0" smtClean="0"/>
          </a:p>
          <a:p>
            <a:r>
              <a:rPr lang="en-CA" sz="2800" dirty="0" smtClean="0"/>
              <a:t>A </a:t>
            </a:r>
            <a:r>
              <a:rPr lang="en-CA" sz="2800" dirty="0"/>
              <a:t>major </a:t>
            </a:r>
            <a:r>
              <a:rPr lang="en-CA" sz="2800" dirty="0" smtClean="0"/>
              <a:t>goal </a:t>
            </a:r>
            <a:r>
              <a:rPr lang="en-CA" sz="2800" dirty="0"/>
              <a:t>in initial intercultural interactions is </a:t>
            </a:r>
            <a:r>
              <a:rPr lang="en-CA" sz="2800" dirty="0" smtClean="0"/>
              <a:t>to </a:t>
            </a:r>
            <a:r>
              <a:rPr lang="en-CA" sz="2800" dirty="0"/>
              <a:t>reduce ambiguity </a:t>
            </a:r>
            <a:r>
              <a:rPr lang="en-CA" sz="2800" dirty="0" smtClean="0"/>
              <a:t>between participants, so more </a:t>
            </a:r>
            <a:r>
              <a:rPr lang="en-CA" sz="2800" dirty="0"/>
              <a:t>interrogation, self-disclosure, and </a:t>
            </a:r>
            <a:r>
              <a:rPr lang="en-CA" sz="2800" i="1" dirty="0"/>
              <a:t>nonverbal </a:t>
            </a:r>
            <a:r>
              <a:rPr lang="en-CA" sz="2800" i="1" dirty="0" err="1"/>
              <a:t>affiliative</a:t>
            </a:r>
            <a:r>
              <a:rPr lang="en-CA" sz="2800" i="1" dirty="0"/>
              <a:t> </a:t>
            </a:r>
            <a:r>
              <a:rPr lang="en-CA" sz="2800" i="1" dirty="0" smtClean="0"/>
              <a:t>expressions </a:t>
            </a:r>
            <a:r>
              <a:rPr lang="en-CA" sz="2800" dirty="0" smtClean="0"/>
              <a:t>are used</a:t>
            </a:r>
            <a:r>
              <a:rPr lang="en-CA" sz="2800" baseline="30000" dirty="0" smtClean="0"/>
              <a:t>2–4</a:t>
            </a:r>
            <a:endParaRPr lang="en-CA" sz="2800" dirty="0" smtClean="0"/>
          </a:p>
          <a:p>
            <a:endParaRPr lang="en-CA" sz="3200" i="1" dirty="0"/>
          </a:p>
        </p:txBody>
      </p:sp>
      <p:sp>
        <p:nvSpPr>
          <p:cNvPr id="4" name="TextBox 3"/>
          <p:cNvSpPr txBox="1"/>
          <p:nvPr/>
        </p:nvSpPr>
        <p:spPr>
          <a:xfrm>
            <a:off x="114350" y="6381328"/>
            <a:ext cx="9029650" cy="461665"/>
          </a:xfrm>
          <a:prstGeom prst="rect">
            <a:avLst/>
          </a:prstGeom>
          <a:noFill/>
        </p:spPr>
        <p:txBody>
          <a:bodyPr wrap="square" rtlCol="0">
            <a:spAutoFit/>
          </a:bodyPr>
          <a:lstStyle/>
          <a:p>
            <a:pPr lvl="1" algn="r"/>
            <a:r>
              <a:rPr lang="en-CA" sz="1200" baseline="30000" dirty="0" smtClean="0"/>
              <a:t>1</a:t>
            </a:r>
            <a:r>
              <a:rPr lang="en-CA" sz="1200" dirty="0" smtClean="0"/>
              <a:t>Berger &amp; Calabrese (1975); </a:t>
            </a:r>
            <a:r>
              <a:rPr lang="en-CA" sz="1200" baseline="30000" dirty="0" smtClean="0"/>
              <a:t>2</a:t>
            </a:r>
            <a:r>
              <a:rPr lang="en-CA" sz="1200" dirty="0" smtClean="0"/>
              <a:t>Gudykunst </a:t>
            </a:r>
            <a:r>
              <a:rPr lang="en-CA" sz="1200" dirty="0"/>
              <a:t>&amp; </a:t>
            </a:r>
            <a:r>
              <a:rPr lang="en-CA" sz="1200" dirty="0" smtClean="0"/>
              <a:t>Nishida (1984); </a:t>
            </a:r>
            <a:r>
              <a:rPr lang="en-CA" sz="1200" baseline="30000" dirty="0" smtClean="0"/>
              <a:t>3</a:t>
            </a:r>
            <a:r>
              <a:rPr lang="en-CA" sz="1200" dirty="0" smtClean="0"/>
              <a:t>Gudykunst</a:t>
            </a:r>
            <a:r>
              <a:rPr lang="en-CA" sz="1200" dirty="0"/>
              <a:t>, </a:t>
            </a:r>
            <a:r>
              <a:rPr lang="en-CA" sz="1200" dirty="0" err="1"/>
              <a:t>Sodentani</a:t>
            </a:r>
            <a:r>
              <a:rPr lang="en-CA" sz="1200" dirty="0"/>
              <a:t>, &amp; </a:t>
            </a:r>
            <a:r>
              <a:rPr lang="en-CA" sz="1200" dirty="0" err="1" smtClean="0"/>
              <a:t>Sonoda</a:t>
            </a:r>
            <a:r>
              <a:rPr lang="en-CA" sz="1200" dirty="0" smtClean="0"/>
              <a:t> (1987);</a:t>
            </a:r>
          </a:p>
          <a:p>
            <a:pPr lvl="1" algn="r"/>
            <a:r>
              <a:rPr lang="en-CA" sz="1200" dirty="0" smtClean="0"/>
              <a:t> </a:t>
            </a:r>
            <a:r>
              <a:rPr lang="en-CA" sz="1200" baseline="30000" dirty="0" smtClean="0"/>
              <a:t>4</a:t>
            </a:r>
            <a:r>
              <a:rPr lang="en-CA" sz="1200" dirty="0" smtClean="0"/>
              <a:t>Gudykunst</a:t>
            </a:r>
            <a:r>
              <a:rPr lang="en-CA" sz="1200" dirty="0"/>
              <a:t>, Yang, &amp; </a:t>
            </a:r>
            <a:r>
              <a:rPr lang="en-CA" sz="1200" dirty="0" smtClean="0"/>
              <a:t>Nishida (1985</a:t>
            </a:r>
            <a:r>
              <a:rPr lang="en-CA" sz="1200" dirty="0"/>
              <a:t>)</a:t>
            </a:r>
          </a:p>
        </p:txBody>
      </p:sp>
    </p:spTree>
    <p:extLst>
      <p:ext uri="{BB962C8B-B14F-4D97-AF65-F5344CB8AC3E}">
        <p14:creationId xmlns:p14="http://schemas.microsoft.com/office/powerpoint/2010/main" val="178041493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12776"/>
            <a:ext cx="8229600" cy="4911824"/>
          </a:xfrm>
        </p:spPr>
        <p:txBody>
          <a:bodyPr>
            <a:normAutofit/>
          </a:bodyPr>
          <a:lstStyle/>
          <a:p>
            <a:r>
              <a:rPr lang="en-CA" sz="3200" i="1" dirty="0" smtClean="0"/>
              <a:t>Non-verbal </a:t>
            </a:r>
            <a:r>
              <a:rPr lang="en-CA" sz="3200" i="1" dirty="0" err="1" smtClean="0"/>
              <a:t>affiliative</a:t>
            </a:r>
            <a:r>
              <a:rPr lang="en-CA" sz="3200" i="1" dirty="0" smtClean="0"/>
              <a:t> expressions:</a:t>
            </a:r>
          </a:p>
          <a:p>
            <a:pPr lvl="2"/>
            <a:r>
              <a:rPr lang="en-CA" sz="2600" dirty="0" smtClean="0"/>
              <a:t>Are non-</a:t>
            </a:r>
            <a:r>
              <a:rPr lang="en-CA" sz="2600" dirty="0" err="1" smtClean="0"/>
              <a:t>verbals</a:t>
            </a:r>
            <a:r>
              <a:rPr lang="en-CA" sz="2600" dirty="0" smtClean="0"/>
              <a:t> that convey a feeling of invitation and social connectedness</a:t>
            </a:r>
            <a:r>
              <a:rPr lang="en-CA" sz="2600" baseline="30000" dirty="0" smtClean="0"/>
              <a:t>1</a:t>
            </a:r>
            <a:r>
              <a:rPr lang="en-CA" sz="2600" dirty="0" smtClean="0"/>
              <a:t>:</a:t>
            </a:r>
            <a:endParaRPr lang="en-CA" sz="2600" dirty="0"/>
          </a:p>
          <a:p>
            <a:pPr lvl="3"/>
            <a:r>
              <a:rPr lang="en-CA" sz="2600" dirty="0" smtClean="0"/>
              <a:t>Gaze</a:t>
            </a:r>
          </a:p>
          <a:p>
            <a:pPr lvl="3"/>
            <a:r>
              <a:rPr lang="en-CA" sz="2600" dirty="0" smtClean="0"/>
              <a:t>Smile</a:t>
            </a:r>
          </a:p>
          <a:p>
            <a:pPr lvl="3"/>
            <a:r>
              <a:rPr lang="en-CA" sz="2600" dirty="0" smtClean="0"/>
              <a:t>Touch</a:t>
            </a:r>
          </a:p>
          <a:p>
            <a:pPr lvl="3"/>
            <a:r>
              <a:rPr lang="en-CA" sz="2600" dirty="0" smtClean="0"/>
              <a:t>Inviting facial </a:t>
            </a:r>
            <a:r>
              <a:rPr lang="en-CA" sz="2600" dirty="0"/>
              <a:t>expressions </a:t>
            </a:r>
            <a:endParaRPr lang="en-CA" sz="2600" dirty="0" smtClean="0"/>
          </a:p>
          <a:p>
            <a:pPr lvl="2"/>
            <a:endParaRPr lang="en-CA" sz="2600" dirty="0" smtClean="0"/>
          </a:p>
          <a:p>
            <a:pPr lvl="2"/>
            <a:r>
              <a:rPr lang="en-CA" sz="2600" dirty="0" smtClean="0"/>
              <a:t>These expressions are also conveyed online through emoticons, smileys, and text formatting</a:t>
            </a:r>
            <a:r>
              <a:rPr lang="en-CA" sz="2600" baseline="30000" dirty="0" smtClean="0"/>
              <a:t>2</a:t>
            </a:r>
            <a:endParaRPr lang="en-CA" sz="2600" dirty="0" smtClean="0"/>
          </a:p>
          <a:p>
            <a:endParaRPr lang="en-CA" dirty="0"/>
          </a:p>
        </p:txBody>
      </p:sp>
      <p:sp>
        <p:nvSpPr>
          <p:cNvPr id="4" name="TextBox 3"/>
          <p:cNvSpPr txBox="1"/>
          <p:nvPr/>
        </p:nvSpPr>
        <p:spPr>
          <a:xfrm>
            <a:off x="114350" y="6608385"/>
            <a:ext cx="9029650" cy="276999"/>
          </a:xfrm>
          <a:prstGeom prst="rect">
            <a:avLst/>
          </a:prstGeom>
          <a:noFill/>
        </p:spPr>
        <p:txBody>
          <a:bodyPr wrap="square" rtlCol="0">
            <a:spAutoFit/>
          </a:bodyPr>
          <a:lstStyle/>
          <a:p>
            <a:pPr lvl="1" algn="r"/>
            <a:r>
              <a:rPr lang="en-CA" sz="1200" baseline="30000" dirty="0" smtClean="0"/>
              <a:t>1</a:t>
            </a:r>
            <a:r>
              <a:rPr lang="en-CA" sz="1200" dirty="0" smtClean="0"/>
              <a:t>Yang (2007); </a:t>
            </a:r>
            <a:r>
              <a:rPr lang="en-CA" sz="1200" baseline="30000" dirty="0" smtClean="0"/>
              <a:t>2</a:t>
            </a:r>
            <a:r>
              <a:rPr lang="en-CA" sz="1200" dirty="0" smtClean="0"/>
              <a:t>Curtis (2009)</a:t>
            </a:r>
            <a:endParaRPr lang="en-CA" sz="1200" dirty="0"/>
          </a:p>
        </p:txBody>
      </p:sp>
      <p:sp>
        <p:nvSpPr>
          <p:cNvPr id="7" name="Title 3"/>
          <p:cNvSpPr>
            <a:spLocks noGrp="1"/>
          </p:cNvSpPr>
          <p:nvPr>
            <p:ph type="title"/>
          </p:nvPr>
        </p:nvSpPr>
        <p:spPr>
          <a:xfrm>
            <a:off x="457200" y="116632"/>
            <a:ext cx="8229600" cy="1143000"/>
          </a:xfrm>
        </p:spPr>
        <p:txBody>
          <a:bodyPr>
            <a:normAutofit/>
          </a:bodyPr>
          <a:lstStyle/>
          <a:p>
            <a:r>
              <a:rPr lang="en-CA" sz="4400" dirty="0" smtClean="0"/>
              <a:t>Uncertainty Reduction</a:t>
            </a:r>
            <a:endParaRPr lang="en-CA" sz="4400" dirty="0">
              <a:solidFill>
                <a:srgbClr val="FF0000"/>
              </a:solidFill>
            </a:endParaRPr>
          </a:p>
        </p:txBody>
      </p:sp>
    </p:spTree>
    <p:extLst>
      <p:ext uri="{BB962C8B-B14F-4D97-AF65-F5344CB8AC3E}">
        <p14:creationId xmlns:p14="http://schemas.microsoft.com/office/powerpoint/2010/main" val="334079546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38368"/>
          </a:xfrm>
        </p:spPr>
        <p:txBody>
          <a:bodyPr>
            <a:noAutofit/>
          </a:bodyPr>
          <a:lstStyle/>
          <a:p>
            <a:pPr algn="ctr"/>
            <a:r>
              <a:rPr lang="en-CA" sz="5400" dirty="0" smtClean="0">
                <a:sym typeface="Wingdings" pitchFamily="2" charset="2"/>
              </a:rPr>
              <a:t>( </a:t>
            </a:r>
            <a:r>
              <a:rPr lang="en-CA" sz="5400" dirty="0">
                <a:sym typeface="Wingdings" pitchFamily="2" charset="2"/>
              </a:rPr>
              <a:t>͡° ͜ʖ ͡°)﻿ </a:t>
            </a:r>
            <a:r>
              <a:rPr lang="en-CA" sz="5400" dirty="0" smtClean="0">
                <a:sym typeface="Wingdings" pitchFamily="2" charset="2"/>
              </a:rPr>
              <a:t> ˁ</a:t>
            </a:r>
            <a:r>
              <a:rPr lang="en-CA" sz="5400" dirty="0">
                <a:sym typeface="Wingdings" pitchFamily="2" charset="2"/>
              </a:rPr>
              <a:t>˚ᴥ˚ˀ </a:t>
            </a:r>
            <a:r>
              <a:rPr lang="en-CA" sz="5400" dirty="0" smtClean="0">
                <a:sym typeface="Wingdings" pitchFamily="2" charset="2"/>
              </a:rPr>
              <a:t>✌</a:t>
            </a:r>
            <a:r>
              <a:rPr lang="en-CA" sz="5400" dirty="0">
                <a:sym typeface="Wingdings" pitchFamily="2" charset="2"/>
              </a:rPr>
              <a:t>(◕</a:t>
            </a:r>
            <a:r>
              <a:rPr lang="en-CA" sz="5400" dirty="0" smtClean="0">
                <a:sym typeface="Wingdings" pitchFamily="2" charset="2"/>
              </a:rPr>
              <a:t>‿-)</a:t>
            </a:r>
            <a:r>
              <a:rPr lang="en-CA" sz="2400" baseline="30000" dirty="0" smtClean="0">
                <a:sym typeface="Wingdings" pitchFamily="2" charset="2"/>
              </a:rPr>
              <a:t>1</a:t>
            </a:r>
            <a:endParaRPr lang="en-CA" sz="1200" baseline="30000" dirty="0"/>
          </a:p>
        </p:txBody>
      </p:sp>
      <p:sp>
        <p:nvSpPr>
          <p:cNvPr id="3" name="Content Placeholder 2"/>
          <p:cNvSpPr>
            <a:spLocks noGrp="1"/>
          </p:cNvSpPr>
          <p:nvPr>
            <p:ph idx="1"/>
          </p:nvPr>
        </p:nvSpPr>
        <p:spPr>
          <a:xfrm>
            <a:off x="457200" y="1340768"/>
            <a:ext cx="8229600" cy="4389120"/>
          </a:xfrm>
        </p:spPr>
        <p:txBody>
          <a:bodyPr>
            <a:normAutofit fontScale="25000" lnSpcReduction="20000"/>
          </a:bodyPr>
          <a:lstStyle/>
          <a:p>
            <a:pPr marL="0" indent="0" algn="ctr">
              <a:buNone/>
            </a:pPr>
            <a:endParaRPr lang="en-CA" sz="11200" dirty="0" smtClean="0">
              <a:solidFill>
                <a:srgbClr val="FF9999"/>
              </a:solidFill>
              <a:sym typeface="Wingdings" pitchFamily="2" charset="2"/>
            </a:endParaRPr>
          </a:p>
          <a:p>
            <a:pPr marL="0" indent="0" algn="ctr">
              <a:buNone/>
            </a:pPr>
            <a:r>
              <a:rPr lang="en-CA" sz="27100" dirty="0" smtClean="0">
                <a:solidFill>
                  <a:srgbClr val="FF9999"/>
                </a:solidFill>
                <a:sym typeface="Wingdings" pitchFamily="2" charset="2"/>
              </a:rPr>
              <a:t>-`</a:t>
            </a:r>
            <a:r>
              <a:rPr lang="ka-GE" sz="27100" dirty="0">
                <a:solidFill>
                  <a:srgbClr val="FF9999"/>
                </a:solidFill>
                <a:sym typeface="Wingdings" pitchFamily="2" charset="2"/>
              </a:rPr>
              <a:t>ღ</a:t>
            </a:r>
            <a:r>
              <a:rPr lang="ka-GE" sz="27100" dirty="0" smtClean="0">
                <a:solidFill>
                  <a:srgbClr val="FF9999"/>
                </a:solidFill>
                <a:sym typeface="Wingdings" pitchFamily="2" charset="2"/>
              </a:rPr>
              <a:t>´-</a:t>
            </a:r>
            <a:endParaRPr lang="en-CA" sz="27100" dirty="0" smtClean="0">
              <a:solidFill>
                <a:srgbClr val="FF9999"/>
              </a:solidFill>
              <a:sym typeface="Wingdings" pitchFamily="2" charset="2"/>
            </a:endParaRPr>
          </a:p>
          <a:p>
            <a:pPr marL="0" indent="0" algn="ctr">
              <a:buNone/>
            </a:pPr>
            <a:endParaRPr lang="en-CA" sz="16600" dirty="0" smtClean="0">
              <a:sym typeface="Wingdings" pitchFamily="2" charset="2"/>
            </a:endParaRPr>
          </a:p>
          <a:p>
            <a:pPr marL="0" indent="0" algn="ctr">
              <a:buNone/>
            </a:pPr>
            <a:r>
              <a:rPr lang="en-CA" sz="16600" dirty="0" smtClean="0">
                <a:sym typeface="Wingdings" pitchFamily="2" charset="2"/>
              </a:rPr>
              <a:t>Thank </a:t>
            </a:r>
            <a:r>
              <a:rPr lang="en-CA" sz="16600" dirty="0">
                <a:sym typeface="Wingdings" pitchFamily="2" charset="2"/>
              </a:rPr>
              <a:t>you for persevering with this </a:t>
            </a:r>
            <a:r>
              <a:rPr lang="en-CA" sz="16600" dirty="0" smtClean="0">
                <a:sym typeface="Wingdings" pitchFamily="2" charset="2"/>
              </a:rPr>
              <a:t>presentation so far! You’re almost done. </a:t>
            </a:r>
            <a:endParaRPr lang="en-CA" sz="16600" dirty="0">
              <a:sym typeface="Wingdings" pitchFamily="2" charset="2"/>
            </a:endParaRPr>
          </a:p>
          <a:p>
            <a:pPr marL="0" indent="0" algn="ctr">
              <a:buNone/>
            </a:pPr>
            <a:endParaRPr lang="en-CA" sz="16600" dirty="0" smtClean="0">
              <a:sym typeface="Wingdings" pitchFamily="2" charset="2"/>
            </a:endParaRPr>
          </a:p>
        </p:txBody>
      </p:sp>
      <p:sp>
        <p:nvSpPr>
          <p:cNvPr id="4" name="TextBox 3"/>
          <p:cNvSpPr txBox="1"/>
          <p:nvPr/>
        </p:nvSpPr>
        <p:spPr>
          <a:xfrm>
            <a:off x="114350" y="6608385"/>
            <a:ext cx="9029650" cy="276999"/>
          </a:xfrm>
          <a:prstGeom prst="rect">
            <a:avLst/>
          </a:prstGeom>
          <a:noFill/>
        </p:spPr>
        <p:txBody>
          <a:bodyPr wrap="square" rtlCol="0">
            <a:spAutoFit/>
          </a:bodyPr>
          <a:lstStyle/>
          <a:p>
            <a:pPr lvl="1" algn="r"/>
            <a:r>
              <a:rPr lang="en-CA" sz="1200" baseline="30000" dirty="0" smtClean="0"/>
              <a:t>1</a:t>
            </a:r>
            <a:r>
              <a:rPr lang="en-CA" sz="1200" dirty="0" smtClean="0"/>
              <a:t>Kula One (</a:t>
            </a:r>
            <a:r>
              <a:rPr lang="en-CA" sz="1200" dirty="0" err="1" smtClean="0"/>
              <a:t>n.d.</a:t>
            </a:r>
            <a:r>
              <a:rPr lang="en-CA" sz="1200" dirty="0" smtClean="0"/>
              <a:t>)</a:t>
            </a:r>
            <a:endParaRPr lang="en-CA" sz="1200" dirty="0"/>
          </a:p>
        </p:txBody>
      </p:sp>
      <p:grpSp>
        <p:nvGrpSpPr>
          <p:cNvPr id="5" name="Group 4"/>
          <p:cNvGrpSpPr/>
          <p:nvPr/>
        </p:nvGrpSpPr>
        <p:grpSpPr>
          <a:xfrm>
            <a:off x="1697014" y="5925331"/>
            <a:ext cx="6192688" cy="908879"/>
            <a:chOff x="1331640" y="5809890"/>
            <a:chExt cx="6192688" cy="908879"/>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8" name="Rounded Rectangle 7"/>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9" name="Rounded Rectangle 8"/>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0" name="Rounded Rectangle 9"/>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TextBox 15"/>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7" name="TextBox 16"/>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18" name="TextBox 17"/>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19" name="TextBox 18"/>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0" name="TextBox 19"/>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1" name="TextBox 20"/>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2" name="TextBox 21"/>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3" name="Rectangle 22"/>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6" name="Down Arrow 25"/>
          <p:cNvSpPr/>
          <p:nvPr/>
        </p:nvSpPr>
        <p:spPr>
          <a:xfrm>
            <a:off x="6688807"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5360346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25760"/>
            <a:ext cx="8229600" cy="1143000"/>
          </a:xfrm>
        </p:spPr>
        <p:txBody>
          <a:bodyPr>
            <a:normAutofit/>
          </a:bodyPr>
          <a:lstStyle/>
          <a:p>
            <a:r>
              <a:rPr lang="en-CA" sz="4400" dirty="0" smtClean="0"/>
              <a:t>Other Communicative Differences</a:t>
            </a:r>
            <a:r>
              <a:rPr lang="en-CA" sz="4400" baseline="30000" dirty="0" smtClean="0"/>
              <a:t>1</a:t>
            </a:r>
            <a:endParaRPr lang="en-CA" sz="4400" baseline="30000" dirty="0">
              <a:solidFill>
                <a:srgbClr val="FF0000"/>
              </a:solidFill>
            </a:endParaRPr>
          </a:p>
        </p:txBody>
      </p:sp>
      <p:sp>
        <p:nvSpPr>
          <p:cNvPr id="5" name="Content Placeholder 4"/>
          <p:cNvSpPr>
            <a:spLocks noGrp="1"/>
          </p:cNvSpPr>
          <p:nvPr>
            <p:ph idx="1"/>
          </p:nvPr>
        </p:nvSpPr>
        <p:spPr>
          <a:xfrm>
            <a:off x="251520" y="1340769"/>
            <a:ext cx="8640960" cy="5112568"/>
          </a:xfrm>
        </p:spPr>
        <p:txBody>
          <a:bodyPr>
            <a:normAutofit fontScale="25000" lnSpcReduction="20000"/>
          </a:bodyPr>
          <a:lstStyle/>
          <a:p>
            <a:pPr lvl="1"/>
            <a:r>
              <a:rPr lang="en-CA" sz="9600" dirty="0" smtClean="0"/>
              <a:t>A smile can indicate discomfort or embarrassment in Asian cultures, may be misread as smugness during conflict</a:t>
            </a:r>
          </a:p>
          <a:p>
            <a:pPr lvl="1"/>
            <a:endParaRPr lang="en-CA" sz="9600" dirty="0" smtClean="0"/>
          </a:p>
          <a:p>
            <a:pPr lvl="1"/>
            <a:r>
              <a:rPr lang="en-CA" sz="9600" dirty="0" smtClean="0"/>
              <a:t>Silence </a:t>
            </a:r>
            <a:r>
              <a:rPr lang="en-CA" sz="9600" dirty="0"/>
              <a:t>can </a:t>
            </a:r>
            <a:r>
              <a:rPr lang="en-CA" sz="9600" dirty="0" smtClean="0"/>
              <a:t>indicate respect</a:t>
            </a:r>
            <a:r>
              <a:rPr lang="en-CA" sz="9600" dirty="0"/>
              <a:t>, </a:t>
            </a:r>
            <a:r>
              <a:rPr lang="en-CA" sz="9600" dirty="0" smtClean="0"/>
              <a:t>privacy, or agreement in different cultures</a:t>
            </a:r>
          </a:p>
          <a:p>
            <a:pPr lvl="1"/>
            <a:endParaRPr lang="en-CA" sz="9600" dirty="0" smtClean="0"/>
          </a:p>
          <a:p>
            <a:pPr lvl="1"/>
            <a:r>
              <a:rPr lang="en-CA" sz="9600" dirty="0" smtClean="0"/>
              <a:t>Some Arabic-speaking cultures like to be </a:t>
            </a:r>
            <a:r>
              <a:rPr lang="en-CA" sz="9600" dirty="0"/>
              <a:t>bathed in </a:t>
            </a:r>
            <a:r>
              <a:rPr lang="en-CA" sz="9600" dirty="0" smtClean="0"/>
              <a:t>sound and politely ‘share’ it with their neighbours</a:t>
            </a:r>
            <a:endParaRPr lang="en-CA" sz="9600" dirty="0"/>
          </a:p>
          <a:p>
            <a:pPr lvl="1"/>
            <a:endParaRPr lang="en-CA" sz="9600" dirty="0" smtClean="0"/>
          </a:p>
          <a:p>
            <a:pPr lvl="1"/>
            <a:r>
              <a:rPr lang="en-CA" sz="9600" dirty="0" smtClean="0"/>
              <a:t>Aboriginal culture is a storytelling culture that emphasizes learning by listening</a:t>
            </a:r>
          </a:p>
          <a:p>
            <a:pPr lvl="1"/>
            <a:endParaRPr lang="en-CA" sz="9600" dirty="0" smtClean="0"/>
          </a:p>
          <a:p>
            <a:pPr lvl="1"/>
            <a:r>
              <a:rPr lang="en-CA" sz="9600" dirty="0" smtClean="0"/>
              <a:t>Asian, African, Hispanic, and Arab Americans all prefer </a:t>
            </a:r>
            <a:r>
              <a:rPr lang="en-CA" sz="9600" dirty="0"/>
              <a:t>a closer interpersonal space than European </a:t>
            </a:r>
            <a:r>
              <a:rPr lang="en-CA" sz="9600" dirty="0" smtClean="0"/>
              <a:t>Americans</a:t>
            </a:r>
            <a:r>
              <a:rPr lang="en-CA" sz="9600" baseline="30000" dirty="0" smtClean="0"/>
              <a:t>1–3</a:t>
            </a:r>
            <a:endParaRPr lang="en-CA" sz="4400" baseline="30000" dirty="0" smtClean="0"/>
          </a:p>
          <a:p>
            <a:endParaRPr lang="en-CA" dirty="0"/>
          </a:p>
        </p:txBody>
      </p:sp>
      <p:sp>
        <p:nvSpPr>
          <p:cNvPr id="4" name="TextBox 3"/>
          <p:cNvSpPr txBox="1"/>
          <p:nvPr/>
        </p:nvSpPr>
        <p:spPr>
          <a:xfrm>
            <a:off x="114350" y="6581001"/>
            <a:ext cx="9029650" cy="276999"/>
          </a:xfrm>
          <a:prstGeom prst="rect">
            <a:avLst/>
          </a:prstGeom>
          <a:noFill/>
        </p:spPr>
        <p:txBody>
          <a:bodyPr wrap="square" rtlCol="0">
            <a:spAutoFit/>
          </a:bodyPr>
          <a:lstStyle/>
          <a:p>
            <a:pPr lvl="1" algn="r"/>
            <a:r>
              <a:rPr lang="en-CA" sz="1200" baseline="30000" dirty="0" smtClean="0"/>
              <a:t>1</a:t>
            </a:r>
            <a:r>
              <a:rPr lang="en-CA" sz="1200" dirty="0" smtClean="0"/>
              <a:t>Sue </a:t>
            </a:r>
            <a:r>
              <a:rPr lang="en-CA" sz="1200" dirty="0"/>
              <a:t>&amp; </a:t>
            </a:r>
            <a:r>
              <a:rPr lang="en-CA" sz="1200" dirty="0" smtClean="0"/>
              <a:t>Sue (2008); </a:t>
            </a:r>
            <a:r>
              <a:rPr lang="en-CA" sz="1200" baseline="30000" dirty="0" smtClean="0"/>
              <a:t>2</a:t>
            </a:r>
            <a:r>
              <a:rPr lang="en-CA" sz="1200" dirty="0"/>
              <a:t>S</a:t>
            </a:r>
            <a:r>
              <a:rPr lang="en-CA" sz="1200" dirty="0" smtClean="0"/>
              <a:t>ee also Sue (1990); </a:t>
            </a:r>
            <a:r>
              <a:rPr lang="en-CA" sz="1200" baseline="30000" dirty="0" smtClean="0"/>
              <a:t>3</a:t>
            </a:r>
            <a:r>
              <a:rPr lang="en-CA" sz="1200" dirty="0" smtClean="0"/>
              <a:t>Rivera </a:t>
            </a:r>
            <a:r>
              <a:rPr lang="en-CA" sz="1200" dirty="0"/>
              <a:t>&amp; </a:t>
            </a:r>
            <a:r>
              <a:rPr lang="en-CA" sz="1200" dirty="0" smtClean="0"/>
              <a:t>Rogers-</a:t>
            </a:r>
            <a:r>
              <a:rPr lang="en-CA" sz="1200" dirty="0" err="1" smtClean="0"/>
              <a:t>Adkinson</a:t>
            </a:r>
            <a:r>
              <a:rPr lang="en-CA" sz="1200" dirty="0" smtClean="0"/>
              <a:t> (1997)</a:t>
            </a:r>
            <a:endParaRPr lang="en-CA" sz="1200" dirty="0"/>
          </a:p>
        </p:txBody>
      </p:sp>
    </p:spTree>
    <p:extLst>
      <p:ext uri="{BB962C8B-B14F-4D97-AF65-F5344CB8AC3E}">
        <p14:creationId xmlns:p14="http://schemas.microsoft.com/office/powerpoint/2010/main" val="110885957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7504" y="1412776"/>
            <a:ext cx="8928992" cy="4968552"/>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3"/>
          <p:cNvSpPr>
            <a:spLocks noGrp="1"/>
          </p:cNvSpPr>
          <p:nvPr>
            <p:ph type="title"/>
          </p:nvPr>
        </p:nvSpPr>
        <p:spPr>
          <a:xfrm>
            <a:off x="457200" y="116632"/>
            <a:ext cx="8229600" cy="1143000"/>
          </a:xfrm>
        </p:spPr>
        <p:txBody>
          <a:bodyPr>
            <a:normAutofit/>
          </a:bodyPr>
          <a:lstStyle/>
          <a:p>
            <a:r>
              <a:rPr lang="en-CA" sz="4400" b="1" dirty="0" smtClean="0"/>
              <a:t>Communication: Applications</a:t>
            </a:r>
            <a:endParaRPr lang="en-CA" sz="4400" b="1" dirty="0">
              <a:solidFill>
                <a:srgbClr val="FF0000"/>
              </a:solidFill>
            </a:endParaRPr>
          </a:p>
        </p:txBody>
      </p:sp>
      <p:sp>
        <p:nvSpPr>
          <p:cNvPr id="5" name="Content Placeholder 4"/>
          <p:cNvSpPr>
            <a:spLocks noGrp="1"/>
          </p:cNvSpPr>
          <p:nvPr>
            <p:ph idx="1"/>
          </p:nvPr>
        </p:nvSpPr>
        <p:spPr>
          <a:xfrm>
            <a:off x="457200" y="1412776"/>
            <a:ext cx="8229600" cy="4911824"/>
          </a:xfrm>
        </p:spPr>
        <p:txBody>
          <a:bodyPr>
            <a:noAutofit/>
          </a:bodyPr>
          <a:lstStyle/>
          <a:p>
            <a:r>
              <a:rPr lang="en-CA" sz="2400" dirty="0" smtClean="0"/>
              <a:t>Consider using silence to demonstrate understanding in initial sessions</a:t>
            </a:r>
            <a:r>
              <a:rPr lang="en-CA" sz="2400" baseline="30000" dirty="0" smtClean="0"/>
              <a:t>1</a:t>
            </a:r>
          </a:p>
          <a:p>
            <a:endParaRPr lang="en-CA" sz="2400" dirty="0" smtClean="0"/>
          </a:p>
          <a:p>
            <a:r>
              <a:rPr lang="en-CA" sz="2400" dirty="0" smtClean="0"/>
              <a:t>Avoid </a:t>
            </a:r>
            <a:r>
              <a:rPr lang="en-CA" sz="2400" dirty="0"/>
              <a:t>misinterpreting normal </a:t>
            </a:r>
            <a:r>
              <a:rPr lang="en-CA" sz="2400" dirty="0" smtClean="0"/>
              <a:t>low-key, indirect communicative behaviour as </a:t>
            </a:r>
            <a:r>
              <a:rPr lang="en-CA" sz="2400" dirty="0"/>
              <a:t>evidence of passivity, avoidance, or </a:t>
            </a:r>
            <a:r>
              <a:rPr lang="en-CA" sz="2400" dirty="0" smtClean="0"/>
              <a:t>shyness</a:t>
            </a:r>
            <a:r>
              <a:rPr lang="en-CA" sz="2400" baseline="30000" dirty="0" smtClean="0"/>
              <a:t>2</a:t>
            </a:r>
            <a:r>
              <a:rPr lang="en-CA" sz="2400" dirty="0" smtClean="0"/>
              <a:t> especially with Asian, Aboriginal, and Hispanic clients</a:t>
            </a:r>
            <a:endParaRPr lang="en-CA" sz="2400" dirty="0"/>
          </a:p>
          <a:p>
            <a:endParaRPr lang="en-CA" sz="2400" dirty="0" smtClean="0"/>
          </a:p>
          <a:p>
            <a:r>
              <a:rPr lang="en-CA" sz="2400" dirty="0" smtClean="0"/>
              <a:t>Allow Aboriginal persons ample time to finish speaking</a:t>
            </a:r>
            <a:r>
              <a:rPr lang="en-CA" sz="2400" baseline="30000" dirty="0" smtClean="0"/>
              <a:t>3</a:t>
            </a:r>
          </a:p>
          <a:p>
            <a:endParaRPr lang="en-CA" sz="2400" dirty="0" smtClean="0"/>
          </a:p>
          <a:p>
            <a:r>
              <a:rPr lang="en-CA" sz="2400" dirty="0" smtClean="0"/>
              <a:t>Be aware of differences in meaning of smiles, silence, eye contact</a:t>
            </a:r>
          </a:p>
        </p:txBody>
      </p:sp>
      <p:sp>
        <p:nvSpPr>
          <p:cNvPr id="4" name="TextBox 3"/>
          <p:cNvSpPr txBox="1"/>
          <p:nvPr/>
        </p:nvSpPr>
        <p:spPr>
          <a:xfrm>
            <a:off x="114350" y="6608385"/>
            <a:ext cx="9029650" cy="461665"/>
          </a:xfrm>
          <a:prstGeom prst="rect">
            <a:avLst/>
          </a:prstGeom>
          <a:noFill/>
        </p:spPr>
        <p:txBody>
          <a:bodyPr wrap="square" rtlCol="0">
            <a:spAutoFit/>
          </a:bodyPr>
          <a:lstStyle/>
          <a:p>
            <a:pPr lvl="1" algn="r"/>
            <a:r>
              <a:rPr lang="en-CA" sz="1200" baseline="30000" dirty="0" smtClean="0"/>
              <a:t>1</a:t>
            </a:r>
            <a:r>
              <a:rPr lang="en-CA" sz="1200" dirty="0" smtClean="0"/>
              <a:t>Hays (2009); </a:t>
            </a:r>
            <a:r>
              <a:rPr lang="en-CA" sz="1200" baseline="30000" dirty="0" smtClean="0"/>
              <a:t>2</a:t>
            </a:r>
            <a:r>
              <a:rPr lang="en-CA" sz="1200" dirty="0" smtClean="0"/>
              <a:t>Hwang (2006); </a:t>
            </a:r>
            <a:r>
              <a:rPr lang="en-CA" sz="1200" baseline="30000" dirty="0"/>
              <a:t>3</a:t>
            </a:r>
            <a:r>
              <a:rPr lang="en-CA" sz="1200" dirty="0"/>
              <a:t>Sue &amp; Sue (2008, </a:t>
            </a:r>
            <a:r>
              <a:rPr lang="en-CA" sz="1200" dirty="0" smtClean="0"/>
              <a:t>p.357) </a:t>
            </a:r>
            <a:endParaRPr lang="en-CA" sz="1200" dirty="0"/>
          </a:p>
          <a:p>
            <a:pPr lvl="1" algn="r"/>
            <a:r>
              <a:rPr lang="en-CA" sz="1200" dirty="0" smtClean="0"/>
              <a:t> </a:t>
            </a:r>
            <a:endParaRPr lang="en-CA" sz="1200" dirty="0"/>
          </a:p>
        </p:txBody>
      </p:sp>
    </p:spTree>
    <p:extLst>
      <p:ext uri="{BB962C8B-B14F-4D97-AF65-F5344CB8AC3E}">
        <p14:creationId xmlns:p14="http://schemas.microsoft.com/office/powerpoint/2010/main" val="263374624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7504" y="1412776"/>
            <a:ext cx="8928992" cy="5040560"/>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457200" y="1412776"/>
            <a:ext cx="8363272" cy="4911824"/>
          </a:xfrm>
        </p:spPr>
        <p:txBody>
          <a:bodyPr>
            <a:normAutofit/>
          </a:bodyPr>
          <a:lstStyle/>
          <a:p>
            <a:r>
              <a:rPr lang="en-CA" dirty="0" smtClean="0"/>
              <a:t>Increase self-disclosure</a:t>
            </a:r>
            <a:r>
              <a:rPr lang="en-CA" dirty="0"/>
              <a:t>, invitational body </a:t>
            </a:r>
            <a:r>
              <a:rPr lang="en-CA" dirty="0" smtClean="0"/>
              <a:t>language, and allow questions</a:t>
            </a:r>
            <a:r>
              <a:rPr lang="en-CA" baseline="30000" dirty="0"/>
              <a:t>1</a:t>
            </a:r>
            <a:endParaRPr lang="en-CA" dirty="0" smtClean="0"/>
          </a:p>
          <a:p>
            <a:endParaRPr lang="en-CA" dirty="0" smtClean="0"/>
          </a:p>
          <a:p>
            <a:r>
              <a:rPr lang="en-CA" dirty="0" smtClean="0"/>
              <a:t>Employ </a:t>
            </a:r>
            <a:r>
              <a:rPr lang="en-CA" dirty="0"/>
              <a:t>visuals, translators, </a:t>
            </a:r>
            <a:r>
              <a:rPr lang="en-CA" dirty="0" smtClean="0"/>
              <a:t>supportive </a:t>
            </a:r>
            <a:r>
              <a:rPr lang="en-CA" dirty="0"/>
              <a:t>friends or family </a:t>
            </a:r>
            <a:r>
              <a:rPr lang="en-CA" dirty="0" smtClean="0"/>
              <a:t>members, </a:t>
            </a:r>
            <a:r>
              <a:rPr lang="en-CA" dirty="0"/>
              <a:t>multilingual </a:t>
            </a:r>
            <a:r>
              <a:rPr lang="en-CA" dirty="0" smtClean="0"/>
              <a:t>dictionaries</a:t>
            </a:r>
            <a:r>
              <a:rPr lang="en-CA" baseline="30000" dirty="0"/>
              <a:t>2</a:t>
            </a:r>
            <a:endParaRPr lang="en-CA" baseline="30000" dirty="0" smtClean="0"/>
          </a:p>
          <a:p>
            <a:endParaRPr lang="en-CA" baseline="30000" dirty="0"/>
          </a:p>
          <a:p>
            <a:r>
              <a:rPr lang="en-CA" dirty="0" smtClean="0"/>
              <a:t>Be aware of ethical limitations of child translators</a:t>
            </a:r>
            <a:r>
              <a:rPr lang="en-CA" baseline="30000" dirty="0"/>
              <a:t>1</a:t>
            </a:r>
            <a:endParaRPr lang="en-CA" baseline="30000" dirty="0" smtClean="0"/>
          </a:p>
          <a:p>
            <a:endParaRPr lang="en-CA" dirty="0" smtClean="0"/>
          </a:p>
          <a:p>
            <a:r>
              <a:rPr lang="en-CA" dirty="0" smtClean="0"/>
              <a:t>Apologize for the limitations </a:t>
            </a:r>
            <a:r>
              <a:rPr lang="en-CA" dirty="0"/>
              <a:t>of one’s cultural helping </a:t>
            </a:r>
            <a:r>
              <a:rPr lang="en-CA" dirty="0" smtClean="0"/>
              <a:t>style but express a willingness to understand the client and their situation, this is enough for many clients</a:t>
            </a:r>
            <a:r>
              <a:rPr lang="en-CA" baseline="30000" dirty="0"/>
              <a:t>3</a:t>
            </a:r>
            <a:endParaRPr lang="en-CA" baseline="30000" dirty="0" smtClean="0"/>
          </a:p>
        </p:txBody>
      </p:sp>
      <p:sp>
        <p:nvSpPr>
          <p:cNvPr id="4" name="TextBox 3"/>
          <p:cNvSpPr txBox="1"/>
          <p:nvPr/>
        </p:nvSpPr>
        <p:spPr>
          <a:xfrm>
            <a:off x="114350" y="6608385"/>
            <a:ext cx="9029650" cy="276999"/>
          </a:xfrm>
          <a:prstGeom prst="rect">
            <a:avLst/>
          </a:prstGeom>
          <a:noFill/>
        </p:spPr>
        <p:txBody>
          <a:bodyPr wrap="square" rtlCol="0">
            <a:spAutoFit/>
          </a:bodyPr>
          <a:lstStyle/>
          <a:p>
            <a:pPr lvl="1" algn="r"/>
            <a:r>
              <a:rPr lang="en-CA" sz="1200" baseline="30000" dirty="0"/>
              <a:t>1</a:t>
            </a:r>
            <a:r>
              <a:rPr lang="en-CA" sz="1200" dirty="0" smtClean="0"/>
              <a:t>Sue &amp; Sue (2008); </a:t>
            </a:r>
            <a:r>
              <a:rPr lang="en-CA" sz="1200" baseline="30000" dirty="0"/>
              <a:t>2</a:t>
            </a:r>
            <a:r>
              <a:rPr lang="en-CA" sz="1200" dirty="0" smtClean="0"/>
              <a:t>Hwang &amp; Wood (2007); </a:t>
            </a:r>
            <a:r>
              <a:rPr lang="en-CA" sz="1200" baseline="30000" dirty="0"/>
              <a:t>3</a:t>
            </a:r>
            <a:r>
              <a:rPr lang="en-CA" sz="1200" dirty="0" smtClean="0"/>
              <a:t>Sue </a:t>
            </a:r>
            <a:r>
              <a:rPr lang="en-CA" sz="1200" dirty="0"/>
              <a:t>&amp; Sue (</a:t>
            </a:r>
            <a:r>
              <a:rPr lang="en-CA" sz="1200" dirty="0" smtClean="0"/>
              <a:t>2008, pp.180–181) </a:t>
            </a:r>
            <a:endParaRPr lang="en-CA" sz="1200" dirty="0"/>
          </a:p>
        </p:txBody>
      </p:sp>
      <p:sp>
        <p:nvSpPr>
          <p:cNvPr id="7" name="Title 3"/>
          <p:cNvSpPr>
            <a:spLocks noGrp="1"/>
          </p:cNvSpPr>
          <p:nvPr>
            <p:ph type="title"/>
          </p:nvPr>
        </p:nvSpPr>
        <p:spPr>
          <a:xfrm>
            <a:off x="457200" y="116632"/>
            <a:ext cx="8229600" cy="1143000"/>
          </a:xfrm>
        </p:spPr>
        <p:txBody>
          <a:bodyPr>
            <a:normAutofit/>
          </a:bodyPr>
          <a:lstStyle/>
          <a:p>
            <a:r>
              <a:rPr lang="en-CA" sz="4400" b="1" dirty="0" smtClean="0"/>
              <a:t>Communication: Applications</a:t>
            </a:r>
            <a:endParaRPr lang="en-CA" sz="4400" b="1" dirty="0">
              <a:solidFill>
                <a:srgbClr val="FF0000"/>
              </a:solidFill>
            </a:endParaRPr>
          </a:p>
        </p:txBody>
      </p:sp>
    </p:spTree>
    <p:extLst>
      <p:ext uri="{BB962C8B-B14F-4D97-AF65-F5344CB8AC3E}">
        <p14:creationId xmlns:p14="http://schemas.microsoft.com/office/powerpoint/2010/main" val="1038664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CA" dirty="0" smtClean="0"/>
              <a:t>Conclusion</a:t>
            </a:r>
            <a:endParaRPr lang="en-CA" dirty="0"/>
          </a:p>
        </p:txBody>
      </p:sp>
      <p:sp>
        <p:nvSpPr>
          <p:cNvPr id="3" name="Content Placeholder 2"/>
          <p:cNvSpPr>
            <a:spLocks noGrp="1"/>
          </p:cNvSpPr>
          <p:nvPr>
            <p:ph idx="1"/>
          </p:nvPr>
        </p:nvSpPr>
        <p:spPr>
          <a:xfrm>
            <a:off x="457200" y="1268760"/>
            <a:ext cx="8229600" cy="5055840"/>
          </a:xfrm>
        </p:spPr>
        <p:txBody>
          <a:bodyPr>
            <a:normAutofit/>
          </a:bodyPr>
          <a:lstStyle/>
          <a:p>
            <a:r>
              <a:rPr lang="en-CA" sz="2800" dirty="0" smtClean="0"/>
              <a:t>Culturally adapting counselling and psychotherapy is a viable and ethical option!</a:t>
            </a:r>
            <a:endParaRPr lang="en-CA" sz="2800" dirty="0"/>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1128" y="2492896"/>
            <a:ext cx="4142857" cy="3122001"/>
          </a:xfrm>
          <a:prstGeom prst="rect">
            <a:avLst/>
          </a:prstGeom>
        </p:spPr>
      </p:pic>
      <p:grpSp>
        <p:nvGrpSpPr>
          <p:cNvPr id="5" name="Group 4"/>
          <p:cNvGrpSpPr/>
          <p:nvPr/>
        </p:nvGrpSpPr>
        <p:grpSpPr>
          <a:xfrm>
            <a:off x="1697014" y="5925331"/>
            <a:ext cx="6192688" cy="908879"/>
            <a:chOff x="1331640" y="5809890"/>
            <a:chExt cx="6192688" cy="908879"/>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8" name="Rounded Rectangle 7"/>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9" name="Rounded Rectangle 8"/>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0" name="Rounded Rectangle 9"/>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TextBox 15"/>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7" name="TextBox 16"/>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18" name="TextBox 17"/>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19" name="TextBox 18"/>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0" name="TextBox 19"/>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1" name="TextBox 20"/>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2" name="TextBox 21"/>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3" name="Rectangle 22"/>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6" name="Down Arrow 25"/>
          <p:cNvSpPr/>
          <p:nvPr/>
        </p:nvSpPr>
        <p:spPr>
          <a:xfrm>
            <a:off x="2656359"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4403708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1520" y="1844824"/>
            <a:ext cx="8640960" cy="4176464"/>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457200" y="1844824"/>
            <a:ext cx="8229600" cy="4911824"/>
          </a:xfrm>
        </p:spPr>
        <p:txBody>
          <a:bodyPr>
            <a:normAutofit/>
          </a:bodyPr>
          <a:lstStyle/>
          <a:p>
            <a:r>
              <a:rPr lang="en-CA" dirty="0" smtClean="0"/>
              <a:t>Utilize homework evaluation forms to facilitate more direct feedback</a:t>
            </a:r>
            <a:r>
              <a:rPr lang="en-CA" baseline="30000" dirty="0"/>
              <a:t>1</a:t>
            </a:r>
            <a:endParaRPr lang="en-CA" baseline="30000" dirty="0" smtClean="0"/>
          </a:p>
          <a:p>
            <a:endParaRPr lang="en-CA" baseline="30000" dirty="0"/>
          </a:p>
          <a:p>
            <a:r>
              <a:rPr lang="en-CA" dirty="0" smtClean="0"/>
              <a:t>Consider exit/feedback slips like the multilingual and free Session </a:t>
            </a:r>
            <a:r>
              <a:rPr lang="en-CA" dirty="0"/>
              <a:t>R</a:t>
            </a:r>
            <a:r>
              <a:rPr lang="en-CA" dirty="0" smtClean="0"/>
              <a:t>ating Scale</a:t>
            </a:r>
            <a:r>
              <a:rPr lang="en-CA" baseline="30000" dirty="0"/>
              <a:t>2</a:t>
            </a:r>
            <a:r>
              <a:rPr lang="en-CA" dirty="0" smtClean="0"/>
              <a:t> and Outcome Rating Scale</a:t>
            </a:r>
            <a:r>
              <a:rPr lang="en-CA" baseline="30000" dirty="0"/>
              <a:t>3</a:t>
            </a:r>
            <a:r>
              <a:rPr lang="en-CA" dirty="0" smtClean="0"/>
              <a:t>  </a:t>
            </a:r>
          </a:p>
          <a:p>
            <a:endParaRPr lang="en-CA" dirty="0" smtClean="0"/>
          </a:p>
          <a:p>
            <a:r>
              <a:rPr lang="en-CA" dirty="0" smtClean="0"/>
              <a:t>Awareness of interpersonal distance</a:t>
            </a:r>
            <a:r>
              <a:rPr lang="en-CA" dirty="0"/>
              <a:t>:</a:t>
            </a:r>
            <a:r>
              <a:rPr lang="en-CA" dirty="0" smtClean="0"/>
              <a:t> counsellor may come off as cold if draws back from a client without discussion of its cultural meaning</a:t>
            </a:r>
            <a:r>
              <a:rPr lang="en-CA" baseline="30000" dirty="0" smtClean="0"/>
              <a:t>4</a:t>
            </a:r>
            <a:endParaRPr lang="en-CA" dirty="0"/>
          </a:p>
          <a:p>
            <a:endParaRPr lang="en-CA" dirty="0"/>
          </a:p>
        </p:txBody>
      </p:sp>
      <p:sp>
        <p:nvSpPr>
          <p:cNvPr id="4" name="TextBox 3"/>
          <p:cNvSpPr txBox="1"/>
          <p:nvPr/>
        </p:nvSpPr>
        <p:spPr>
          <a:xfrm>
            <a:off x="114350" y="6608385"/>
            <a:ext cx="9029650" cy="461665"/>
          </a:xfrm>
          <a:prstGeom prst="rect">
            <a:avLst/>
          </a:prstGeom>
          <a:noFill/>
        </p:spPr>
        <p:txBody>
          <a:bodyPr wrap="square" rtlCol="0">
            <a:spAutoFit/>
          </a:bodyPr>
          <a:lstStyle/>
          <a:p>
            <a:pPr lvl="1" algn="r"/>
            <a:r>
              <a:rPr lang="en-CA" sz="1200" baseline="30000" dirty="0"/>
              <a:t>1</a:t>
            </a:r>
            <a:r>
              <a:rPr lang="en-CA" sz="1200" dirty="0" smtClean="0"/>
              <a:t>Foo &amp; </a:t>
            </a:r>
            <a:r>
              <a:rPr lang="en-CA" sz="1200" dirty="0" err="1" smtClean="0"/>
              <a:t>Kazantzis</a:t>
            </a:r>
            <a:r>
              <a:rPr lang="en-CA" sz="1200" dirty="0" smtClean="0"/>
              <a:t> (2007); </a:t>
            </a:r>
            <a:r>
              <a:rPr lang="en-CA" sz="1200" baseline="30000" dirty="0" smtClean="0"/>
              <a:t>2</a:t>
            </a:r>
            <a:r>
              <a:rPr lang="en-CA" sz="1200" dirty="0"/>
              <a:t>Miller, Duncan, Brown, Sparks, &amp; </a:t>
            </a:r>
            <a:r>
              <a:rPr lang="en-CA" sz="1200" dirty="0" err="1" smtClean="0"/>
              <a:t>Claud</a:t>
            </a:r>
            <a:r>
              <a:rPr lang="en-CA" sz="1200" dirty="0" smtClean="0"/>
              <a:t> (2003); </a:t>
            </a:r>
            <a:r>
              <a:rPr lang="en-CA" sz="1200" baseline="30000" dirty="0"/>
              <a:t>3</a:t>
            </a:r>
            <a:r>
              <a:rPr lang="en-CA" sz="1200" dirty="0" smtClean="0"/>
              <a:t>Campbell &amp; </a:t>
            </a:r>
            <a:r>
              <a:rPr lang="en-CA" sz="1200" dirty="0" err="1" smtClean="0"/>
              <a:t>Hemsley</a:t>
            </a:r>
            <a:r>
              <a:rPr lang="en-CA" sz="1200" dirty="0" smtClean="0"/>
              <a:t> (2009); </a:t>
            </a:r>
            <a:r>
              <a:rPr lang="en-CA" sz="1200" baseline="30000" dirty="0" smtClean="0"/>
              <a:t>4</a:t>
            </a:r>
            <a:r>
              <a:rPr lang="en-CA" sz="1200" dirty="0" smtClean="0"/>
              <a:t>Sue (1990)</a:t>
            </a:r>
          </a:p>
          <a:p>
            <a:pPr lvl="1" algn="r"/>
            <a:endParaRPr lang="en-CA" sz="1200" dirty="0"/>
          </a:p>
        </p:txBody>
      </p:sp>
      <p:sp>
        <p:nvSpPr>
          <p:cNvPr id="7" name="Title 3"/>
          <p:cNvSpPr>
            <a:spLocks noGrp="1"/>
          </p:cNvSpPr>
          <p:nvPr>
            <p:ph type="title"/>
          </p:nvPr>
        </p:nvSpPr>
        <p:spPr>
          <a:xfrm>
            <a:off x="457200" y="116632"/>
            <a:ext cx="8229600" cy="1143000"/>
          </a:xfrm>
        </p:spPr>
        <p:txBody>
          <a:bodyPr>
            <a:normAutofit/>
          </a:bodyPr>
          <a:lstStyle/>
          <a:p>
            <a:r>
              <a:rPr lang="en-CA" sz="4400" b="1" dirty="0" smtClean="0"/>
              <a:t>Communication: Applications</a:t>
            </a:r>
            <a:endParaRPr lang="en-CA" sz="4400" b="1" dirty="0">
              <a:solidFill>
                <a:srgbClr val="FF0000"/>
              </a:solidFill>
            </a:endParaRPr>
          </a:p>
        </p:txBody>
      </p:sp>
    </p:spTree>
    <p:extLst>
      <p:ext uri="{BB962C8B-B14F-4D97-AF65-F5344CB8AC3E}">
        <p14:creationId xmlns:p14="http://schemas.microsoft.com/office/powerpoint/2010/main" val="338791901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4784"/>
            <a:ext cx="8229600" cy="4839816"/>
          </a:xfrm>
        </p:spPr>
        <p:txBody>
          <a:bodyPr>
            <a:normAutofit/>
          </a:bodyPr>
          <a:lstStyle/>
          <a:p>
            <a:pPr marL="596646" indent="-514350">
              <a:buFont typeface="+mj-lt"/>
              <a:buAutoNum type="arabicPeriod" startAt="2"/>
            </a:pPr>
            <a:r>
              <a:rPr lang="en-CA" dirty="0" smtClean="0"/>
              <a:t>Adapting practice to somatization and other cultural expressions of distress</a:t>
            </a:r>
            <a:endParaRPr lang="en-CA" dirty="0"/>
          </a:p>
        </p:txBody>
      </p:sp>
      <p:sp>
        <p:nvSpPr>
          <p:cNvPr id="7" name="Title 3"/>
          <p:cNvSpPr>
            <a:spLocks noGrp="1"/>
          </p:cNvSpPr>
          <p:nvPr>
            <p:ph type="title"/>
          </p:nvPr>
        </p:nvSpPr>
        <p:spPr>
          <a:xfrm>
            <a:off x="457200" y="260648"/>
            <a:ext cx="8229600" cy="1143000"/>
          </a:xfrm>
        </p:spPr>
        <p:txBody>
          <a:bodyPr>
            <a:noAutofit/>
          </a:bodyPr>
          <a:lstStyle/>
          <a:p>
            <a:r>
              <a:rPr lang="en-CA" sz="4400" dirty="0" smtClean="0"/>
              <a:t>Cultural Differences in Communication: Components</a:t>
            </a:r>
            <a:endParaRPr lang="en-CA" sz="44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713" y="2390065"/>
            <a:ext cx="3741167" cy="3741167"/>
          </a:xfrm>
          <a:prstGeom prst="rect">
            <a:avLst/>
          </a:prstGeom>
          <a:ln>
            <a:noFill/>
          </a:ln>
          <a:effectLst>
            <a:softEdge rad="112500"/>
          </a:effectLst>
        </p:spPr>
      </p:pic>
      <p:grpSp>
        <p:nvGrpSpPr>
          <p:cNvPr id="6" name="Group 5"/>
          <p:cNvGrpSpPr/>
          <p:nvPr/>
        </p:nvGrpSpPr>
        <p:grpSpPr>
          <a:xfrm>
            <a:off x="1697014" y="5925331"/>
            <a:ext cx="6192688" cy="908879"/>
            <a:chOff x="1331640" y="5809890"/>
            <a:chExt cx="6192688" cy="90887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10" name="Rounded Rectangle 9"/>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Rounded Rectangle 15"/>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7" name="Rounded Rectangle 16"/>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TextBox 17"/>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9" name="TextBox 18"/>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20" name="TextBox 19"/>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21" name="TextBox 20"/>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2" name="TextBox 21"/>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3" name="TextBox 22"/>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4" name="TextBox 23"/>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5" name="Rectangle 24"/>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8" name="Down Arrow 27"/>
          <p:cNvSpPr/>
          <p:nvPr/>
        </p:nvSpPr>
        <p:spPr>
          <a:xfrm>
            <a:off x="6770340"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0011641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25760"/>
            <a:ext cx="8229600" cy="1143000"/>
          </a:xfrm>
        </p:spPr>
        <p:txBody>
          <a:bodyPr>
            <a:normAutofit/>
          </a:bodyPr>
          <a:lstStyle/>
          <a:p>
            <a:r>
              <a:rPr lang="en-CA" sz="4400" dirty="0" smtClean="0"/>
              <a:t>Cultural Expressions of Distress</a:t>
            </a:r>
            <a:endParaRPr lang="en-CA" sz="4400" dirty="0">
              <a:solidFill>
                <a:srgbClr val="FF0000"/>
              </a:solidFill>
            </a:endParaRPr>
          </a:p>
        </p:txBody>
      </p:sp>
      <p:sp>
        <p:nvSpPr>
          <p:cNvPr id="5" name="Content Placeholder 4"/>
          <p:cNvSpPr>
            <a:spLocks noGrp="1"/>
          </p:cNvSpPr>
          <p:nvPr>
            <p:ph idx="1"/>
          </p:nvPr>
        </p:nvSpPr>
        <p:spPr>
          <a:xfrm>
            <a:off x="457200" y="1412776"/>
            <a:ext cx="8229600" cy="4911824"/>
          </a:xfrm>
        </p:spPr>
        <p:txBody>
          <a:bodyPr>
            <a:normAutofit lnSpcReduction="10000"/>
          </a:bodyPr>
          <a:lstStyle/>
          <a:p>
            <a:r>
              <a:rPr lang="en-CA" dirty="0" smtClean="0"/>
              <a:t>Understanding cultural </a:t>
            </a:r>
            <a:r>
              <a:rPr lang="en-CA" dirty="0"/>
              <a:t>communication of distress is an essential component of cross-cultural </a:t>
            </a:r>
            <a:r>
              <a:rPr lang="en-CA" dirty="0" smtClean="0"/>
              <a:t>counselling</a:t>
            </a:r>
            <a:r>
              <a:rPr lang="en-CA" baseline="30000" dirty="0" smtClean="0"/>
              <a:t>1</a:t>
            </a:r>
          </a:p>
          <a:p>
            <a:endParaRPr lang="en-CA" dirty="0" smtClean="0"/>
          </a:p>
          <a:p>
            <a:r>
              <a:rPr lang="en-CA" i="1" dirty="0" smtClean="0"/>
              <a:t>Somatization</a:t>
            </a:r>
            <a:r>
              <a:rPr lang="en-CA" dirty="0" smtClean="0"/>
              <a:t> = expressing emotional distress through physical symptoms</a:t>
            </a:r>
          </a:p>
          <a:p>
            <a:endParaRPr lang="en-CA" dirty="0" smtClean="0"/>
          </a:p>
          <a:p>
            <a:r>
              <a:rPr lang="en-CA" dirty="0"/>
              <a:t>Is </a:t>
            </a:r>
            <a:r>
              <a:rPr lang="en-CA" dirty="0" smtClean="0"/>
              <a:t>“the </a:t>
            </a:r>
            <a:r>
              <a:rPr lang="en-CA" dirty="0"/>
              <a:t>most common clinical expression of emotional distress </a:t>
            </a:r>
            <a:r>
              <a:rPr lang="en-CA" dirty="0" smtClean="0"/>
              <a:t>worldwide”</a:t>
            </a:r>
            <a:r>
              <a:rPr lang="en-CA" baseline="30000" dirty="0" smtClean="0"/>
              <a:t>2</a:t>
            </a:r>
            <a:endParaRPr lang="en-CA" baseline="30000" dirty="0"/>
          </a:p>
          <a:p>
            <a:endParaRPr lang="en-CA" dirty="0" smtClean="0"/>
          </a:p>
          <a:p>
            <a:r>
              <a:rPr lang="en-CA" dirty="0" smtClean="0"/>
              <a:t>Is </a:t>
            </a:r>
            <a:r>
              <a:rPr lang="en-CA" dirty="0"/>
              <a:t>ubiquitous, occurring across </a:t>
            </a:r>
            <a:r>
              <a:rPr lang="en-CA" dirty="0" smtClean="0"/>
              <a:t>Western </a:t>
            </a:r>
            <a:r>
              <a:rPr lang="en-CA" dirty="0"/>
              <a:t>and </a:t>
            </a:r>
            <a:r>
              <a:rPr lang="en-CA" dirty="0" smtClean="0"/>
              <a:t>non-Western countries</a:t>
            </a:r>
            <a:r>
              <a:rPr lang="en-CA" baseline="30000" dirty="0" smtClean="0"/>
              <a:t>2</a:t>
            </a:r>
          </a:p>
        </p:txBody>
      </p:sp>
      <p:sp>
        <p:nvSpPr>
          <p:cNvPr id="4" name="TextBox 3"/>
          <p:cNvSpPr txBox="1"/>
          <p:nvPr/>
        </p:nvSpPr>
        <p:spPr>
          <a:xfrm>
            <a:off x="114350" y="6608385"/>
            <a:ext cx="9029650" cy="461665"/>
          </a:xfrm>
          <a:prstGeom prst="rect">
            <a:avLst/>
          </a:prstGeom>
          <a:noFill/>
        </p:spPr>
        <p:txBody>
          <a:bodyPr wrap="square" rtlCol="0">
            <a:spAutoFit/>
          </a:bodyPr>
          <a:lstStyle/>
          <a:p>
            <a:pPr lvl="1" algn="r"/>
            <a:r>
              <a:rPr lang="en-CA" sz="1200" baseline="30000" dirty="0" smtClean="0"/>
              <a:t>1</a:t>
            </a:r>
            <a:r>
              <a:rPr lang="en-CA" sz="1200" dirty="0" smtClean="0"/>
              <a:t>Hwang (2006); </a:t>
            </a:r>
            <a:r>
              <a:rPr lang="en-CA" sz="1200" baseline="30000" dirty="0" smtClean="0"/>
              <a:t>2</a:t>
            </a:r>
            <a:r>
              <a:rPr lang="en-CA" sz="1200" dirty="0" smtClean="0"/>
              <a:t>Kiramayer </a:t>
            </a:r>
            <a:r>
              <a:rPr lang="en-CA" sz="1200" dirty="0"/>
              <a:t>&amp; </a:t>
            </a:r>
            <a:r>
              <a:rPr lang="en-CA" sz="1200" dirty="0" smtClean="0"/>
              <a:t>Young (1998, p.420)</a:t>
            </a:r>
            <a:endParaRPr lang="en-CA" sz="1200" dirty="0"/>
          </a:p>
          <a:p>
            <a:pPr lvl="1" algn="r"/>
            <a:r>
              <a:rPr lang="en-CA" sz="1200" dirty="0" smtClean="0"/>
              <a:t> </a:t>
            </a:r>
            <a:endParaRPr lang="en-CA" sz="1200" dirty="0"/>
          </a:p>
        </p:txBody>
      </p:sp>
    </p:spTree>
    <p:extLst>
      <p:ext uri="{BB962C8B-B14F-4D97-AF65-F5344CB8AC3E}">
        <p14:creationId xmlns:p14="http://schemas.microsoft.com/office/powerpoint/2010/main" val="218762653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4784"/>
            <a:ext cx="8229600" cy="4839816"/>
          </a:xfrm>
        </p:spPr>
        <p:txBody>
          <a:bodyPr>
            <a:normAutofit fontScale="92500" lnSpcReduction="20000"/>
          </a:bodyPr>
          <a:lstStyle/>
          <a:p>
            <a:r>
              <a:rPr lang="en-CA" dirty="0" smtClean="0"/>
              <a:t>Study</a:t>
            </a:r>
            <a:r>
              <a:rPr lang="en-CA" dirty="0"/>
              <a:t>:</a:t>
            </a:r>
            <a:r>
              <a:rPr lang="en-CA" dirty="0" smtClean="0"/>
              <a:t> 88% of depressed Chinese reported only somatic symptoms, but 20% of Western clients did the same</a:t>
            </a:r>
            <a:r>
              <a:rPr lang="en-CA" baseline="30000" dirty="0" smtClean="0"/>
              <a:t>1</a:t>
            </a:r>
          </a:p>
          <a:p>
            <a:endParaRPr lang="en-CA" dirty="0" smtClean="0"/>
          </a:p>
          <a:p>
            <a:r>
              <a:rPr lang="en-CA" dirty="0" smtClean="0"/>
              <a:t>Similarly, somatization scores for depressed African American and Latina women were 70% higher than European-American women, but were significant, for all groups</a:t>
            </a:r>
            <a:r>
              <a:rPr lang="en-CA" baseline="30000" dirty="0" smtClean="0"/>
              <a:t>2</a:t>
            </a:r>
          </a:p>
          <a:p>
            <a:endParaRPr lang="en-CA" baseline="30000" dirty="0"/>
          </a:p>
          <a:p>
            <a:r>
              <a:rPr lang="en-CA" dirty="0" smtClean="0"/>
              <a:t>For some clients, this may </a:t>
            </a:r>
            <a:r>
              <a:rPr lang="en-CA" dirty="0"/>
              <a:t>be a </a:t>
            </a:r>
            <a:r>
              <a:rPr lang="en-CA" dirty="0" err="1"/>
              <a:t>negotiative</a:t>
            </a:r>
            <a:r>
              <a:rPr lang="en-CA" dirty="0"/>
              <a:t> tactic, (easier to talk about than mental illness) </a:t>
            </a:r>
            <a:r>
              <a:rPr lang="en-CA" dirty="0" smtClean="0"/>
              <a:t>i.e. </a:t>
            </a:r>
            <a:r>
              <a:rPr lang="en-CA" dirty="0"/>
              <a:t>Asian clients are able to discuss emotions when asked or when the working alliance is </a:t>
            </a:r>
            <a:r>
              <a:rPr lang="en-CA" dirty="0" smtClean="0"/>
              <a:t>strong</a:t>
            </a:r>
            <a:r>
              <a:rPr lang="en-CA" baseline="30000" dirty="0" smtClean="0"/>
              <a:t>1–3</a:t>
            </a:r>
            <a:endParaRPr lang="en-CA" baseline="30000" dirty="0"/>
          </a:p>
          <a:p>
            <a:endParaRPr lang="en-CA" dirty="0"/>
          </a:p>
          <a:p>
            <a:r>
              <a:rPr lang="en-CA" dirty="0"/>
              <a:t>But can also be due to a greater belief in mind-body </a:t>
            </a:r>
            <a:r>
              <a:rPr lang="en-CA" dirty="0" smtClean="0"/>
              <a:t>unity</a:t>
            </a:r>
            <a:r>
              <a:rPr lang="en-CA" baseline="30000" dirty="0" smtClean="0"/>
              <a:t>6–7</a:t>
            </a:r>
            <a:endParaRPr lang="en-CA" baseline="30000" dirty="0"/>
          </a:p>
        </p:txBody>
      </p:sp>
      <p:sp>
        <p:nvSpPr>
          <p:cNvPr id="4" name="TextBox 3"/>
          <p:cNvSpPr txBox="1"/>
          <p:nvPr/>
        </p:nvSpPr>
        <p:spPr>
          <a:xfrm>
            <a:off x="3203848" y="6419428"/>
            <a:ext cx="5940152" cy="646331"/>
          </a:xfrm>
          <a:prstGeom prst="rect">
            <a:avLst/>
          </a:prstGeom>
          <a:noFill/>
        </p:spPr>
        <p:txBody>
          <a:bodyPr wrap="square" rtlCol="0">
            <a:spAutoFit/>
          </a:bodyPr>
          <a:lstStyle/>
          <a:p>
            <a:pPr marL="0" lvl="1" algn="r"/>
            <a:r>
              <a:rPr lang="en-CA" sz="1200" baseline="30000" dirty="0" smtClean="0"/>
              <a:t>1</a:t>
            </a:r>
            <a:r>
              <a:rPr lang="en-CA" sz="1200" dirty="0" smtClean="0"/>
              <a:t>Kleinman (1977); </a:t>
            </a:r>
            <a:r>
              <a:rPr lang="en-CA" sz="1200" baseline="30000" dirty="0" smtClean="0"/>
              <a:t>2</a:t>
            </a:r>
            <a:r>
              <a:rPr lang="en-CA" sz="1200" dirty="0" smtClean="0"/>
              <a:t>Myers et al. (2002) </a:t>
            </a:r>
            <a:r>
              <a:rPr lang="en-CA" sz="1200" baseline="30000" dirty="0"/>
              <a:t>3</a:t>
            </a:r>
            <a:r>
              <a:rPr lang="en-CA" sz="1200" dirty="0"/>
              <a:t>Cheung (1982); </a:t>
            </a:r>
            <a:r>
              <a:rPr lang="en-CA" sz="1200" baseline="30000" dirty="0"/>
              <a:t>4</a:t>
            </a:r>
            <a:r>
              <a:rPr lang="en-CA" sz="1200" dirty="0"/>
              <a:t>Cheung &amp; Lau (1982); </a:t>
            </a:r>
            <a:r>
              <a:rPr lang="en-CA" sz="1200" baseline="30000" dirty="0"/>
              <a:t>5</a:t>
            </a:r>
            <a:r>
              <a:rPr lang="en-CA" sz="1200" dirty="0"/>
              <a:t>Parker, Gladstone, &amp; </a:t>
            </a:r>
            <a:r>
              <a:rPr lang="en-CA" sz="1200" dirty="0" err="1"/>
              <a:t>Chee</a:t>
            </a:r>
            <a:r>
              <a:rPr lang="en-CA" sz="1200" dirty="0"/>
              <a:t> (2001); </a:t>
            </a:r>
            <a:r>
              <a:rPr lang="en-CA" sz="1200" baseline="30000" dirty="0" smtClean="0"/>
              <a:t>6</a:t>
            </a:r>
            <a:r>
              <a:rPr lang="en-CA" sz="1200" dirty="0"/>
              <a:t> Hwang, Wood, Lin, &amp; </a:t>
            </a:r>
            <a:r>
              <a:rPr lang="en-CA" sz="1200" dirty="0" smtClean="0"/>
              <a:t>Cheung (2006</a:t>
            </a:r>
            <a:r>
              <a:rPr lang="de-DE" sz="1200" dirty="0" smtClean="0"/>
              <a:t>); </a:t>
            </a:r>
            <a:r>
              <a:rPr lang="de-DE" sz="1200" baseline="30000" dirty="0" smtClean="0"/>
              <a:t>7</a:t>
            </a:r>
            <a:r>
              <a:rPr lang="de-DE" sz="1200" dirty="0" smtClean="0"/>
              <a:t>Lee (2001</a:t>
            </a:r>
            <a:r>
              <a:rPr lang="de-DE" sz="1200" dirty="0"/>
              <a:t>)</a:t>
            </a:r>
            <a:r>
              <a:rPr lang="en-CA" sz="1200" dirty="0"/>
              <a:t> </a:t>
            </a:r>
          </a:p>
          <a:p>
            <a:pPr lvl="1" algn="r"/>
            <a:endParaRPr lang="en-CA" sz="1200" dirty="0"/>
          </a:p>
        </p:txBody>
      </p:sp>
      <p:sp>
        <p:nvSpPr>
          <p:cNvPr id="7" name="Title 3"/>
          <p:cNvSpPr>
            <a:spLocks noGrp="1"/>
          </p:cNvSpPr>
          <p:nvPr>
            <p:ph type="title"/>
          </p:nvPr>
        </p:nvSpPr>
        <p:spPr>
          <a:xfrm>
            <a:off x="457200" y="125760"/>
            <a:ext cx="8229600" cy="1143000"/>
          </a:xfrm>
        </p:spPr>
        <p:txBody>
          <a:bodyPr>
            <a:normAutofit/>
          </a:bodyPr>
          <a:lstStyle/>
          <a:p>
            <a:r>
              <a:rPr lang="en-CA" sz="4400" dirty="0" smtClean="0"/>
              <a:t>Cultural Expressions of Distress</a:t>
            </a:r>
            <a:endParaRPr lang="en-CA" sz="4400" dirty="0">
              <a:solidFill>
                <a:srgbClr val="FF0000"/>
              </a:solidFill>
            </a:endParaRPr>
          </a:p>
        </p:txBody>
      </p:sp>
    </p:spTree>
    <p:extLst>
      <p:ext uri="{BB962C8B-B14F-4D97-AF65-F5344CB8AC3E}">
        <p14:creationId xmlns:p14="http://schemas.microsoft.com/office/powerpoint/2010/main" val="67675153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40768"/>
            <a:ext cx="8229600" cy="648072"/>
          </a:xfrm>
        </p:spPr>
        <p:txBody>
          <a:bodyPr>
            <a:normAutofit/>
          </a:bodyPr>
          <a:lstStyle/>
          <a:p>
            <a:r>
              <a:rPr lang="en-CA" sz="2800" dirty="0" smtClean="0"/>
              <a:t>Cultural physical symptoms may include</a:t>
            </a:r>
            <a:r>
              <a:rPr lang="en-CA" sz="2800" baseline="30000" dirty="0"/>
              <a:t>1</a:t>
            </a:r>
            <a:r>
              <a:rPr lang="en-CA" sz="2800" dirty="0" smtClean="0"/>
              <a:t>:</a:t>
            </a:r>
          </a:p>
        </p:txBody>
      </p:sp>
      <p:sp>
        <p:nvSpPr>
          <p:cNvPr id="4" name="TextBox 3"/>
          <p:cNvSpPr txBox="1"/>
          <p:nvPr/>
        </p:nvSpPr>
        <p:spPr>
          <a:xfrm>
            <a:off x="114350" y="6597352"/>
            <a:ext cx="9029650" cy="276999"/>
          </a:xfrm>
          <a:prstGeom prst="rect">
            <a:avLst/>
          </a:prstGeom>
          <a:noFill/>
        </p:spPr>
        <p:txBody>
          <a:bodyPr wrap="square" rtlCol="0">
            <a:spAutoFit/>
          </a:bodyPr>
          <a:lstStyle/>
          <a:p>
            <a:pPr lvl="1" algn="r"/>
            <a:r>
              <a:rPr lang="en-CA" sz="1200" baseline="30000" dirty="0" smtClean="0"/>
              <a:t>1</a:t>
            </a:r>
            <a:r>
              <a:rPr lang="en-CA" sz="1200" dirty="0" smtClean="0"/>
              <a:t>Hwang (2006) </a:t>
            </a:r>
            <a:endParaRPr lang="en-CA" sz="1200" dirty="0"/>
          </a:p>
        </p:txBody>
      </p:sp>
      <p:sp>
        <p:nvSpPr>
          <p:cNvPr id="8" name="Title 3"/>
          <p:cNvSpPr>
            <a:spLocks noGrp="1"/>
          </p:cNvSpPr>
          <p:nvPr>
            <p:ph type="title"/>
          </p:nvPr>
        </p:nvSpPr>
        <p:spPr>
          <a:xfrm>
            <a:off x="457200" y="125760"/>
            <a:ext cx="8229600" cy="1143000"/>
          </a:xfrm>
        </p:spPr>
        <p:txBody>
          <a:bodyPr>
            <a:normAutofit/>
          </a:bodyPr>
          <a:lstStyle/>
          <a:p>
            <a:r>
              <a:rPr lang="en-CA" sz="4400" dirty="0" smtClean="0"/>
              <a:t>Cultural Expressions of Distress</a:t>
            </a:r>
            <a:endParaRPr lang="en-CA" sz="4400" dirty="0">
              <a:solidFill>
                <a:srgbClr val="FF0000"/>
              </a:solidFill>
            </a:endParaRPr>
          </a:p>
        </p:txBody>
      </p:sp>
      <p:sp>
        <p:nvSpPr>
          <p:cNvPr id="9" name="Rectangle 8"/>
          <p:cNvSpPr/>
          <p:nvPr/>
        </p:nvSpPr>
        <p:spPr>
          <a:xfrm>
            <a:off x="35496" y="1810531"/>
            <a:ext cx="2073701" cy="1658961"/>
          </a:xfrm>
          <a:prstGeom prst="rect">
            <a:avLst/>
          </a:prstGeom>
          <a:blipFill dpi="0" rotWithShape="1">
            <a:blip r:embed="rId2">
              <a:extLst>
                <a:ext uri="{28A0092B-C50C-407E-A947-70E740481C1C}">
                  <a14:useLocalDpi xmlns:a14="http://schemas.microsoft.com/office/drawing/2010/main" val="0"/>
                </a:ext>
              </a:extLst>
            </a:blip>
            <a:srcRect/>
            <a:stretch>
              <a:fillRect l="7345" r="7345"/>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222130" y="3303596"/>
            <a:ext cx="1845594" cy="580636"/>
          </a:xfrm>
          <a:custGeom>
            <a:avLst/>
            <a:gdLst>
              <a:gd name="connsiteX0" fmla="*/ 0 w 1845594"/>
              <a:gd name="connsiteY0" fmla="*/ 0 h 580636"/>
              <a:gd name="connsiteX1" fmla="*/ 1076597 w 1845594"/>
              <a:gd name="connsiteY1" fmla="*/ 0 h 580636"/>
              <a:gd name="connsiteX2" fmla="*/ 1296530 w 1845594"/>
              <a:gd name="connsiteY2" fmla="*/ -62128 h 580636"/>
              <a:gd name="connsiteX3" fmla="*/ 1537995 w 1845594"/>
              <a:gd name="connsiteY3" fmla="*/ 0 h 580636"/>
              <a:gd name="connsiteX4" fmla="*/ 1845594 w 1845594"/>
              <a:gd name="connsiteY4" fmla="*/ 0 h 580636"/>
              <a:gd name="connsiteX5" fmla="*/ 1845594 w 1845594"/>
              <a:gd name="connsiteY5" fmla="*/ 96773 h 580636"/>
              <a:gd name="connsiteX6" fmla="*/ 1845594 w 1845594"/>
              <a:gd name="connsiteY6" fmla="*/ 96773 h 580636"/>
              <a:gd name="connsiteX7" fmla="*/ 1845594 w 1845594"/>
              <a:gd name="connsiteY7" fmla="*/ 241932 h 580636"/>
              <a:gd name="connsiteX8" fmla="*/ 1845594 w 1845594"/>
              <a:gd name="connsiteY8" fmla="*/ 580636 h 580636"/>
              <a:gd name="connsiteX9" fmla="*/ 1537995 w 1845594"/>
              <a:gd name="connsiteY9" fmla="*/ 580636 h 580636"/>
              <a:gd name="connsiteX10" fmla="*/ 1076597 w 1845594"/>
              <a:gd name="connsiteY10" fmla="*/ 580636 h 580636"/>
              <a:gd name="connsiteX11" fmla="*/ 1076597 w 1845594"/>
              <a:gd name="connsiteY11" fmla="*/ 580636 h 580636"/>
              <a:gd name="connsiteX12" fmla="*/ 0 w 1845594"/>
              <a:gd name="connsiteY12" fmla="*/ 580636 h 580636"/>
              <a:gd name="connsiteX13" fmla="*/ 0 w 1845594"/>
              <a:gd name="connsiteY13" fmla="*/ 241932 h 580636"/>
              <a:gd name="connsiteX14" fmla="*/ 0 w 1845594"/>
              <a:gd name="connsiteY14" fmla="*/ 96773 h 580636"/>
              <a:gd name="connsiteX15" fmla="*/ 0 w 1845594"/>
              <a:gd name="connsiteY15" fmla="*/ 96773 h 580636"/>
              <a:gd name="connsiteX16" fmla="*/ 0 w 1845594"/>
              <a:gd name="connsiteY16" fmla="*/ 0 h 5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5594" h="580636">
                <a:moveTo>
                  <a:pt x="0" y="0"/>
                </a:moveTo>
                <a:lnTo>
                  <a:pt x="1076597" y="0"/>
                </a:lnTo>
                <a:lnTo>
                  <a:pt x="1296530" y="-62128"/>
                </a:lnTo>
                <a:lnTo>
                  <a:pt x="1537995" y="0"/>
                </a:lnTo>
                <a:lnTo>
                  <a:pt x="1845594" y="0"/>
                </a:lnTo>
                <a:lnTo>
                  <a:pt x="1845594" y="96773"/>
                </a:lnTo>
                <a:lnTo>
                  <a:pt x="1845594" y="96773"/>
                </a:lnTo>
                <a:lnTo>
                  <a:pt x="1845594" y="241932"/>
                </a:lnTo>
                <a:lnTo>
                  <a:pt x="1845594" y="580636"/>
                </a:lnTo>
                <a:lnTo>
                  <a:pt x="1537995" y="580636"/>
                </a:lnTo>
                <a:lnTo>
                  <a:pt x="1076597" y="580636"/>
                </a:lnTo>
                <a:lnTo>
                  <a:pt x="1076597" y="580636"/>
                </a:lnTo>
                <a:lnTo>
                  <a:pt x="0" y="580636"/>
                </a:lnTo>
                <a:lnTo>
                  <a:pt x="0" y="241932"/>
                </a:lnTo>
                <a:lnTo>
                  <a:pt x="0" y="96773"/>
                </a:lnTo>
                <a:lnTo>
                  <a:pt x="0" y="967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t>Worms in the head</a:t>
            </a:r>
          </a:p>
        </p:txBody>
      </p:sp>
      <p:sp>
        <p:nvSpPr>
          <p:cNvPr id="11" name="Rectangle 10"/>
          <p:cNvSpPr/>
          <p:nvPr/>
        </p:nvSpPr>
        <p:spPr>
          <a:xfrm>
            <a:off x="2398036" y="2276872"/>
            <a:ext cx="2073701" cy="1658961"/>
          </a:xfrm>
          <a:prstGeom prst="rect">
            <a:avLst/>
          </a:prstGeom>
          <a:blipFill dpi="0" rotWithShape="1">
            <a:blip r:embed="rId3" cstate="print">
              <a:extLst>
                <a:ext uri="{28A0092B-C50C-407E-A947-70E740481C1C}">
                  <a14:useLocalDpi xmlns:a14="http://schemas.microsoft.com/office/drawing/2010/main" val="0"/>
                </a:ext>
              </a:extLst>
            </a:blip>
            <a:srcRect/>
            <a:stretch>
              <a:fillRect t="11923" b="11923"/>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2584669" y="3769937"/>
            <a:ext cx="1845594" cy="580636"/>
          </a:xfrm>
          <a:custGeom>
            <a:avLst/>
            <a:gdLst>
              <a:gd name="connsiteX0" fmla="*/ 0 w 1845594"/>
              <a:gd name="connsiteY0" fmla="*/ 0 h 580636"/>
              <a:gd name="connsiteX1" fmla="*/ 1076597 w 1845594"/>
              <a:gd name="connsiteY1" fmla="*/ 0 h 580636"/>
              <a:gd name="connsiteX2" fmla="*/ 1296530 w 1845594"/>
              <a:gd name="connsiteY2" fmla="*/ -62128 h 580636"/>
              <a:gd name="connsiteX3" fmla="*/ 1537995 w 1845594"/>
              <a:gd name="connsiteY3" fmla="*/ 0 h 580636"/>
              <a:gd name="connsiteX4" fmla="*/ 1845594 w 1845594"/>
              <a:gd name="connsiteY4" fmla="*/ 0 h 580636"/>
              <a:gd name="connsiteX5" fmla="*/ 1845594 w 1845594"/>
              <a:gd name="connsiteY5" fmla="*/ 96773 h 580636"/>
              <a:gd name="connsiteX6" fmla="*/ 1845594 w 1845594"/>
              <a:gd name="connsiteY6" fmla="*/ 96773 h 580636"/>
              <a:gd name="connsiteX7" fmla="*/ 1845594 w 1845594"/>
              <a:gd name="connsiteY7" fmla="*/ 241932 h 580636"/>
              <a:gd name="connsiteX8" fmla="*/ 1845594 w 1845594"/>
              <a:gd name="connsiteY8" fmla="*/ 580636 h 580636"/>
              <a:gd name="connsiteX9" fmla="*/ 1537995 w 1845594"/>
              <a:gd name="connsiteY9" fmla="*/ 580636 h 580636"/>
              <a:gd name="connsiteX10" fmla="*/ 1076597 w 1845594"/>
              <a:gd name="connsiteY10" fmla="*/ 580636 h 580636"/>
              <a:gd name="connsiteX11" fmla="*/ 1076597 w 1845594"/>
              <a:gd name="connsiteY11" fmla="*/ 580636 h 580636"/>
              <a:gd name="connsiteX12" fmla="*/ 0 w 1845594"/>
              <a:gd name="connsiteY12" fmla="*/ 580636 h 580636"/>
              <a:gd name="connsiteX13" fmla="*/ 0 w 1845594"/>
              <a:gd name="connsiteY13" fmla="*/ 241932 h 580636"/>
              <a:gd name="connsiteX14" fmla="*/ 0 w 1845594"/>
              <a:gd name="connsiteY14" fmla="*/ 96773 h 580636"/>
              <a:gd name="connsiteX15" fmla="*/ 0 w 1845594"/>
              <a:gd name="connsiteY15" fmla="*/ 96773 h 580636"/>
              <a:gd name="connsiteX16" fmla="*/ 0 w 1845594"/>
              <a:gd name="connsiteY16" fmla="*/ 0 h 5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5594" h="580636">
                <a:moveTo>
                  <a:pt x="0" y="0"/>
                </a:moveTo>
                <a:lnTo>
                  <a:pt x="1076597" y="0"/>
                </a:lnTo>
                <a:lnTo>
                  <a:pt x="1296530" y="-62128"/>
                </a:lnTo>
                <a:lnTo>
                  <a:pt x="1537995" y="0"/>
                </a:lnTo>
                <a:lnTo>
                  <a:pt x="1845594" y="0"/>
                </a:lnTo>
                <a:lnTo>
                  <a:pt x="1845594" y="96773"/>
                </a:lnTo>
                <a:lnTo>
                  <a:pt x="1845594" y="96773"/>
                </a:lnTo>
                <a:lnTo>
                  <a:pt x="1845594" y="241932"/>
                </a:lnTo>
                <a:lnTo>
                  <a:pt x="1845594" y="580636"/>
                </a:lnTo>
                <a:lnTo>
                  <a:pt x="1537995" y="580636"/>
                </a:lnTo>
                <a:lnTo>
                  <a:pt x="1076597" y="580636"/>
                </a:lnTo>
                <a:lnTo>
                  <a:pt x="1076597" y="580636"/>
                </a:lnTo>
                <a:lnTo>
                  <a:pt x="0" y="580636"/>
                </a:lnTo>
                <a:lnTo>
                  <a:pt x="0" y="241932"/>
                </a:lnTo>
                <a:lnTo>
                  <a:pt x="0" y="96773"/>
                </a:lnTo>
                <a:lnTo>
                  <a:pt x="0" y="967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smtClean="0"/>
              <a:t>Headaches</a:t>
            </a:r>
            <a:endParaRPr lang="en-CA" sz="1900" kern="1200" dirty="0" smtClean="0"/>
          </a:p>
        </p:txBody>
      </p:sp>
      <p:sp>
        <p:nvSpPr>
          <p:cNvPr id="13" name="Rectangle 12"/>
          <p:cNvSpPr/>
          <p:nvPr/>
        </p:nvSpPr>
        <p:spPr>
          <a:xfrm>
            <a:off x="4679108" y="1844824"/>
            <a:ext cx="2073701" cy="1658961"/>
          </a:xfrm>
          <a:prstGeom prst="rect">
            <a:avLst/>
          </a:prstGeom>
          <a:blipFill dpi="0" rotWithShape="1">
            <a:blip r:embed="rId4">
              <a:extLst>
                <a:ext uri="{28A0092B-C50C-407E-A947-70E740481C1C}">
                  <a14:useLocalDpi xmlns:a14="http://schemas.microsoft.com/office/drawing/2010/main" val="0"/>
                </a:ext>
              </a:extLst>
            </a:blip>
            <a:srcRect/>
            <a:stretch>
              <a:fillRect l="24742" r="24742"/>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4865741" y="3337889"/>
            <a:ext cx="1845594" cy="580636"/>
          </a:xfrm>
          <a:custGeom>
            <a:avLst/>
            <a:gdLst>
              <a:gd name="connsiteX0" fmla="*/ 0 w 1845594"/>
              <a:gd name="connsiteY0" fmla="*/ 0 h 580636"/>
              <a:gd name="connsiteX1" fmla="*/ 1076597 w 1845594"/>
              <a:gd name="connsiteY1" fmla="*/ 0 h 580636"/>
              <a:gd name="connsiteX2" fmla="*/ 1296530 w 1845594"/>
              <a:gd name="connsiteY2" fmla="*/ -62128 h 580636"/>
              <a:gd name="connsiteX3" fmla="*/ 1537995 w 1845594"/>
              <a:gd name="connsiteY3" fmla="*/ 0 h 580636"/>
              <a:gd name="connsiteX4" fmla="*/ 1845594 w 1845594"/>
              <a:gd name="connsiteY4" fmla="*/ 0 h 580636"/>
              <a:gd name="connsiteX5" fmla="*/ 1845594 w 1845594"/>
              <a:gd name="connsiteY5" fmla="*/ 96773 h 580636"/>
              <a:gd name="connsiteX6" fmla="*/ 1845594 w 1845594"/>
              <a:gd name="connsiteY6" fmla="*/ 96773 h 580636"/>
              <a:gd name="connsiteX7" fmla="*/ 1845594 w 1845594"/>
              <a:gd name="connsiteY7" fmla="*/ 241932 h 580636"/>
              <a:gd name="connsiteX8" fmla="*/ 1845594 w 1845594"/>
              <a:gd name="connsiteY8" fmla="*/ 580636 h 580636"/>
              <a:gd name="connsiteX9" fmla="*/ 1537995 w 1845594"/>
              <a:gd name="connsiteY9" fmla="*/ 580636 h 580636"/>
              <a:gd name="connsiteX10" fmla="*/ 1076597 w 1845594"/>
              <a:gd name="connsiteY10" fmla="*/ 580636 h 580636"/>
              <a:gd name="connsiteX11" fmla="*/ 1076597 w 1845594"/>
              <a:gd name="connsiteY11" fmla="*/ 580636 h 580636"/>
              <a:gd name="connsiteX12" fmla="*/ 0 w 1845594"/>
              <a:gd name="connsiteY12" fmla="*/ 580636 h 580636"/>
              <a:gd name="connsiteX13" fmla="*/ 0 w 1845594"/>
              <a:gd name="connsiteY13" fmla="*/ 241932 h 580636"/>
              <a:gd name="connsiteX14" fmla="*/ 0 w 1845594"/>
              <a:gd name="connsiteY14" fmla="*/ 96773 h 580636"/>
              <a:gd name="connsiteX15" fmla="*/ 0 w 1845594"/>
              <a:gd name="connsiteY15" fmla="*/ 96773 h 580636"/>
              <a:gd name="connsiteX16" fmla="*/ 0 w 1845594"/>
              <a:gd name="connsiteY16" fmla="*/ 0 h 5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5594" h="580636">
                <a:moveTo>
                  <a:pt x="0" y="0"/>
                </a:moveTo>
                <a:lnTo>
                  <a:pt x="1076597" y="0"/>
                </a:lnTo>
                <a:lnTo>
                  <a:pt x="1296530" y="-62128"/>
                </a:lnTo>
                <a:lnTo>
                  <a:pt x="1537995" y="0"/>
                </a:lnTo>
                <a:lnTo>
                  <a:pt x="1845594" y="0"/>
                </a:lnTo>
                <a:lnTo>
                  <a:pt x="1845594" y="96773"/>
                </a:lnTo>
                <a:lnTo>
                  <a:pt x="1845594" y="96773"/>
                </a:lnTo>
                <a:lnTo>
                  <a:pt x="1845594" y="241932"/>
                </a:lnTo>
                <a:lnTo>
                  <a:pt x="1845594" y="580636"/>
                </a:lnTo>
                <a:lnTo>
                  <a:pt x="1537995" y="580636"/>
                </a:lnTo>
                <a:lnTo>
                  <a:pt x="1076597" y="580636"/>
                </a:lnTo>
                <a:lnTo>
                  <a:pt x="1076597" y="580636"/>
                </a:lnTo>
                <a:lnTo>
                  <a:pt x="0" y="580636"/>
                </a:lnTo>
                <a:lnTo>
                  <a:pt x="0" y="241932"/>
                </a:lnTo>
                <a:lnTo>
                  <a:pt x="0" y="96773"/>
                </a:lnTo>
                <a:lnTo>
                  <a:pt x="0" y="967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t>Crawling ants under skin</a:t>
            </a:r>
          </a:p>
        </p:txBody>
      </p:sp>
      <p:sp>
        <p:nvSpPr>
          <p:cNvPr id="15" name="Rectangle 14"/>
          <p:cNvSpPr/>
          <p:nvPr/>
        </p:nvSpPr>
        <p:spPr>
          <a:xfrm>
            <a:off x="6876256" y="2276872"/>
            <a:ext cx="2073701" cy="1658961"/>
          </a:xfrm>
          <a:prstGeom prst="rect">
            <a:avLst/>
          </a:prstGeom>
          <a:blipFill dpi="0" rotWithShape="1">
            <a:blip r:embed="rId5">
              <a:extLst>
                <a:ext uri="{28A0092B-C50C-407E-A947-70E740481C1C}">
                  <a14:useLocalDpi xmlns:a14="http://schemas.microsoft.com/office/drawing/2010/main" val="0"/>
                </a:ext>
              </a:extLst>
            </a:blip>
            <a:srcRect/>
            <a:stretch>
              <a:fillRect l="10000" r="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7062889" y="3769937"/>
            <a:ext cx="1845594" cy="580636"/>
          </a:xfrm>
          <a:custGeom>
            <a:avLst/>
            <a:gdLst>
              <a:gd name="connsiteX0" fmla="*/ 0 w 1845594"/>
              <a:gd name="connsiteY0" fmla="*/ 0 h 580636"/>
              <a:gd name="connsiteX1" fmla="*/ 1076597 w 1845594"/>
              <a:gd name="connsiteY1" fmla="*/ 0 h 580636"/>
              <a:gd name="connsiteX2" fmla="*/ 1296530 w 1845594"/>
              <a:gd name="connsiteY2" fmla="*/ -62128 h 580636"/>
              <a:gd name="connsiteX3" fmla="*/ 1537995 w 1845594"/>
              <a:gd name="connsiteY3" fmla="*/ 0 h 580636"/>
              <a:gd name="connsiteX4" fmla="*/ 1845594 w 1845594"/>
              <a:gd name="connsiteY4" fmla="*/ 0 h 580636"/>
              <a:gd name="connsiteX5" fmla="*/ 1845594 w 1845594"/>
              <a:gd name="connsiteY5" fmla="*/ 96773 h 580636"/>
              <a:gd name="connsiteX6" fmla="*/ 1845594 w 1845594"/>
              <a:gd name="connsiteY6" fmla="*/ 96773 h 580636"/>
              <a:gd name="connsiteX7" fmla="*/ 1845594 w 1845594"/>
              <a:gd name="connsiteY7" fmla="*/ 241932 h 580636"/>
              <a:gd name="connsiteX8" fmla="*/ 1845594 w 1845594"/>
              <a:gd name="connsiteY8" fmla="*/ 580636 h 580636"/>
              <a:gd name="connsiteX9" fmla="*/ 1537995 w 1845594"/>
              <a:gd name="connsiteY9" fmla="*/ 580636 h 580636"/>
              <a:gd name="connsiteX10" fmla="*/ 1076597 w 1845594"/>
              <a:gd name="connsiteY10" fmla="*/ 580636 h 580636"/>
              <a:gd name="connsiteX11" fmla="*/ 1076597 w 1845594"/>
              <a:gd name="connsiteY11" fmla="*/ 580636 h 580636"/>
              <a:gd name="connsiteX12" fmla="*/ 0 w 1845594"/>
              <a:gd name="connsiteY12" fmla="*/ 580636 h 580636"/>
              <a:gd name="connsiteX13" fmla="*/ 0 w 1845594"/>
              <a:gd name="connsiteY13" fmla="*/ 241932 h 580636"/>
              <a:gd name="connsiteX14" fmla="*/ 0 w 1845594"/>
              <a:gd name="connsiteY14" fmla="*/ 96773 h 580636"/>
              <a:gd name="connsiteX15" fmla="*/ 0 w 1845594"/>
              <a:gd name="connsiteY15" fmla="*/ 96773 h 580636"/>
              <a:gd name="connsiteX16" fmla="*/ 0 w 1845594"/>
              <a:gd name="connsiteY16" fmla="*/ 0 h 5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5594" h="580636">
                <a:moveTo>
                  <a:pt x="0" y="0"/>
                </a:moveTo>
                <a:lnTo>
                  <a:pt x="1076597" y="0"/>
                </a:lnTo>
                <a:lnTo>
                  <a:pt x="1296530" y="-62128"/>
                </a:lnTo>
                <a:lnTo>
                  <a:pt x="1537995" y="0"/>
                </a:lnTo>
                <a:lnTo>
                  <a:pt x="1845594" y="0"/>
                </a:lnTo>
                <a:lnTo>
                  <a:pt x="1845594" y="96773"/>
                </a:lnTo>
                <a:lnTo>
                  <a:pt x="1845594" y="96773"/>
                </a:lnTo>
                <a:lnTo>
                  <a:pt x="1845594" y="241932"/>
                </a:lnTo>
                <a:lnTo>
                  <a:pt x="1845594" y="580636"/>
                </a:lnTo>
                <a:lnTo>
                  <a:pt x="1537995" y="580636"/>
                </a:lnTo>
                <a:lnTo>
                  <a:pt x="1076597" y="580636"/>
                </a:lnTo>
                <a:lnTo>
                  <a:pt x="1076597" y="580636"/>
                </a:lnTo>
                <a:lnTo>
                  <a:pt x="0" y="580636"/>
                </a:lnTo>
                <a:lnTo>
                  <a:pt x="0" y="241932"/>
                </a:lnTo>
                <a:lnTo>
                  <a:pt x="0" y="96773"/>
                </a:lnTo>
                <a:lnTo>
                  <a:pt x="0" y="967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smtClean="0"/>
              <a:t>Burning hands and feet</a:t>
            </a:r>
            <a:endParaRPr lang="en-CA" sz="1900" kern="1200" dirty="0" smtClean="0"/>
          </a:p>
        </p:txBody>
      </p:sp>
      <p:sp>
        <p:nvSpPr>
          <p:cNvPr id="17" name="Rectangle 16"/>
          <p:cNvSpPr/>
          <p:nvPr/>
        </p:nvSpPr>
        <p:spPr>
          <a:xfrm>
            <a:off x="50027" y="4091603"/>
            <a:ext cx="2073701" cy="1658961"/>
          </a:xfrm>
          <a:prstGeom prst="rect">
            <a:avLst/>
          </a:prstGeom>
          <a:blipFill dpi="0" rotWithShape="1">
            <a:blip r:embed="rId6" cstate="print">
              <a:extLst>
                <a:ext uri="{28A0092B-C50C-407E-A947-70E740481C1C}">
                  <a14:useLocalDpi xmlns:a14="http://schemas.microsoft.com/office/drawing/2010/main" val="0"/>
                </a:ext>
              </a:extLst>
            </a:blip>
            <a:srcRect/>
            <a:stretch>
              <a:fillRect l="19085" r="19085"/>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17"/>
          <p:cNvSpPr/>
          <p:nvPr/>
        </p:nvSpPr>
        <p:spPr>
          <a:xfrm>
            <a:off x="236661" y="5584668"/>
            <a:ext cx="1845594" cy="580636"/>
          </a:xfrm>
          <a:custGeom>
            <a:avLst/>
            <a:gdLst>
              <a:gd name="connsiteX0" fmla="*/ 0 w 1845594"/>
              <a:gd name="connsiteY0" fmla="*/ 0 h 580636"/>
              <a:gd name="connsiteX1" fmla="*/ 1076597 w 1845594"/>
              <a:gd name="connsiteY1" fmla="*/ 0 h 580636"/>
              <a:gd name="connsiteX2" fmla="*/ 1296530 w 1845594"/>
              <a:gd name="connsiteY2" fmla="*/ -62128 h 580636"/>
              <a:gd name="connsiteX3" fmla="*/ 1537995 w 1845594"/>
              <a:gd name="connsiteY3" fmla="*/ 0 h 580636"/>
              <a:gd name="connsiteX4" fmla="*/ 1845594 w 1845594"/>
              <a:gd name="connsiteY4" fmla="*/ 0 h 580636"/>
              <a:gd name="connsiteX5" fmla="*/ 1845594 w 1845594"/>
              <a:gd name="connsiteY5" fmla="*/ 96773 h 580636"/>
              <a:gd name="connsiteX6" fmla="*/ 1845594 w 1845594"/>
              <a:gd name="connsiteY6" fmla="*/ 96773 h 580636"/>
              <a:gd name="connsiteX7" fmla="*/ 1845594 w 1845594"/>
              <a:gd name="connsiteY7" fmla="*/ 241932 h 580636"/>
              <a:gd name="connsiteX8" fmla="*/ 1845594 w 1845594"/>
              <a:gd name="connsiteY8" fmla="*/ 580636 h 580636"/>
              <a:gd name="connsiteX9" fmla="*/ 1537995 w 1845594"/>
              <a:gd name="connsiteY9" fmla="*/ 580636 h 580636"/>
              <a:gd name="connsiteX10" fmla="*/ 1076597 w 1845594"/>
              <a:gd name="connsiteY10" fmla="*/ 580636 h 580636"/>
              <a:gd name="connsiteX11" fmla="*/ 1076597 w 1845594"/>
              <a:gd name="connsiteY11" fmla="*/ 580636 h 580636"/>
              <a:gd name="connsiteX12" fmla="*/ 0 w 1845594"/>
              <a:gd name="connsiteY12" fmla="*/ 580636 h 580636"/>
              <a:gd name="connsiteX13" fmla="*/ 0 w 1845594"/>
              <a:gd name="connsiteY13" fmla="*/ 241932 h 580636"/>
              <a:gd name="connsiteX14" fmla="*/ 0 w 1845594"/>
              <a:gd name="connsiteY14" fmla="*/ 96773 h 580636"/>
              <a:gd name="connsiteX15" fmla="*/ 0 w 1845594"/>
              <a:gd name="connsiteY15" fmla="*/ 96773 h 580636"/>
              <a:gd name="connsiteX16" fmla="*/ 0 w 1845594"/>
              <a:gd name="connsiteY16" fmla="*/ 0 h 5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5594" h="580636">
                <a:moveTo>
                  <a:pt x="0" y="0"/>
                </a:moveTo>
                <a:lnTo>
                  <a:pt x="1076597" y="0"/>
                </a:lnTo>
                <a:lnTo>
                  <a:pt x="1296530" y="-62128"/>
                </a:lnTo>
                <a:lnTo>
                  <a:pt x="1537995" y="0"/>
                </a:lnTo>
                <a:lnTo>
                  <a:pt x="1845594" y="0"/>
                </a:lnTo>
                <a:lnTo>
                  <a:pt x="1845594" y="96773"/>
                </a:lnTo>
                <a:lnTo>
                  <a:pt x="1845594" y="96773"/>
                </a:lnTo>
                <a:lnTo>
                  <a:pt x="1845594" y="241932"/>
                </a:lnTo>
                <a:lnTo>
                  <a:pt x="1845594" y="580636"/>
                </a:lnTo>
                <a:lnTo>
                  <a:pt x="1537995" y="580636"/>
                </a:lnTo>
                <a:lnTo>
                  <a:pt x="1076597" y="580636"/>
                </a:lnTo>
                <a:lnTo>
                  <a:pt x="1076597" y="580636"/>
                </a:lnTo>
                <a:lnTo>
                  <a:pt x="0" y="580636"/>
                </a:lnTo>
                <a:lnTo>
                  <a:pt x="0" y="241932"/>
                </a:lnTo>
                <a:lnTo>
                  <a:pt x="0" y="96773"/>
                </a:lnTo>
                <a:lnTo>
                  <a:pt x="0" y="967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smtClean="0"/>
              <a:t>Chest pains</a:t>
            </a:r>
            <a:endParaRPr lang="en-CA" sz="1900" kern="1200" dirty="0" smtClean="0"/>
          </a:p>
        </p:txBody>
      </p:sp>
      <p:sp>
        <p:nvSpPr>
          <p:cNvPr id="19" name="Rectangle 18"/>
          <p:cNvSpPr/>
          <p:nvPr/>
        </p:nvSpPr>
        <p:spPr>
          <a:xfrm>
            <a:off x="2398036" y="4557944"/>
            <a:ext cx="2073701" cy="1658961"/>
          </a:xfrm>
          <a:prstGeom prst="rect">
            <a:avLst/>
          </a:prstGeom>
          <a:blipFill dpi="0" rotWithShape="1">
            <a:blip r:embed="rId7">
              <a:extLst>
                <a:ext uri="{28A0092B-C50C-407E-A947-70E740481C1C}">
                  <a14:useLocalDpi xmlns:a14="http://schemas.microsoft.com/office/drawing/2010/main" val="0"/>
                </a:ext>
              </a:extLst>
            </a:blip>
            <a:srcRect/>
            <a:stretch>
              <a:fillRect l="16327" r="16327"/>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Freeform 19"/>
          <p:cNvSpPr/>
          <p:nvPr/>
        </p:nvSpPr>
        <p:spPr>
          <a:xfrm>
            <a:off x="2584669" y="6051009"/>
            <a:ext cx="1845594" cy="580636"/>
          </a:xfrm>
          <a:custGeom>
            <a:avLst/>
            <a:gdLst>
              <a:gd name="connsiteX0" fmla="*/ 0 w 1845594"/>
              <a:gd name="connsiteY0" fmla="*/ 0 h 580636"/>
              <a:gd name="connsiteX1" fmla="*/ 1076597 w 1845594"/>
              <a:gd name="connsiteY1" fmla="*/ 0 h 580636"/>
              <a:gd name="connsiteX2" fmla="*/ 1296530 w 1845594"/>
              <a:gd name="connsiteY2" fmla="*/ -62128 h 580636"/>
              <a:gd name="connsiteX3" fmla="*/ 1537995 w 1845594"/>
              <a:gd name="connsiteY3" fmla="*/ 0 h 580636"/>
              <a:gd name="connsiteX4" fmla="*/ 1845594 w 1845594"/>
              <a:gd name="connsiteY4" fmla="*/ 0 h 580636"/>
              <a:gd name="connsiteX5" fmla="*/ 1845594 w 1845594"/>
              <a:gd name="connsiteY5" fmla="*/ 96773 h 580636"/>
              <a:gd name="connsiteX6" fmla="*/ 1845594 w 1845594"/>
              <a:gd name="connsiteY6" fmla="*/ 96773 h 580636"/>
              <a:gd name="connsiteX7" fmla="*/ 1845594 w 1845594"/>
              <a:gd name="connsiteY7" fmla="*/ 241932 h 580636"/>
              <a:gd name="connsiteX8" fmla="*/ 1845594 w 1845594"/>
              <a:gd name="connsiteY8" fmla="*/ 580636 h 580636"/>
              <a:gd name="connsiteX9" fmla="*/ 1537995 w 1845594"/>
              <a:gd name="connsiteY9" fmla="*/ 580636 h 580636"/>
              <a:gd name="connsiteX10" fmla="*/ 1076597 w 1845594"/>
              <a:gd name="connsiteY10" fmla="*/ 580636 h 580636"/>
              <a:gd name="connsiteX11" fmla="*/ 1076597 w 1845594"/>
              <a:gd name="connsiteY11" fmla="*/ 580636 h 580636"/>
              <a:gd name="connsiteX12" fmla="*/ 0 w 1845594"/>
              <a:gd name="connsiteY12" fmla="*/ 580636 h 580636"/>
              <a:gd name="connsiteX13" fmla="*/ 0 w 1845594"/>
              <a:gd name="connsiteY13" fmla="*/ 241932 h 580636"/>
              <a:gd name="connsiteX14" fmla="*/ 0 w 1845594"/>
              <a:gd name="connsiteY14" fmla="*/ 96773 h 580636"/>
              <a:gd name="connsiteX15" fmla="*/ 0 w 1845594"/>
              <a:gd name="connsiteY15" fmla="*/ 96773 h 580636"/>
              <a:gd name="connsiteX16" fmla="*/ 0 w 1845594"/>
              <a:gd name="connsiteY16" fmla="*/ 0 h 5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5594" h="580636">
                <a:moveTo>
                  <a:pt x="0" y="0"/>
                </a:moveTo>
                <a:lnTo>
                  <a:pt x="1076597" y="0"/>
                </a:lnTo>
                <a:lnTo>
                  <a:pt x="1296530" y="-62128"/>
                </a:lnTo>
                <a:lnTo>
                  <a:pt x="1537995" y="0"/>
                </a:lnTo>
                <a:lnTo>
                  <a:pt x="1845594" y="0"/>
                </a:lnTo>
                <a:lnTo>
                  <a:pt x="1845594" y="96773"/>
                </a:lnTo>
                <a:lnTo>
                  <a:pt x="1845594" y="96773"/>
                </a:lnTo>
                <a:lnTo>
                  <a:pt x="1845594" y="241932"/>
                </a:lnTo>
                <a:lnTo>
                  <a:pt x="1845594" y="580636"/>
                </a:lnTo>
                <a:lnTo>
                  <a:pt x="1537995" y="580636"/>
                </a:lnTo>
                <a:lnTo>
                  <a:pt x="1076597" y="580636"/>
                </a:lnTo>
                <a:lnTo>
                  <a:pt x="1076597" y="580636"/>
                </a:lnTo>
                <a:lnTo>
                  <a:pt x="0" y="580636"/>
                </a:lnTo>
                <a:lnTo>
                  <a:pt x="0" y="241932"/>
                </a:lnTo>
                <a:lnTo>
                  <a:pt x="0" y="96773"/>
                </a:lnTo>
                <a:lnTo>
                  <a:pt x="0" y="967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smtClean="0"/>
              <a:t>Heart palpitations</a:t>
            </a:r>
            <a:endParaRPr lang="en-CA" sz="1900" kern="1200" dirty="0" smtClean="0"/>
          </a:p>
        </p:txBody>
      </p:sp>
      <p:sp>
        <p:nvSpPr>
          <p:cNvPr id="21" name="Rectangle 20"/>
          <p:cNvSpPr/>
          <p:nvPr/>
        </p:nvSpPr>
        <p:spPr>
          <a:xfrm>
            <a:off x="4679108" y="4125896"/>
            <a:ext cx="2073701" cy="1658961"/>
          </a:xfrm>
          <a:prstGeom prst="rect">
            <a:avLst/>
          </a:prstGeom>
          <a:blipFill dpi="0" rotWithShape="1">
            <a:blip r:embed="rId8">
              <a:extLst>
                <a:ext uri="{28A0092B-C50C-407E-A947-70E740481C1C}">
                  <a14:useLocalDpi xmlns:a14="http://schemas.microsoft.com/office/drawing/2010/main" val="0"/>
                </a:ext>
              </a:extLst>
            </a:blip>
            <a:srcRect/>
            <a:stretch>
              <a:fillRect l="10000" r="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Freeform 21"/>
          <p:cNvSpPr/>
          <p:nvPr/>
        </p:nvSpPr>
        <p:spPr>
          <a:xfrm>
            <a:off x="4865741" y="5618961"/>
            <a:ext cx="1845594" cy="580636"/>
          </a:xfrm>
          <a:custGeom>
            <a:avLst/>
            <a:gdLst>
              <a:gd name="connsiteX0" fmla="*/ 0 w 1845594"/>
              <a:gd name="connsiteY0" fmla="*/ 0 h 580636"/>
              <a:gd name="connsiteX1" fmla="*/ 1076597 w 1845594"/>
              <a:gd name="connsiteY1" fmla="*/ 0 h 580636"/>
              <a:gd name="connsiteX2" fmla="*/ 1296530 w 1845594"/>
              <a:gd name="connsiteY2" fmla="*/ -62128 h 580636"/>
              <a:gd name="connsiteX3" fmla="*/ 1537995 w 1845594"/>
              <a:gd name="connsiteY3" fmla="*/ 0 h 580636"/>
              <a:gd name="connsiteX4" fmla="*/ 1845594 w 1845594"/>
              <a:gd name="connsiteY4" fmla="*/ 0 h 580636"/>
              <a:gd name="connsiteX5" fmla="*/ 1845594 w 1845594"/>
              <a:gd name="connsiteY5" fmla="*/ 96773 h 580636"/>
              <a:gd name="connsiteX6" fmla="*/ 1845594 w 1845594"/>
              <a:gd name="connsiteY6" fmla="*/ 96773 h 580636"/>
              <a:gd name="connsiteX7" fmla="*/ 1845594 w 1845594"/>
              <a:gd name="connsiteY7" fmla="*/ 241932 h 580636"/>
              <a:gd name="connsiteX8" fmla="*/ 1845594 w 1845594"/>
              <a:gd name="connsiteY8" fmla="*/ 580636 h 580636"/>
              <a:gd name="connsiteX9" fmla="*/ 1537995 w 1845594"/>
              <a:gd name="connsiteY9" fmla="*/ 580636 h 580636"/>
              <a:gd name="connsiteX10" fmla="*/ 1076597 w 1845594"/>
              <a:gd name="connsiteY10" fmla="*/ 580636 h 580636"/>
              <a:gd name="connsiteX11" fmla="*/ 1076597 w 1845594"/>
              <a:gd name="connsiteY11" fmla="*/ 580636 h 580636"/>
              <a:gd name="connsiteX12" fmla="*/ 0 w 1845594"/>
              <a:gd name="connsiteY12" fmla="*/ 580636 h 580636"/>
              <a:gd name="connsiteX13" fmla="*/ 0 w 1845594"/>
              <a:gd name="connsiteY13" fmla="*/ 241932 h 580636"/>
              <a:gd name="connsiteX14" fmla="*/ 0 w 1845594"/>
              <a:gd name="connsiteY14" fmla="*/ 96773 h 580636"/>
              <a:gd name="connsiteX15" fmla="*/ 0 w 1845594"/>
              <a:gd name="connsiteY15" fmla="*/ 96773 h 580636"/>
              <a:gd name="connsiteX16" fmla="*/ 0 w 1845594"/>
              <a:gd name="connsiteY16" fmla="*/ 0 h 5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5594" h="580636">
                <a:moveTo>
                  <a:pt x="0" y="0"/>
                </a:moveTo>
                <a:lnTo>
                  <a:pt x="1076597" y="0"/>
                </a:lnTo>
                <a:lnTo>
                  <a:pt x="1296530" y="-62128"/>
                </a:lnTo>
                <a:lnTo>
                  <a:pt x="1537995" y="0"/>
                </a:lnTo>
                <a:lnTo>
                  <a:pt x="1845594" y="0"/>
                </a:lnTo>
                <a:lnTo>
                  <a:pt x="1845594" y="96773"/>
                </a:lnTo>
                <a:lnTo>
                  <a:pt x="1845594" y="96773"/>
                </a:lnTo>
                <a:lnTo>
                  <a:pt x="1845594" y="241932"/>
                </a:lnTo>
                <a:lnTo>
                  <a:pt x="1845594" y="580636"/>
                </a:lnTo>
                <a:lnTo>
                  <a:pt x="1537995" y="580636"/>
                </a:lnTo>
                <a:lnTo>
                  <a:pt x="1076597" y="580636"/>
                </a:lnTo>
                <a:lnTo>
                  <a:pt x="1076597" y="580636"/>
                </a:lnTo>
                <a:lnTo>
                  <a:pt x="0" y="580636"/>
                </a:lnTo>
                <a:lnTo>
                  <a:pt x="0" y="241932"/>
                </a:lnTo>
                <a:lnTo>
                  <a:pt x="0" y="96773"/>
                </a:lnTo>
                <a:lnTo>
                  <a:pt x="0" y="967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t>Gastrointestinal problems</a:t>
            </a:r>
          </a:p>
        </p:txBody>
      </p:sp>
      <p:sp>
        <p:nvSpPr>
          <p:cNvPr id="23" name="Rectangle 22"/>
          <p:cNvSpPr/>
          <p:nvPr/>
        </p:nvSpPr>
        <p:spPr>
          <a:xfrm>
            <a:off x="6960180" y="4557944"/>
            <a:ext cx="2073701" cy="1658961"/>
          </a:xfrm>
          <a:prstGeom prst="rect">
            <a:avLst/>
          </a:prstGeom>
          <a:blipFill dpi="0" rotWithShape="1">
            <a:blip r:embed="rId9" cstate="print">
              <a:extLst>
                <a:ext uri="{28A0092B-C50C-407E-A947-70E740481C1C}">
                  <a14:useLocalDpi xmlns:a14="http://schemas.microsoft.com/office/drawing/2010/main" val="0"/>
                </a:ext>
              </a:extLst>
            </a:blip>
            <a:srcRect/>
            <a:stretch>
              <a:fillRect l="10000" r="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Freeform 23"/>
          <p:cNvSpPr/>
          <p:nvPr/>
        </p:nvSpPr>
        <p:spPr>
          <a:xfrm>
            <a:off x="7146813" y="6051009"/>
            <a:ext cx="1845594" cy="580636"/>
          </a:xfrm>
          <a:custGeom>
            <a:avLst/>
            <a:gdLst>
              <a:gd name="connsiteX0" fmla="*/ 0 w 1845594"/>
              <a:gd name="connsiteY0" fmla="*/ 0 h 580636"/>
              <a:gd name="connsiteX1" fmla="*/ 1076597 w 1845594"/>
              <a:gd name="connsiteY1" fmla="*/ 0 h 580636"/>
              <a:gd name="connsiteX2" fmla="*/ 1296530 w 1845594"/>
              <a:gd name="connsiteY2" fmla="*/ -62128 h 580636"/>
              <a:gd name="connsiteX3" fmla="*/ 1537995 w 1845594"/>
              <a:gd name="connsiteY3" fmla="*/ 0 h 580636"/>
              <a:gd name="connsiteX4" fmla="*/ 1845594 w 1845594"/>
              <a:gd name="connsiteY4" fmla="*/ 0 h 580636"/>
              <a:gd name="connsiteX5" fmla="*/ 1845594 w 1845594"/>
              <a:gd name="connsiteY5" fmla="*/ 96773 h 580636"/>
              <a:gd name="connsiteX6" fmla="*/ 1845594 w 1845594"/>
              <a:gd name="connsiteY6" fmla="*/ 96773 h 580636"/>
              <a:gd name="connsiteX7" fmla="*/ 1845594 w 1845594"/>
              <a:gd name="connsiteY7" fmla="*/ 241932 h 580636"/>
              <a:gd name="connsiteX8" fmla="*/ 1845594 w 1845594"/>
              <a:gd name="connsiteY8" fmla="*/ 580636 h 580636"/>
              <a:gd name="connsiteX9" fmla="*/ 1537995 w 1845594"/>
              <a:gd name="connsiteY9" fmla="*/ 580636 h 580636"/>
              <a:gd name="connsiteX10" fmla="*/ 1076597 w 1845594"/>
              <a:gd name="connsiteY10" fmla="*/ 580636 h 580636"/>
              <a:gd name="connsiteX11" fmla="*/ 1076597 w 1845594"/>
              <a:gd name="connsiteY11" fmla="*/ 580636 h 580636"/>
              <a:gd name="connsiteX12" fmla="*/ 0 w 1845594"/>
              <a:gd name="connsiteY12" fmla="*/ 580636 h 580636"/>
              <a:gd name="connsiteX13" fmla="*/ 0 w 1845594"/>
              <a:gd name="connsiteY13" fmla="*/ 241932 h 580636"/>
              <a:gd name="connsiteX14" fmla="*/ 0 w 1845594"/>
              <a:gd name="connsiteY14" fmla="*/ 96773 h 580636"/>
              <a:gd name="connsiteX15" fmla="*/ 0 w 1845594"/>
              <a:gd name="connsiteY15" fmla="*/ 96773 h 580636"/>
              <a:gd name="connsiteX16" fmla="*/ 0 w 1845594"/>
              <a:gd name="connsiteY16" fmla="*/ 0 h 5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5594" h="580636">
                <a:moveTo>
                  <a:pt x="0" y="0"/>
                </a:moveTo>
                <a:lnTo>
                  <a:pt x="1076597" y="0"/>
                </a:lnTo>
                <a:lnTo>
                  <a:pt x="1296530" y="-62128"/>
                </a:lnTo>
                <a:lnTo>
                  <a:pt x="1537995" y="0"/>
                </a:lnTo>
                <a:lnTo>
                  <a:pt x="1845594" y="0"/>
                </a:lnTo>
                <a:lnTo>
                  <a:pt x="1845594" y="96773"/>
                </a:lnTo>
                <a:lnTo>
                  <a:pt x="1845594" y="96773"/>
                </a:lnTo>
                <a:lnTo>
                  <a:pt x="1845594" y="241932"/>
                </a:lnTo>
                <a:lnTo>
                  <a:pt x="1845594" y="580636"/>
                </a:lnTo>
                <a:lnTo>
                  <a:pt x="1537995" y="580636"/>
                </a:lnTo>
                <a:lnTo>
                  <a:pt x="1076597" y="580636"/>
                </a:lnTo>
                <a:lnTo>
                  <a:pt x="1076597" y="580636"/>
                </a:lnTo>
                <a:lnTo>
                  <a:pt x="0" y="580636"/>
                </a:lnTo>
                <a:lnTo>
                  <a:pt x="0" y="241932"/>
                </a:lnTo>
                <a:lnTo>
                  <a:pt x="0" y="96773"/>
                </a:lnTo>
                <a:lnTo>
                  <a:pt x="0" y="967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t>Bodily pain</a:t>
            </a:r>
          </a:p>
        </p:txBody>
      </p:sp>
    </p:spTree>
    <p:extLst>
      <p:ext uri="{BB962C8B-B14F-4D97-AF65-F5344CB8AC3E}">
        <p14:creationId xmlns:p14="http://schemas.microsoft.com/office/powerpoint/2010/main" val="414195127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7504" y="1484783"/>
            <a:ext cx="8928992" cy="5123601"/>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323528" y="1556793"/>
            <a:ext cx="8424936" cy="5051592"/>
          </a:xfrm>
        </p:spPr>
        <p:txBody>
          <a:bodyPr>
            <a:normAutofit/>
          </a:bodyPr>
          <a:lstStyle/>
          <a:p>
            <a:r>
              <a:rPr lang="en-CA" sz="2100" dirty="0" smtClean="0"/>
              <a:t>Focus part </a:t>
            </a:r>
            <a:r>
              <a:rPr lang="en-CA" sz="2100" dirty="0"/>
              <a:t>of early assessment on </a:t>
            </a:r>
            <a:r>
              <a:rPr lang="en-CA" sz="2100" dirty="0" smtClean="0"/>
              <a:t>physical </a:t>
            </a:r>
            <a:r>
              <a:rPr lang="en-CA" sz="2100" dirty="0" smtClean="0"/>
              <a:t>symptoms</a:t>
            </a:r>
            <a:r>
              <a:rPr lang="en-CA" sz="2100" baseline="30000" dirty="0" smtClean="0"/>
              <a:t>1</a:t>
            </a:r>
            <a:endParaRPr lang="en-CA" sz="2100" baseline="30000" dirty="0" smtClean="0"/>
          </a:p>
          <a:p>
            <a:endParaRPr lang="en-CA" sz="2100" dirty="0"/>
          </a:p>
          <a:p>
            <a:r>
              <a:rPr lang="en-CA" sz="2100" dirty="0" smtClean="0"/>
              <a:t>Inquire about psychosocial symptoms indirectly: “Dealing with headaches and dizziness can be quite troublesome; how are these affecting your mood, relationships, etc.?”</a:t>
            </a:r>
            <a:r>
              <a:rPr lang="en-CA" sz="2100" baseline="30000" dirty="0" smtClean="0"/>
              <a:t>2</a:t>
            </a:r>
          </a:p>
          <a:p>
            <a:endParaRPr lang="en-CA" sz="2100" dirty="0" smtClean="0"/>
          </a:p>
          <a:p>
            <a:r>
              <a:rPr lang="en-CA" sz="2100" dirty="0" smtClean="0"/>
              <a:t>Help clients differentiate between thoughts </a:t>
            </a:r>
            <a:r>
              <a:rPr lang="en-CA" sz="2100" dirty="0"/>
              <a:t>and </a:t>
            </a:r>
            <a:r>
              <a:rPr lang="en-CA" sz="2100" dirty="0" smtClean="0"/>
              <a:t>feelings during treatment</a:t>
            </a:r>
            <a:r>
              <a:rPr lang="en-CA" sz="2100" baseline="30000" dirty="0" smtClean="0"/>
              <a:t>3</a:t>
            </a:r>
            <a:endParaRPr lang="en-CA" sz="2100" baseline="30000" dirty="0"/>
          </a:p>
          <a:p>
            <a:endParaRPr lang="en-CA" sz="2100" dirty="0" smtClean="0"/>
          </a:p>
          <a:p>
            <a:r>
              <a:rPr lang="en-CA" sz="2100" dirty="0" smtClean="0"/>
              <a:t>Be patient and clients will likely share emotional distress </a:t>
            </a:r>
            <a:r>
              <a:rPr lang="en-CA" sz="2100" dirty="0"/>
              <a:t>after </a:t>
            </a:r>
            <a:r>
              <a:rPr lang="en-CA" sz="2100" dirty="0" smtClean="0"/>
              <a:t>a strong </a:t>
            </a:r>
            <a:r>
              <a:rPr lang="en-CA" sz="2100" dirty="0"/>
              <a:t>relationship is </a:t>
            </a:r>
            <a:r>
              <a:rPr lang="en-CA" sz="2100" dirty="0" smtClean="0"/>
              <a:t>built</a:t>
            </a:r>
          </a:p>
          <a:p>
            <a:endParaRPr lang="en-CA" sz="2100" dirty="0"/>
          </a:p>
          <a:p>
            <a:r>
              <a:rPr lang="en-CA" sz="2100" dirty="0" smtClean="0"/>
              <a:t>No need to withhold/hide diagnosis –diagnose collaboratively</a:t>
            </a:r>
            <a:r>
              <a:rPr lang="en-CA" sz="2100" baseline="30000" dirty="0" smtClean="0"/>
              <a:t>4</a:t>
            </a:r>
          </a:p>
        </p:txBody>
      </p:sp>
      <p:sp>
        <p:nvSpPr>
          <p:cNvPr id="7" name="Title 3"/>
          <p:cNvSpPr>
            <a:spLocks noGrp="1"/>
          </p:cNvSpPr>
          <p:nvPr>
            <p:ph type="title"/>
          </p:nvPr>
        </p:nvSpPr>
        <p:spPr>
          <a:xfrm>
            <a:off x="323528" y="269776"/>
            <a:ext cx="8496944" cy="1143000"/>
          </a:xfrm>
        </p:spPr>
        <p:txBody>
          <a:bodyPr>
            <a:noAutofit/>
          </a:bodyPr>
          <a:lstStyle/>
          <a:p>
            <a:r>
              <a:rPr lang="en-CA" sz="4400" b="1" dirty="0" smtClean="0"/>
              <a:t>Cultural Expressions of Distress: Applications</a:t>
            </a:r>
            <a:endParaRPr lang="en-CA" sz="4400" b="1" dirty="0">
              <a:solidFill>
                <a:srgbClr val="FF0000"/>
              </a:solidFill>
            </a:endParaRPr>
          </a:p>
        </p:txBody>
      </p:sp>
      <p:sp>
        <p:nvSpPr>
          <p:cNvPr id="8" name="TextBox 7"/>
          <p:cNvSpPr txBox="1"/>
          <p:nvPr/>
        </p:nvSpPr>
        <p:spPr>
          <a:xfrm>
            <a:off x="114350" y="6608385"/>
            <a:ext cx="9029650" cy="276999"/>
          </a:xfrm>
          <a:prstGeom prst="rect">
            <a:avLst/>
          </a:prstGeom>
          <a:noFill/>
        </p:spPr>
        <p:txBody>
          <a:bodyPr wrap="square" rtlCol="0">
            <a:spAutoFit/>
          </a:bodyPr>
          <a:lstStyle/>
          <a:p>
            <a:pPr lvl="1" algn="r"/>
            <a:r>
              <a:rPr lang="en-CA" sz="1200" baseline="30000" dirty="0" smtClean="0"/>
              <a:t>1</a:t>
            </a:r>
            <a:r>
              <a:rPr lang="en-CA" sz="1200" dirty="0" smtClean="0"/>
              <a:t>Hwang (2006); </a:t>
            </a:r>
            <a:r>
              <a:rPr lang="en-CA" sz="1200" baseline="30000" dirty="0" smtClean="0"/>
              <a:t>2</a:t>
            </a:r>
            <a:r>
              <a:rPr lang="en-CA" sz="1200" dirty="0" smtClean="0"/>
              <a:t>(Sue </a:t>
            </a:r>
            <a:r>
              <a:rPr lang="en-CA" sz="1200" dirty="0"/>
              <a:t>&amp; Sue, 2008, p.366</a:t>
            </a:r>
            <a:r>
              <a:rPr lang="en-CA" sz="1200" dirty="0" smtClean="0"/>
              <a:t>); </a:t>
            </a:r>
            <a:r>
              <a:rPr lang="en-CA" sz="1200" baseline="30000" dirty="0" smtClean="0"/>
              <a:t>3</a:t>
            </a:r>
            <a:r>
              <a:rPr lang="en-CA" sz="1200" dirty="0" smtClean="0"/>
              <a:t>Hwang (2009); </a:t>
            </a:r>
            <a:r>
              <a:rPr lang="en-CA" sz="1200" baseline="30000" dirty="0" smtClean="0"/>
              <a:t>4</a:t>
            </a:r>
            <a:r>
              <a:rPr lang="en-CA" sz="1200" dirty="0" smtClean="0"/>
              <a:t>Hwang(2012)</a:t>
            </a:r>
            <a:endParaRPr lang="en-CA" sz="1200" dirty="0"/>
          </a:p>
        </p:txBody>
      </p:sp>
    </p:spTree>
    <p:extLst>
      <p:ext uri="{BB962C8B-B14F-4D97-AF65-F5344CB8AC3E}">
        <p14:creationId xmlns:p14="http://schemas.microsoft.com/office/powerpoint/2010/main" val="208968880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7504" y="1479266"/>
            <a:ext cx="8928992" cy="5046078"/>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251520" y="1623283"/>
            <a:ext cx="8568952" cy="5262101"/>
          </a:xfrm>
        </p:spPr>
        <p:txBody>
          <a:bodyPr>
            <a:noAutofit/>
          </a:bodyPr>
          <a:lstStyle/>
          <a:p>
            <a:r>
              <a:rPr lang="en-CA" sz="2100" dirty="0"/>
              <a:t>Non-</a:t>
            </a:r>
            <a:r>
              <a:rPr lang="en-CA" sz="2100" dirty="0" err="1"/>
              <a:t>stigmitizing</a:t>
            </a:r>
            <a:r>
              <a:rPr lang="en-CA" sz="2100" dirty="0"/>
              <a:t> procedure for diagnosing </a:t>
            </a:r>
            <a:r>
              <a:rPr lang="en-CA" sz="2100" dirty="0" smtClean="0"/>
              <a:t>depression</a:t>
            </a:r>
            <a:r>
              <a:rPr lang="en-CA" sz="2100" baseline="30000" dirty="0" smtClean="0"/>
              <a:t>1</a:t>
            </a:r>
            <a:r>
              <a:rPr lang="en-CA" sz="2100" dirty="0" smtClean="0"/>
              <a:t>:</a:t>
            </a:r>
            <a:endParaRPr lang="en-CA" sz="2100" dirty="0"/>
          </a:p>
          <a:p>
            <a:pPr marL="889254" lvl="1" indent="-514350">
              <a:buFont typeface="+mj-lt"/>
              <a:buAutoNum type="arabicPeriod"/>
            </a:pPr>
            <a:endParaRPr lang="en-CA" sz="2100" dirty="0" smtClean="0"/>
          </a:p>
          <a:p>
            <a:pPr marL="889254" lvl="1" indent="-514350">
              <a:buFont typeface="+mj-lt"/>
              <a:buAutoNum type="arabicPeriod"/>
            </a:pPr>
            <a:r>
              <a:rPr lang="en-CA" sz="2100" dirty="0" smtClean="0"/>
              <a:t>Separate </a:t>
            </a:r>
            <a:r>
              <a:rPr lang="en-CA" sz="2100" dirty="0"/>
              <a:t>physical and mental symptoms into </a:t>
            </a:r>
            <a:r>
              <a:rPr lang="en-CA" sz="2100" dirty="0" smtClean="0"/>
              <a:t> checklists, consider </a:t>
            </a:r>
            <a:r>
              <a:rPr lang="en-CA" sz="2100" dirty="0"/>
              <a:t>expanding </a:t>
            </a:r>
            <a:r>
              <a:rPr lang="en-CA" sz="2100" dirty="0" smtClean="0"/>
              <a:t>checklist </a:t>
            </a:r>
            <a:r>
              <a:rPr lang="en-CA" sz="2100" dirty="0"/>
              <a:t>with additional </a:t>
            </a:r>
            <a:r>
              <a:rPr lang="en-CA" sz="2100" dirty="0" smtClean="0"/>
              <a:t>cultural somatic </a:t>
            </a:r>
            <a:r>
              <a:rPr lang="en-CA" sz="2100" dirty="0"/>
              <a:t>symptoms</a:t>
            </a:r>
          </a:p>
          <a:p>
            <a:pPr marL="889254" lvl="1" indent="-514350">
              <a:buFont typeface="+mj-lt"/>
              <a:buAutoNum type="arabicPeriod"/>
            </a:pPr>
            <a:r>
              <a:rPr lang="en-CA" sz="2100" dirty="0" smtClean="0"/>
              <a:t>Introduce </a:t>
            </a:r>
            <a:r>
              <a:rPr lang="en-CA" sz="2100" dirty="0"/>
              <a:t>the checklist as </a:t>
            </a:r>
            <a:r>
              <a:rPr lang="en-CA" sz="2100" dirty="0" smtClean="0"/>
              <a:t>a list </a:t>
            </a:r>
            <a:r>
              <a:rPr lang="en-CA" sz="2100" dirty="0"/>
              <a:t>of problems clients often struggle with, and ask if the client experiences similar problems</a:t>
            </a:r>
          </a:p>
          <a:p>
            <a:pPr marL="889254" lvl="1" indent="-514350">
              <a:buFont typeface="+mj-lt"/>
              <a:buAutoNum type="arabicPeriod"/>
            </a:pPr>
            <a:r>
              <a:rPr lang="en-CA" sz="2100" dirty="0" smtClean="0"/>
              <a:t>Tell </a:t>
            </a:r>
            <a:r>
              <a:rPr lang="en-CA" sz="2100" dirty="0"/>
              <a:t>the client that when people have </a:t>
            </a:r>
            <a:r>
              <a:rPr lang="en-CA" sz="2100" dirty="0" smtClean="0"/>
              <a:t>checked a </a:t>
            </a:r>
            <a:r>
              <a:rPr lang="en-CA" sz="2100" dirty="0"/>
              <a:t>significant number of those symptoms, it's called major depression</a:t>
            </a:r>
          </a:p>
          <a:p>
            <a:pPr marL="889254" lvl="1" indent="-514350">
              <a:buFont typeface="+mj-lt"/>
              <a:buAutoNum type="arabicPeriod"/>
            </a:pPr>
            <a:r>
              <a:rPr lang="en-CA" sz="2100" dirty="0" smtClean="0"/>
              <a:t>Ask </a:t>
            </a:r>
            <a:r>
              <a:rPr lang="en-CA" sz="2100" dirty="0"/>
              <a:t>if they think they have major depression</a:t>
            </a:r>
          </a:p>
          <a:p>
            <a:endParaRPr lang="en-CA" sz="2100" dirty="0"/>
          </a:p>
          <a:p>
            <a:r>
              <a:rPr lang="en-CA" sz="2100" dirty="0"/>
              <a:t>This procedure resulted in clients actively accepting and using </a:t>
            </a:r>
            <a:r>
              <a:rPr lang="en-CA" sz="2100" dirty="0" smtClean="0"/>
              <a:t>the diagnostic label!</a:t>
            </a:r>
            <a:endParaRPr lang="en-CA" sz="2100" dirty="0"/>
          </a:p>
        </p:txBody>
      </p:sp>
      <p:sp>
        <p:nvSpPr>
          <p:cNvPr id="8" name="TextBox 7"/>
          <p:cNvSpPr txBox="1"/>
          <p:nvPr/>
        </p:nvSpPr>
        <p:spPr>
          <a:xfrm>
            <a:off x="114350" y="6608385"/>
            <a:ext cx="9029650" cy="276999"/>
          </a:xfrm>
          <a:prstGeom prst="rect">
            <a:avLst/>
          </a:prstGeom>
          <a:noFill/>
        </p:spPr>
        <p:txBody>
          <a:bodyPr wrap="square" rtlCol="0">
            <a:spAutoFit/>
          </a:bodyPr>
          <a:lstStyle/>
          <a:p>
            <a:pPr lvl="1" algn="r"/>
            <a:r>
              <a:rPr lang="en-CA" sz="1200" baseline="30000" dirty="0"/>
              <a:t>1</a:t>
            </a:r>
            <a:r>
              <a:rPr lang="en-CA" sz="1200" dirty="0" smtClean="0"/>
              <a:t>Hwang (2012, pp.190,191)</a:t>
            </a:r>
            <a:endParaRPr lang="en-CA" sz="1200" dirty="0"/>
          </a:p>
        </p:txBody>
      </p:sp>
      <p:sp>
        <p:nvSpPr>
          <p:cNvPr id="6" name="Title 3"/>
          <p:cNvSpPr>
            <a:spLocks noGrp="1"/>
          </p:cNvSpPr>
          <p:nvPr>
            <p:ph type="title"/>
          </p:nvPr>
        </p:nvSpPr>
        <p:spPr>
          <a:xfrm>
            <a:off x="323528" y="269776"/>
            <a:ext cx="8496944" cy="1143000"/>
          </a:xfrm>
        </p:spPr>
        <p:txBody>
          <a:bodyPr>
            <a:noAutofit/>
          </a:bodyPr>
          <a:lstStyle/>
          <a:p>
            <a:r>
              <a:rPr lang="en-CA" sz="4400" b="1" dirty="0" smtClean="0"/>
              <a:t>Cultural Expressions of Distress: Applications</a:t>
            </a:r>
            <a:endParaRPr lang="en-CA" sz="4400" b="1" dirty="0">
              <a:solidFill>
                <a:srgbClr val="FF0000"/>
              </a:solidFill>
            </a:endParaRPr>
          </a:p>
        </p:txBody>
      </p:sp>
    </p:spTree>
    <p:extLst>
      <p:ext uri="{BB962C8B-B14F-4D97-AF65-F5344CB8AC3E}">
        <p14:creationId xmlns:p14="http://schemas.microsoft.com/office/powerpoint/2010/main" val="44345978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12776"/>
            <a:ext cx="8229600" cy="4911824"/>
          </a:xfrm>
        </p:spPr>
        <p:txBody>
          <a:bodyPr>
            <a:normAutofit/>
          </a:bodyPr>
          <a:lstStyle/>
          <a:p>
            <a:r>
              <a:rPr lang="en-CA" sz="2800" dirty="0" smtClean="0">
                <a:solidFill>
                  <a:schemeClr val="accent2"/>
                </a:solidFill>
              </a:rPr>
              <a:t>If a client reports somatic symptoms, but you suspect they are holding back cognitive and emotional information until they feel more comfortable with you, how might you present or frame an initial intervention to him or her?</a:t>
            </a:r>
            <a:endParaRPr lang="en-CA" sz="2800" dirty="0">
              <a:solidFill>
                <a:schemeClr val="accent2"/>
              </a:solidFill>
            </a:endParaRPr>
          </a:p>
          <a:p>
            <a:endParaRPr lang="en-CA" dirty="0">
              <a:solidFill>
                <a:schemeClr val="accent2"/>
              </a:solidFill>
            </a:endParaRPr>
          </a:p>
          <a:p>
            <a:endParaRPr lang="en-CA" dirty="0"/>
          </a:p>
        </p:txBody>
      </p:sp>
      <p:sp>
        <p:nvSpPr>
          <p:cNvPr id="6" name="Title 3"/>
          <p:cNvSpPr>
            <a:spLocks noGrp="1"/>
          </p:cNvSpPr>
          <p:nvPr>
            <p:ph type="title"/>
          </p:nvPr>
        </p:nvSpPr>
        <p:spPr>
          <a:xfrm>
            <a:off x="457200" y="116632"/>
            <a:ext cx="8229600" cy="1143000"/>
          </a:xfrm>
        </p:spPr>
        <p:txBody>
          <a:bodyPr>
            <a:normAutofit/>
          </a:bodyPr>
          <a:lstStyle/>
          <a:p>
            <a:r>
              <a:rPr lang="en-CA" sz="4400" dirty="0" smtClean="0"/>
              <a:t>Reflection Question:</a:t>
            </a:r>
            <a:endParaRPr lang="en-CA" sz="4400" dirty="0">
              <a:solidFill>
                <a:srgbClr val="FF0000"/>
              </a:solidFill>
            </a:endParaRPr>
          </a:p>
        </p:txBody>
      </p:sp>
      <p:grpSp>
        <p:nvGrpSpPr>
          <p:cNvPr id="4" name="Group 3"/>
          <p:cNvGrpSpPr/>
          <p:nvPr/>
        </p:nvGrpSpPr>
        <p:grpSpPr>
          <a:xfrm>
            <a:off x="1697014" y="5925331"/>
            <a:ext cx="6192688" cy="908879"/>
            <a:chOff x="1331640" y="5809890"/>
            <a:chExt cx="6192688" cy="908879"/>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9" name="Rounded Rectangle 8"/>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0" name="Rounded Rectangle 9"/>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Rounded Rectangle 15"/>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7" name="TextBox 16"/>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8" name="TextBox 17"/>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19" name="TextBox 18"/>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20" name="TextBox 19"/>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1" name="TextBox 20"/>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2" name="TextBox 21"/>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3" name="TextBox 22"/>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4" name="Rectangle 23"/>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7" name="Down Arrow 26"/>
          <p:cNvSpPr/>
          <p:nvPr/>
        </p:nvSpPr>
        <p:spPr>
          <a:xfrm>
            <a:off x="6919689"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4368" y="4139173"/>
            <a:ext cx="864096" cy="829612"/>
          </a:xfrm>
          <a:prstGeom prst="rect">
            <a:avLst/>
          </a:prstGeom>
        </p:spPr>
      </p:pic>
      <p:sp>
        <p:nvSpPr>
          <p:cNvPr id="29" name="TextBox 28"/>
          <p:cNvSpPr txBox="1"/>
          <p:nvPr/>
        </p:nvSpPr>
        <p:spPr>
          <a:xfrm>
            <a:off x="7449862" y="4725144"/>
            <a:ext cx="1694138" cy="830997"/>
          </a:xfrm>
          <a:prstGeom prst="rect">
            <a:avLst/>
          </a:prstGeom>
          <a:noFill/>
        </p:spPr>
        <p:txBody>
          <a:bodyPr wrap="square" rtlCol="0">
            <a:spAutoFit/>
          </a:bodyPr>
          <a:lstStyle/>
          <a:p>
            <a:pPr algn="ctr"/>
            <a:r>
              <a:rPr lang="en-CA" sz="1600" dirty="0" smtClean="0"/>
              <a:t>Please complete evaluation sheet domain 5. </a:t>
            </a:r>
            <a:r>
              <a:rPr lang="en-CA" sz="1600" dirty="0" smtClean="0">
                <a:sym typeface="Wingdings" pitchFamily="2" charset="2"/>
              </a:rPr>
              <a:t></a:t>
            </a:r>
            <a:endParaRPr lang="en-CA" sz="1600" dirty="0"/>
          </a:p>
        </p:txBody>
      </p:sp>
    </p:spTree>
    <p:extLst>
      <p:ext uri="{BB962C8B-B14F-4D97-AF65-F5344CB8AC3E}">
        <p14:creationId xmlns:p14="http://schemas.microsoft.com/office/powerpoint/2010/main" val="44510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8"/>
                                        </p:tgtEl>
                                      </p:cBhvr>
                                    </p:animEffect>
                                    <p:animScale>
                                      <p:cBhvr>
                                        <p:cTn id="7"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1565920"/>
            <a:ext cx="6088720" cy="1143000"/>
          </a:xfrm>
        </p:spPr>
        <p:txBody>
          <a:bodyPr>
            <a:normAutofit fontScale="90000"/>
          </a:bodyPr>
          <a:lstStyle/>
          <a:p>
            <a:r>
              <a:rPr lang="en-CA" dirty="0" smtClean="0"/>
              <a:t>Domain VI: Cultural Issues of Salience</a:t>
            </a:r>
            <a:endParaRPr lang="en-CA" dirty="0"/>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708920"/>
            <a:ext cx="4455330" cy="39081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57472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5536" y="1412776"/>
            <a:ext cx="8280920" cy="2016224"/>
          </a:xfrm>
          <a:prstGeom prst="roundRect">
            <a:avLst/>
          </a:prstGeom>
          <a:solidFill>
            <a:srgbClr val="CCCC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3"/>
          <p:cNvSpPr>
            <a:spLocks noGrp="1"/>
          </p:cNvSpPr>
          <p:nvPr>
            <p:ph type="title"/>
          </p:nvPr>
        </p:nvSpPr>
        <p:spPr>
          <a:xfrm>
            <a:off x="395536" y="116632"/>
            <a:ext cx="8352928" cy="1143000"/>
          </a:xfrm>
        </p:spPr>
        <p:txBody>
          <a:bodyPr>
            <a:noAutofit/>
          </a:bodyPr>
          <a:lstStyle/>
          <a:p>
            <a:r>
              <a:rPr lang="en-CA" sz="4400" dirty="0" smtClean="0"/>
              <a:t>Cultural Issues of Salience: Overview</a:t>
            </a:r>
            <a:endParaRPr lang="en-CA" sz="4400" dirty="0">
              <a:solidFill>
                <a:srgbClr val="FF0000"/>
              </a:solidFill>
            </a:endParaRPr>
          </a:p>
        </p:txBody>
      </p:sp>
      <p:sp>
        <p:nvSpPr>
          <p:cNvPr id="5" name="Content Placeholder 4"/>
          <p:cNvSpPr>
            <a:spLocks noGrp="1"/>
          </p:cNvSpPr>
          <p:nvPr>
            <p:ph idx="1"/>
          </p:nvPr>
        </p:nvSpPr>
        <p:spPr>
          <a:xfrm>
            <a:off x="457200" y="1484784"/>
            <a:ext cx="8229600" cy="4839816"/>
          </a:xfrm>
        </p:spPr>
        <p:txBody>
          <a:bodyPr>
            <a:noAutofit/>
          </a:bodyPr>
          <a:lstStyle/>
          <a:p>
            <a:pPr marL="0" indent="0">
              <a:buNone/>
            </a:pPr>
            <a:r>
              <a:rPr lang="en-CA" sz="2800" i="1" dirty="0"/>
              <a:t>Refers </a:t>
            </a:r>
            <a:r>
              <a:rPr lang="en-CA" sz="2800" i="1" dirty="0" smtClean="0"/>
              <a:t>to</a:t>
            </a:r>
            <a:r>
              <a:rPr lang="en-CA" sz="2800" i="1" baseline="30000" dirty="0" smtClean="0"/>
              <a:t>1</a:t>
            </a:r>
            <a:r>
              <a:rPr lang="en-CA" sz="2800" i="1" dirty="0" smtClean="0"/>
              <a:t>:</a:t>
            </a:r>
          </a:p>
          <a:p>
            <a:pPr lvl="1"/>
            <a:r>
              <a:rPr lang="en-CA" dirty="0" smtClean="0"/>
              <a:t>Addressing other cultural issues of salience to the client</a:t>
            </a:r>
          </a:p>
          <a:p>
            <a:pPr lvl="1"/>
            <a:endParaRPr lang="en-CA" dirty="0" smtClean="0"/>
          </a:p>
          <a:p>
            <a:pPr lvl="1"/>
            <a:r>
              <a:rPr lang="en-CA" dirty="0" smtClean="0"/>
              <a:t>Awareness of unique issues for a client’s ethnic group</a:t>
            </a:r>
          </a:p>
          <a:p>
            <a:pPr lvl="1"/>
            <a:endParaRPr lang="en-CA" dirty="0" smtClean="0"/>
          </a:p>
          <a:p>
            <a:r>
              <a:rPr lang="en-CA" sz="2800" dirty="0" smtClean="0"/>
              <a:t>Benefits</a:t>
            </a:r>
            <a:r>
              <a:rPr lang="en-CA" sz="2800" baseline="30000" dirty="0" smtClean="0"/>
              <a:t>1,2</a:t>
            </a:r>
            <a:r>
              <a:rPr lang="en-CA" sz="2800" dirty="0" smtClean="0"/>
              <a:t>:</a:t>
            </a:r>
          </a:p>
          <a:p>
            <a:pPr lvl="1"/>
            <a:r>
              <a:rPr lang="en-CA" dirty="0"/>
              <a:t>C</a:t>
            </a:r>
            <a:r>
              <a:rPr lang="en-CA" dirty="0" smtClean="0"/>
              <a:t>lient feels more understood and satisfied</a:t>
            </a:r>
          </a:p>
          <a:p>
            <a:pPr lvl="1"/>
            <a:endParaRPr lang="en-CA" dirty="0" smtClean="0"/>
          </a:p>
          <a:p>
            <a:pPr lvl="1"/>
            <a:r>
              <a:rPr lang="en-CA" dirty="0" smtClean="0"/>
              <a:t>Avoid overlooking key issues</a:t>
            </a:r>
          </a:p>
          <a:p>
            <a:pPr lvl="1"/>
            <a:endParaRPr lang="en-CA" dirty="0" smtClean="0"/>
          </a:p>
          <a:p>
            <a:pPr lvl="1"/>
            <a:r>
              <a:rPr lang="en-CA" dirty="0" smtClean="0"/>
              <a:t>Ensures treatment aligns with client priorities</a:t>
            </a:r>
          </a:p>
        </p:txBody>
      </p:sp>
      <p:sp>
        <p:nvSpPr>
          <p:cNvPr id="4" name="TextBox 3"/>
          <p:cNvSpPr txBox="1"/>
          <p:nvPr/>
        </p:nvSpPr>
        <p:spPr>
          <a:xfrm>
            <a:off x="114350" y="6608385"/>
            <a:ext cx="9029650" cy="276999"/>
          </a:xfrm>
          <a:prstGeom prst="rect">
            <a:avLst/>
          </a:prstGeom>
          <a:noFill/>
        </p:spPr>
        <p:txBody>
          <a:bodyPr wrap="square" rtlCol="0">
            <a:spAutoFit/>
          </a:bodyPr>
          <a:lstStyle/>
          <a:p>
            <a:pPr lvl="1" algn="r"/>
            <a:r>
              <a:rPr lang="en-CA" sz="1200" baseline="30000" dirty="0"/>
              <a:t>1</a:t>
            </a:r>
            <a:r>
              <a:rPr lang="en-CA" sz="1200" dirty="0" smtClean="0"/>
              <a:t>Hwang (2006); </a:t>
            </a:r>
            <a:r>
              <a:rPr lang="en-CA" sz="1200" baseline="30000" dirty="0" smtClean="0"/>
              <a:t>2</a:t>
            </a:r>
            <a:r>
              <a:rPr lang="en-CA" sz="1200" dirty="0" smtClean="0"/>
              <a:t>(Hwang, 2012)</a:t>
            </a:r>
            <a:endParaRPr lang="en-CA" sz="1200" dirty="0"/>
          </a:p>
        </p:txBody>
      </p:sp>
      <p:sp>
        <p:nvSpPr>
          <p:cNvPr id="8" name="Rounded Rectangle 7"/>
          <p:cNvSpPr/>
          <p:nvPr/>
        </p:nvSpPr>
        <p:spPr>
          <a:xfrm>
            <a:off x="323528" y="3789040"/>
            <a:ext cx="8352928" cy="2736304"/>
          </a:xfrm>
          <a:prstGeom prst="roundRect">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95646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Part II:</a:t>
            </a:r>
            <a:endParaRPr lang="en-CA" dirty="0"/>
          </a:p>
        </p:txBody>
      </p:sp>
      <p:sp>
        <p:nvSpPr>
          <p:cNvPr id="4" name="Text Placeholder 3"/>
          <p:cNvSpPr>
            <a:spLocks noGrp="1"/>
          </p:cNvSpPr>
          <p:nvPr>
            <p:ph type="body" idx="1"/>
          </p:nvPr>
        </p:nvSpPr>
        <p:spPr>
          <a:xfrm>
            <a:off x="530352" y="2704664"/>
            <a:ext cx="3825624" cy="1509712"/>
          </a:xfrm>
        </p:spPr>
        <p:txBody>
          <a:bodyPr>
            <a:noAutofit/>
          </a:bodyPr>
          <a:lstStyle/>
          <a:p>
            <a:r>
              <a:rPr lang="en-CA" sz="2800" dirty="0"/>
              <a:t>Introducing </a:t>
            </a:r>
            <a:r>
              <a:rPr lang="en-CA" sz="2800" dirty="0" smtClean="0"/>
              <a:t>Culturally Competent Practice</a:t>
            </a:r>
            <a:endParaRPr lang="en-CA" sz="28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3" y="1700808"/>
            <a:ext cx="4064452" cy="2670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700808"/>
            <a:ext cx="1512167" cy="7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92662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269776"/>
            <a:ext cx="8229600" cy="1143000"/>
          </a:xfrm>
        </p:spPr>
        <p:txBody>
          <a:bodyPr>
            <a:noAutofit/>
          </a:bodyPr>
          <a:lstStyle/>
          <a:p>
            <a:r>
              <a:rPr lang="en-CA" sz="4400" dirty="0" smtClean="0"/>
              <a:t>Cultural Issues of Salience: Components</a:t>
            </a:r>
            <a:endParaRPr lang="en-CA" sz="4400" dirty="0">
              <a:solidFill>
                <a:srgbClr val="FF0000"/>
              </a:solidFill>
            </a:endParaRPr>
          </a:p>
        </p:txBody>
      </p:sp>
      <p:sp>
        <p:nvSpPr>
          <p:cNvPr id="5" name="Content Placeholder 4"/>
          <p:cNvSpPr>
            <a:spLocks noGrp="1"/>
          </p:cNvSpPr>
          <p:nvPr>
            <p:ph idx="1"/>
          </p:nvPr>
        </p:nvSpPr>
        <p:spPr>
          <a:xfrm>
            <a:off x="457200" y="1556792"/>
            <a:ext cx="8229600" cy="4767808"/>
          </a:xfrm>
        </p:spPr>
        <p:txBody>
          <a:bodyPr>
            <a:normAutofit/>
          </a:bodyPr>
          <a:lstStyle/>
          <a:p>
            <a:r>
              <a:rPr lang="en-CA" sz="2800" dirty="0" smtClean="0"/>
              <a:t>Issues will be different for every culture and client</a:t>
            </a:r>
          </a:p>
          <a:p>
            <a:endParaRPr lang="en-CA" sz="2800" dirty="0"/>
          </a:p>
          <a:p>
            <a:r>
              <a:rPr lang="en-CA" sz="2800" dirty="0" smtClean="0"/>
              <a:t>This challenges practitioners </a:t>
            </a:r>
            <a:r>
              <a:rPr lang="en-CA" sz="2800" dirty="0"/>
              <a:t>to take </a:t>
            </a:r>
            <a:r>
              <a:rPr lang="en-CA" sz="2800" dirty="0" smtClean="0"/>
              <a:t>initiative </a:t>
            </a:r>
            <a:r>
              <a:rPr lang="en-CA" sz="2800" dirty="0"/>
              <a:t>to learn about specific </a:t>
            </a:r>
            <a:r>
              <a:rPr lang="en-CA" sz="2800" dirty="0" smtClean="0"/>
              <a:t>cultural groups and </a:t>
            </a:r>
            <a:r>
              <a:rPr lang="en-CA" sz="2800" dirty="0"/>
              <a:t>to conduct </a:t>
            </a:r>
            <a:r>
              <a:rPr lang="en-CA" sz="2800" dirty="0" smtClean="0"/>
              <a:t>holistic and individualized assessment</a:t>
            </a:r>
          </a:p>
          <a:p>
            <a:endParaRPr lang="en-CA" sz="2800" dirty="0" smtClean="0"/>
          </a:p>
          <a:p>
            <a:r>
              <a:rPr lang="en-CA" sz="2800" dirty="0" smtClean="0"/>
              <a:t>Exploring these issues for each cultural group is beyond the scope of this presentation, but a few examples will be provided for what to look for</a:t>
            </a:r>
            <a:endParaRPr lang="en-CA" sz="2800" dirty="0"/>
          </a:p>
        </p:txBody>
      </p:sp>
    </p:spTree>
    <p:extLst>
      <p:ext uri="{BB962C8B-B14F-4D97-AF65-F5344CB8AC3E}">
        <p14:creationId xmlns:p14="http://schemas.microsoft.com/office/powerpoint/2010/main" val="4764377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07504" y="2132856"/>
            <a:ext cx="8928992" cy="4392488"/>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3"/>
          <p:cNvSpPr>
            <a:spLocks noGrp="1"/>
          </p:cNvSpPr>
          <p:nvPr>
            <p:ph type="title"/>
          </p:nvPr>
        </p:nvSpPr>
        <p:spPr>
          <a:xfrm>
            <a:off x="395536" y="44624"/>
            <a:ext cx="8352928" cy="1143000"/>
          </a:xfrm>
        </p:spPr>
        <p:txBody>
          <a:bodyPr>
            <a:noAutofit/>
          </a:bodyPr>
          <a:lstStyle/>
          <a:p>
            <a:r>
              <a:rPr lang="en-CA" sz="4400" dirty="0" smtClean="0"/>
              <a:t>Cultural Issues of Salience: Examples</a:t>
            </a:r>
            <a:endParaRPr lang="en-CA" sz="4400" dirty="0">
              <a:solidFill>
                <a:srgbClr val="FF0000"/>
              </a:solidFill>
            </a:endParaRPr>
          </a:p>
        </p:txBody>
      </p:sp>
      <p:sp>
        <p:nvSpPr>
          <p:cNvPr id="5" name="Content Placeholder 4"/>
          <p:cNvSpPr>
            <a:spLocks noGrp="1"/>
          </p:cNvSpPr>
          <p:nvPr>
            <p:ph idx="1"/>
          </p:nvPr>
        </p:nvSpPr>
        <p:spPr>
          <a:xfrm>
            <a:off x="323528" y="1340769"/>
            <a:ext cx="8568952" cy="864095"/>
          </a:xfrm>
        </p:spPr>
        <p:txBody>
          <a:bodyPr>
            <a:noAutofit/>
          </a:bodyPr>
          <a:lstStyle/>
          <a:p>
            <a:r>
              <a:rPr lang="en-CA" sz="2400" dirty="0" smtClean="0"/>
              <a:t>Suicide in Aboriginal youth is 5–6x higher than the Canadian youth average</a:t>
            </a:r>
            <a:r>
              <a:rPr lang="en-CA" sz="2400" baseline="30000" dirty="0" smtClean="0"/>
              <a:t>1</a:t>
            </a:r>
          </a:p>
          <a:p>
            <a:r>
              <a:rPr lang="en-CA" sz="2400" dirty="0"/>
              <a:t>Possible interventions</a:t>
            </a:r>
            <a:r>
              <a:rPr lang="en-CA" sz="2400" baseline="30000" dirty="0"/>
              <a:t>1</a:t>
            </a:r>
            <a:r>
              <a:rPr lang="en-CA" sz="2400" dirty="0"/>
              <a:t>:</a:t>
            </a:r>
          </a:p>
          <a:p>
            <a:endParaRPr lang="en-CA" sz="2400" baseline="30000" dirty="0" smtClean="0"/>
          </a:p>
        </p:txBody>
      </p:sp>
      <p:sp>
        <p:nvSpPr>
          <p:cNvPr id="4" name="TextBox 3"/>
          <p:cNvSpPr txBox="1"/>
          <p:nvPr/>
        </p:nvSpPr>
        <p:spPr>
          <a:xfrm>
            <a:off x="114350" y="6608385"/>
            <a:ext cx="9029650" cy="276999"/>
          </a:xfrm>
          <a:prstGeom prst="rect">
            <a:avLst/>
          </a:prstGeom>
          <a:noFill/>
        </p:spPr>
        <p:txBody>
          <a:bodyPr wrap="square" rtlCol="0">
            <a:spAutoFit/>
          </a:bodyPr>
          <a:lstStyle/>
          <a:p>
            <a:pPr lvl="1" algn="r"/>
            <a:r>
              <a:rPr lang="en-CA" sz="1200" baseline="30000" dirty="0" smtClean="0"/>
              <a:t>1</a:t>
            </a:r>
            <a:r>
              <a:rPr lang="en-CA" sz="1200" dirty="0" smtClean="0"/>
              <a:t>Aboriginal Healing Foundation (2007); </a:t>
            </a:r>
            <a:r>
              <a:rPr lang="en-CA" sz="1200" baseline="30000" dirty="0" smtClean="0"/>
              <a:t>2</a:t>
            </a:r>
            <a:r>
              <a:rPr lang="en-CA" sz="1200" dirty="0" smtClean="0"/>
              <a:t>Stewart (2008); </a:t>
            </a:r>
            <a:r>
              <a:rPr lang="en-CA" sz="1200" baseline="30000" dirty="0" smtClean="0"/>
              <a:t> 3</a:t>
            </a:r>
            <a:r>
              <a:rPr lang="en-CA" sz="1200" dirty="0" smtClean="0"/>
              <a:t>Chandler </a:t>
            </a:r>
            <a:r>
              <a:rPr lang="en-CA" sz="1200" dirty="0"/>
              <a:t>&amp; </a:t>
            </a:r>
            <a:r>
              <a:rPr lang="en-CA" sz="1200" dirty="0" err="1"/>
              <a:t>Lalonde</a:t>
            </a:r>
            <a:r>
              <a:rPr lang="en-CA" sz="1200" dirty="0"/>
              <a:t> (1998</a:t>
            </a:r>
            <a:r>
              <a:rPr lang="en-CA" sz="1200" dirty="0" smtClean="0"/>
              <a:t>)</a:t>
            </a:r>
            <a:endParaRPr lang="en-CA" sz="1200" dirty="0"/>
          </a:p>
        </p:txBody>
      </p:sp>
      <p:sp>
        <p:nvSpPr>
          <p:cNvPr id="7" name="Content Placeholder 4"/>
          <p:cNvSpPr txBox="1">
            <a:spLocks/>
          </p:cNvSpPr>
          <p:nvPr/>
        </p:nvSpPr>
        <p:spPr>
          <a:xfrm>
            <a:off x="323528" y="2665487"/>
            <a:ext cx="8568952" cy="4032448"/>
          </a:xfrm>
          <a:prstGeom prst="rect">
            <a:avLst/>
          </a:prstGeom>
        </p:spPr>
        <p:txBody>
          <a:bodyPr vert="horz" numCol="2">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r>
              <a:rPr lang="en-CA" sz="2300" dirty="0" smtClean="0"/>
              <a:t>Community-based suicide prevention programs</a:t>
            </a:r>
          </a:p>
          <a:p>
            <a:pPr lvl="1"/>
            <a:endParaRPr lang="en-CA" sz="2300" dirty="0" smtClean="0"/>
          </a:p>
          <a:p>
            <a:pPr lvl="1"/>
            <a:r>
              <a:rPr lang="en-CA" sz="2300" dirty="0" smtClean="0"/>
              <a:t>Building helper connections with young people</a:t>
            </a:r>
          </a:p>
          <a:p>
            <a:pPr lvl="1"/>
            <a:endParaRPr lang="en-CA" sz="2300" dirty="0" smtClean="0"/>
          </a:p>
          <a:p>
            <a:pPr lvl="1"/>
            <a:r>
              <a:rPr lang="en-CA" sz="2300" dirty="0" smtClean="0"/>
              <a:t>Address related issues of substance abuse, mood disorders, and conduct/ antisocial disorders</a:t>
            </a:r>
          </a:p>
          <a:p>
            <a:pPr lvl="1"/>
            <a:endParaRPr lang="en-CA" sz="2300" dirty="0" smtClean="0"/>
          </a:p>
          <a:p>
            <a:pPr lvl="1"/>
            <a:r>
              <a:rPr lang="en-CA" sz="2300" dirty="0" smtClean="0"/>
              <a:t>Cultural reconnection activities - this is a healing intervention in and of itself</a:t>
            </a:r>
            <a:r>
              <a:rPr lang="en-CA" sz="2300" baseline="30000" dirty="0" smtClean="0"/>
              <a:t>2</a:t>
            </a:r>
            <a:endParaRPr lang="en-CA" sz="2300" dirty="0" smtClean="0"/>
          </a:p>
          <a:p>
            <a:pPr lvl="1"/>
            <a:endParaRPr lang="en-CA" sz="2300" dirty="0" smtClean="0"/>
          </a:p>
          <a:p>
            <a:pPr lvl="1"/>
            <a:r>
              <a:rPr lang="en-CA" sz="2300" dirty="0" smtClean="0"/>
              <a:t>Promote cultural continuity in Aboriginal communities, as this is a strong protective factor against suicide</a:t>
            </a:r>
            <a:r>
              <a:rPr lang="en-CA" sz="2300" baseline="30000" dirty="0" smtClean="0"/>
              <a:t>3</a:t>
            </a:r>
            <a:endParaRPr lang="en-CA" sz="2300" baseline="30000" dirty="0"/>
          </a:p>
        </p:txBody>
      </p:sp>
    </p:spTree>
    <p:extLst>
      <p:ext uri="{BB962C8B-B14F-4D97-AF65-F5344CB8AC3E}">
        <p14:creationId xmlns:p14="http://schemas.microsoft.com/office/powerpoint/2010/main" val="121333857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643219644"/>
              </p:ext>
            </p:extLst>
          </p:nvPr>
        </p:nvGraphicFramePr>
        <p:xfrm>
          <a:off x="251520" y="1196752"/>
          <a:ext cx="8640960" cy="5411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14350" y="6608385"/>
            <a:ext cx="9029650" cy="276999"/>
          </a:xfrm>
          <a:prstGeom prst="rect">
            <a:avLst/>
          </a:prstGeom>
          <a:noFill/>
        </p:spPr>
        <p:txBody>
          <a:bodyPr wrap="square" rtlCol="0">
            <a:spAutoFit/>
          </a:bodyPr>
          <a:lstStyle/>
          <a:p>
            <a:pPr lvl="1" algn="r"/>
            <a:r>
              <a:rPr lang="en-CA" sz="1200" baseline="30000" dirty="0" smtClean="0"/>
              <a:t>1</a:t>
            </a:r>
            <a:r>
              <a:rPr lang="en-CA" sz="1200" dirty="0"/>
              <a:t> </a:t>
            </a:r>
            <a:r>
              <a:rPr lang="en-CA" sz="1200" dirty="0" smtClean="0"/>
              <a:t>Sue &amp; Sue (2008); </a:t>
            </a:r>
            <a:r>
              <a:rPr lang="en-CA" sz="1200" baseline="30000" dirty="0" smtClean="0"/>
              <a:t>2</a:t>
            </a:r>
            <a:r>
              <a:rPr lang="en-CA" sz="1200" dirty="0" smtClean="0"/>
              <a:t>Hwang (2006); </a:t>
            </a:r>
            <a:r>
              <a:rPr lang="en-CA" sz="1200" baseline="30000" dirty="0" smtClean="0"/>
              <a:t>3</a:t>
            </a:r>
            <a:r>
              <a:rPr lang="en-CA" sz="1200" dirty="0" smtClean="0"/>
              <a:t>Youssef </a:t>
            </a:r>
            <a:r>
              <a:rPr lang="en-CA" sz="1200" dirty="0"/>
              <a:t>&amp; Deane (</a:t>
            </a:r>
            <a:r>
              <a:rPr lang="en-CA" sz="1200" dirty="0" smtClean="0"/>
              <a:t>2006)</a:t>
            </a:r>
            <a:endParaRPr lang="en-CA" sz="1200" dirty="0"/>
          </a:p>
        </p:txBody>
      </p:sp>
      <p:sp>
        <p:nvSpPr>
          <p:cNvPr id="7" name="Title 3"/>
          <p:cNvSpPr>
            <a:spLocks noGrp="1"/>
          </p:cNvSpPr>
          <p:nvPr>
            <p:ph type="title"/>
          </p:nvPr>
        </p:nvSpPr>
        <p:spPr>
          <a:xfrm>
            <a:off x="395536" y="44624"/>
            <a:ext cx="8352928" cy="1143000"/>
          </a:xfrm>
        </p:spPr>
        <p:txBody>
          <a:bodyPr>
            <a:noAutofit/>
          </a:bodyPr>
          <a:lstStyle/>
          <a:p>
            <a:r>
              <a:rPr lang="en-CA" sz="4400" dirty="0" smtClean="0"/>
              <a:t>Cultural Issues of Salience: Examples</a:t>
            </a:r>
            <a:endParaRPr lang="en-CA" sz="4400" dirty="0">
              <a:solidFill>
                <a:srgbClr val="FF0000"/>
              </a:solidFill>
            </a:endParaRPr>
          </a:p>
        </p:txBody>
      </p:sp>
    </p:spTree>
    <p:extLst>
      <p:ext uri="{BB962C8B-B14F-4D97-AF65-F5344CB8AC3E}">
        <p14:creationId xmlns:p14="http://schemas.microsoft.com/office/powerpoint/2010/main" val="150225789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44624"/>
            <a:ext cx="8229600" cy="1143000"/>
          </a:xfrm>
        </p:spPr>
        <p:txBody>
          <a:bodyPr>
            <a:normAutofit/>
          </a:bodyPr>
          <a:lstStyle/>
          <a:p>
            <a:r>
              <a:rPr lang="en-CA" sz="4400" dirty="0" smtClean="0"/>
              <a:t>Taking an Expanded Approach</a:t>
            </a:r>
            <a:endParaRPr lang="en-CA" sz="4400" dirty="0">
              <a:solidFill>
                <a:srgbClr val="FF0000"/>
              </a:solidFill>
            </a:endParaRPr>
          </a:p>
        </p:txBody>
      </p:sp>
      <p:sp>
        <p:nvSpPr>
          <p:cNvPr id="5" name="Content Placeholder 4"/>
          <p:cNvSpPr>
            <a:spLocks noGrp="1"/>
          </p:cNvSpPr>
          <p:nvPr>
            <p:ph idx="1"/>
          </p:nvPr>
        </p:nvSpPr>
        <p:spPr>
          <a:xfrm>
            <a:off x="323528" y="1340769"/>
            <a:ext cx="8496944" cy="5267616"/>
          </a:xfrm>
        </p:spPr>
        <p:txBody>
          <a:bodyPr>
            <a:normAutofit/>
          </a:bodyPr>
          <a:lstStyle/>
          <a:p>
            <a:r>
              <a:rPr lang="en-CA" dirty="0" smtClean="0"/>
              <a:t>Culturally diverse clients often face practical challenges that may take precedence over psychological growth</a:t>
            </a:r>
            <a:r>
              <a:rPr lang="en-CA" baseline="30000" dirty="0" smtClean="0"/>
              <a:t>1</a:t>
            </a:r>
            <a:endParaRPr lang="en-CA" dirty="0" smtClean="0"/>
          </a:p>
          <a:p>
            <a:endParaRPr lang="en-CA" dirty="0" smtClean="0"/>
          </a:p>
          <a:p>
            <a:r>
              <a:rPr lang="en-CA" dirty="0" smtClean="0"/>
              <a:t>Barriers to counselling: language</a:t>
            </a:r>
            <a:r>
              <a:rPr lang="en-CA" dirty="0"/>
              <a:t>, finances, transportation, and awareness of </a:t>
            </a:r>
            <a:r>
              <a:rPr lang="en-CA" dirty="0" smtClean="0"/>
              <a:t>services</a:t>
            </a:r>
            <a:r>
              <a:rPr lang="en-CA" baseline="30000" dirty="0" smtClean="0"/>
              <a:t>2</a:t>
            </a:r>
          </a:p>
          <a:p>
            <a:endParaRPr lang="en-CA" dirty="0" smtClean="0"/>
          </a:p>
          <a:p>
            <a:r>
              <a:rPr lang="en-CA" dirty="0" smtClean="0"/>
              <a:t>Pressing needs: affordable </a:t>
            </a:r>
            <a:r>
              <a:rPr lang="en-CA" dirty="0"/>
              <a:t>housing, employment, social contact, </a:t>
            </a:r>
            <a:r>
              <a:rPr lang="en-CA" dirty="0" smtClean="0"/>
              <a:t>familiarity </a:t>
            </a:r>
            <a:r>
              <a:rPr lang="en-CA" dirty="0"/>
              <a:t>with Western </a:t>
            </a:r>
            <a:r>
              <a:rPr lang="en-CA" dirty="0" smtClean="0"/>
              <a:t>norms, social support</a:t>
            </a:r>
            <a:r>
              <a:rPr lang="en-CA" baseline="30000" dirty="0" smtClean="0"/>
              <a:t>1</a:t>
            </a:r>
          </a:p>
          <a:p>
            <a:endParaRPr lang="en-CA" dirty="0" smtClean="0"/>
          </a:p>
          <a:p>
            <a:r>
              <a:rPr lang="en-CA" dirty="0" smtClean="0"/>
              <a:t>Therefore counsellors are challenged </a:t>
            </a:r>
            <a:r>
              <a:rPr lang="en-CA" dirty="0"/>
              <a:t>to expand </a:t>
            </a:r>
            <a:r>
              <a:rPr lang="en-CA" dirty="0" smtClean="0"/>
              <a:t>beyond traditional ways of helping</a:t>
            </a:r>
            <a:r>
              <a:rPr lang="en-CA" baseline="30000" dirty="0" smtClean="0"/>
              <a:t>3,4</a:t>
            </a:r>
          </a:p>
        </p:txBody>
      </p:sp>
      <p:sp>
        <p:nvSpPr>
          <p:cNvPr id="4" name="TextBox 3"/>
          <p:cNvSpPr txBox="1"/>
          <p:nvPr/>
        </p:nvSpPr>
        <p:spPr>
          <a:xfrm>
            <a:off x="114350" y="6608385"/>
            <a:ext cx="9029650" cy="276999"/>
          </a:xfrm>
          <a:prstGeom prst="rect">
            <a:avLst/>
          </a:prstGeom>
          <a:noFill/>
        </p:spPr>
        <p:txBody>
          <a:bodyPr wrap="square" rtlCol="0">
            <a:spAutoFit/>
          </a:bodyPr>
          <a:lstStyle/>
          <a:p>
            <a:pPr lvl="1" algn="r"/>
            <a:r>
              <a:rPr lang="en-CA" sz="1200" baseline="30000" dirty="0" smtClean="0"/>
              <a:t>1</a:t>
            </a:r>
            <a:r>
              <a:rPr lang="en-CA" sz="1200" dirty="0" smtClean="0"/>
              <a:t>George (2002); </a:t>
            </a:r>
            <a:r>
              <a:rPr lang="en-CA" sz="1200" baseline="30000" dirty="0" smtClean="0"/>
              <a:t>2</a:t>
            </a:r>
            <a:r>
              <a:rPr lang="en-CA" sz="1200" dirty="0" smtClean="0"/>
              <a:t>Kung (2004); </a:t>
            </a:r>
            <a:r>
              <a:rPr lang="en-CA" sz="1200" baseline="30000" dirty="0" smtClean="0"/>
              <a:t>3</a:t>
            </a:r>
            <a:r>
              <a:rPr lang="en-CA" sz="1200" dirty="0" smtClean="0"/>
              <a:t>Atkinson</a:t>
            </a:r>
            <a:r>
              <a:rPr lang="en-CA" sz="1200" dirty="0"/>
              <a:t>, Kim &amp; </a:t>
            </a:r>
            <a:r>
              <a:rPr lang="en-CA" sz="1200" dirty="0" smtClean="0"/>
              <a:t>Caldwell (1998); </a:t>
            </a:r>
            <a:r>
              <a:rPr lang="en-CA" sz="1200" baseline="30000" dirty="0" smtClean="0"/>
              <a:t>4</a:t>
            </a:r>
            <a:r>
              <a:rPr lang="en-CA" sz="1200" dirty="0" smtClean="0"/>
              <a:t>Atkinson</a:t>
            </a:r>
            <a:r>
              <a:rPr lang="en-CA" sz="1200" dirty="0"/>
              <a:t>, Thompson, &amp; </a:t>
            </a:r>
            <a:r>
              <a:rPr lang="en-CA" sz="1200" dirty="0" smtClean="0"/>
              <a:t>Grant (1993) </a:t>
            </a:r>
            <a:endParaRPr lang="en-CA" sz="1200" dirty="0"/>
          </a:p>
        </p:txBody>
      </p:sp>
    </p:spTree>
    <p:extLst>
      <p:ext uri="{BB962C8B-B14F-4D97-AF65-F5344CB8AC3E}">
        <p14:creationId xmlns:p14="http://schemas.microsoft.com/office/powerpoint/2010/main" val="264454935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40768"/>
            <a:ext cx="8229600" cy="4983832"/>
          </a:xfrm>
        </p:spPr>
        <p:txBody>
          <a:bodyPr>
            <a:normAutofit/>
          </a:bodyPr>
          <a:lstStyle/>
          <a:p>
            <a:r>
              <a:rPr lang="en-CA" dirty="0" smtClean="0"/>
              <a:t>Hays </a:t>
            </a:r>
            <a:r>
              <a:rPr lang="en-CA" dirty="0"/>
              <a:t>(2009) suggests that practitioners identify </a:t>
            </a:r>
            <a:r>
              <a:rPr lang="en-CA" dirty="0" smtClean="0"/>
              <a:t>environmental problems and teach behavioural skills to change the environment while also working </a:t>
            </a:r>
            <a:r>
              <a:rPr lang="en-CA" dirty="0"/>
              <a:t>on cognitive </a:t>
            </a:r>
            <a:r>
              <a:rPr lang="en-CA" dirty="0" smtClean="0"/>
              <a:t>skills</a:t>
            </a:r>
          </a:p>
          <a:p>
            <a:pPr marL="0" indent="0">
              <a:buNone/>
            </a:pPr>
            <a:endParaRPr lang="en-CA" dirty="0" smtClean="0"/>
          </a:p>
          <a:p>
            <a:r>
              <a:rPr lang="en-CA" dirty="0" smtClean="0"/>
              <a:t>For example: Working </a:t>
            </a:r>
            <a:r>
              <a:rPr lang="en-CA" dirty="0"/>
              <a:t>on </a:t>
            </a:r>
            <a:r>
              <a:rPr lang="en-CA" dirty="0" smtClean="0"/>
              <a:t>Western social </a:t>
            </a:r>
            <a:r>
              <a:rPr lang="en-CA" dirty="0"/>
              <a:t>interaction skills, </a:t>
            </a:r>
            <a:r>
              <a:rPr lang="en-CA" dirty="0" smtClean="0"/>
              <a:t>educational </a:t>
            </a:r>
            <a:r>
              <a:rPr lang="en-CA" dirty="0"/>
              <a:t>skills, or </a:t>
            </a:r>
            <a:r>
              <a:rPr lang="en-CA" dirty="0" smtClean="0"/>
              <a:t>social </a:t>
            </a:r>
            <a:r>
              <a:rPr lang="en-CA" dirty="0"/>
              <a:t>behavioural activation activities </a:t>
            </a:r>
            <a:r>
              <a:rPr lang="en-CA" dirty="0" smtClean="0"/>
              <a:t>with </a:t>
            </a:r>
            <a:r>
              <a:rPr lang="en-CA" dirty="0"/>
              <a:t>a depressed international </a:t>
            </a:r>
            <a:r>
              <a:rPr lang="en-CA" dirty="0" smtClean="0"/>
              <a:t>student together with restructuring cognitions</a:t>
            </a:r>
            <a:endParaRPr lang="en-CA" dirty="0"/>
          </a:p>
        </p:txBody>
      </p:sp>
      <p:sp>
        <p:nvSpPr>
          <p:cNvPr id="7" name="Title 3"/>
          <p:cNvSpPr>
            <a:spLocks noGrp="1"/>
          </p:cNvSpPr>
          <p:nvPr>
            <p:ph type="title"/>
          </p:nvPr>
        </p:nvSpPr>
        <p:spPr>
          <a:xfrm>
            <a:off x="457200" y="44624"/>
            <a:ext cx="8229600" cy="1143000"/>
          </a:xfrm>
        </p:spPr>
        <p:txBody>
          <a:bodyPr>
            <a:normAutofit/>
          </a:bodyPr>
          <a:lstStyle/>
          <a:p>
            <a:r>
              <a:rPr lang="en-CA" sz="4400" dirty="0" smtClean="0"/>
              <a:t>Taking an Expanded Approach</a:t>
            </a:r>
            <a:endParaRPr lang="en-CA" sz="4400" dirty="0">
              <a:solidFill>
                <a:srgbClr val="FF0000"/>
              </a:solidFill>
            </a:endParaRPr>
          </a:p>
        </p:txBody>
      </p:sp>
      <p:grpSp>
        <p:nvGrpSpPr>
          <p:cNvPr id="4" name="Group 3"/>
          <p:cNvGrpSpPr/>
          <p:nvPr/>
        </p:nvGrpSpPr>
        <p:grpSpPr>
          <a:xfrm>
            <a:off x="1697014" y="5925331"/>
            <a:ext cx="6192688" cy="908879"/>
            <a:chOff x="1331640" y="5809890"/>
            <a:chExt cx="6192688" cy="908879"/>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9" name="Rounded Rectangle 8"/>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0" name="Rounded Rectangle 9"/>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Rounded Rectangle 15"/>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7" name="TextBox 16"/>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8" name="TextBox 17"/>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19" name="TextBox 18"/>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20" name="TextBox 19"/>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1" name="TextBox 20"/>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2" name="TextBox 21"/>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3" name="TextBox 22"/>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4" name="Rectangle 23"/>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7" name="Down Arrow 26"/>
          <p:cNvSpPr/>
          <p:nvPr/>
        </p:nvSpPr>
        <p:spPr>
          <a:xfrm>
            <a:off x="7092280"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4272357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1412777"/>
            <a:ext cx="8496944" cy="5168224"/>
          </a:xfrm>
        </p:spPr>
        <p:txBody>
          <a:bodyPr>
            <a:normAutofit/>
          </a:bodyPr>
          <a:lstStyle/>
          <a:p>
            <a:r>
              <a:rPr lang="en-CA" dirty="0" smtClean="0"/>
              <a:t>Practitioners may need to take on new roles in multicultural counselling</a:t>
            </a:r>
            <a:r>
              <a:rPr lang="en-CA" baseline="30000" dirty="0" smtClean="0"/>
              <a:t>1</a:t>
            </a:r>
            <a:r>
              <a:rPr lang="en-CA" dirty="0" smtClean="0"/>
              <a:t>:</a:t>
            </a:r>
          </a:p>
          <a:p>
            <a:pPr lvl="1"/>
            <a:r>
              <a:rPr lang="en-CA" dirty="0" smtClean="0"/>
              <a:t>An </a:t>
            </a:r>
            <a:r>
              <a:rPr lang="en-CA" i="1" dirty="0" smtClean="0"/>
              <a:t>advocate</a:t>
            </a:r>
            <a:r>
              <a:rPr lang="en-CA" dirty="0" smtClean="0"/>
              <a:t> helping clients to access resources and be understood by others</a:t>
            </a:r>
            <a:endParaRPr lang="en-CA" dirty="0"/>
          </a:p>
          <a:p>
            <a:pPr lvl="1"/>
            <a:endParaRPr lang="en-CA" dirty="0"/>
          </a:p>
          <a:p>
            <a:pPr lvl="1"/>
            <a:r>
              <a:rPr lang="en-CA" dirty="0" smtClean="0"/>
              <a:t>A cultural healing / cultural strength </a:t>
            </a:r>
            <a:r>
              <a:rPr lang="en-CA" i="1" dirty="0" smtClean="0"/>
              <a:t>facilitator</a:t>
            </a:r>
          </a:p>
          <a:p>
            <a:pPr lvl="1"/>
            <a:endParaRPr lang="en-CA" dirty="0"/>
          </a:p>
          <a:p>
            <a:pPr lvl="1"/>
            <a:r>
              <a:rPr lang="en-CA" dirty="0" smtClean="0"/>
              <a:t>A </a:t>
            </a:r>
            <a:r>
              <a:rPr lang="en-CA" i="1" dirty="0" smtClean="0"/>
              <a:t>consultant</a:t>
            </a:r>
            <a:r>
              <a:rPr lang="en-CA" dirty="0" smtClean="0"/>
              <a:t>, training clients to respond to discrimination and barriers</a:t>
            </a:r>
          </a:p>
          <a:p>
            <a:pPr lvl="1"/>
            <a:endParaRPr lang="en-CA" dirty="0"/>
          </a:p>
          <a:p>
            <a:pPr lvl="1"/>
            <a:r>
              <a:rPr lang="en-CA" dirty="0" smtClean="0"/>
              <a:t>A </a:t>
            </a:r>
            <a:r>
              <a:rPr lang="en-CA" i="1" dirty="0" smtClean="0"/>
              <a:t>change agent</a:t>
            </a:r>
            <a:r>
              <a:rPr lang="en-CA" dirty="0" smtClean="0"/>
              <a:t> who lobbies for societal change</a:t>
            </a:r>
            <a:endParaRPr lang="en-CA" dirty="0"/>
          </a:p>
        </p:txBody>
      </p:sp>
      <p:sp>
        <p:nvSpPr>
          <p:cNvPr id="3" name="Rectangle 2"/>
          <p:cNvSpPr/>
          <p:nvPr/>
        </p:nvSpPr>
        <p:spPr>
          <a:xfrm>
            <a:off x="5963770" y="6581001"/>
            <a:ext cx="3180230" cy="276999"/>
          </a:xfrm>
          <a:prstGeom prst="rect">
            <a:avLst/>
          </a:prstGeom>
        </p:spPr>
        <p:txBody>
          <a:bodyPr wrap="none">
            <a:spAutoFit/>
          </a:bodyPr>
          <a:lstStyle/>
          <a:p>
            <a:pPr lvl="1" algn="r"/>
            <a:r>
              <a:rPr lang="en-CA" sz="1200" baseline="30000" dirty="0" smtClean="0"/>
              <a:t>1</a:t>
            </a:r>
            <a:r>
              <a:rPr lang="en-CA" sz="1200" dirty="0" smtClean="0"/>
              <a:t>Atkinson</a:t>
            </a:r>
            <a:r>
              <a:rPr lang="en-CA" sz="1200" dirty="0"/>
              <a:t>, Thompson, &amp; Grant (1993) </a:t>
            </a:r>
          </a:p>
        </p:txBody>
      </p:sp>
      <p:sp>
        <p:nvSpPr>
          <p:cNvPr id="7" name="Title 3"/>
          <p:cNvSpPr txBox="1">
            <a:spLocks/>
          </p:cNvSpPr>
          <p:nvPr/>
        </p:nvSpPr>
        <p:spPr>
          <a:xfrm>
            <a:off x="234698" y="188640"/>
            <a:ext cx="872979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CA" sz="4400" dirty="0" smtClean="0"/>
              <a:t>3 Dimensional Model of Multicultural Counselling</a:t>
            </a:r>
            <a:r>
              <a:rPr lang="en-CA" sz="4400" baseline="30000" dirty="0" smtClean="0"/>
              <a:t>1</a:t>
            </a:r>
            <a:endParaRPr lang="en-CA" sz="4400" baseline="30000" dirty="0">
              <a:solidFill>
                <a:srgbClr val="FF0000"/>
              </a:solidFill>
            </a:endParaRPr>
          </a:p>
        </p:txBody>
      </p:sp>
    </p:spTree>
    <p:extLst>
      <p:ext uri="{BB962C8B-B14F-4D97-AF65-F5344CB8AC3E}">
        <p14:creationId xmlns:p14="http://schemas.microsoft.com/office/powerpoint/2010/main" val="75949799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rallelogram 14"/>
          <p:cNvSpPr/>
          <p:nvPr/>
        </p:nvSpPr>
        <p:spPr>
          <a:xfrm>
            <a:off x="2615318" y="5293990"/>
            <a:ext cx="4511166" cy="936104"/>
          </a:xfrm>
          <a:prstGeom prst="parallelogram">
            <a:avLst>
              <a:gd name="adj" fmla="val 123613"/>
            </a:avLst>
          </a:prstGeom>
          <a:solidFill>
            <a:srgbClr val="3891A7">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3756383" y="1904678"/>
            <a:ext cx="3384376" cy="3384376"/>
          </a:xfrm>
          <a:prstGeom prst="rect">
            <a:avLst/>
          </a:prstGeom>
          <a:solidFill>
            <a:srgbClr val="3891A7">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Parallelogram 18"/>
          <p:cNvSpPr/>
          <p:nvPr/>
        </p:nvSpPr>
        <p:spPr>
          <a:xfrm rot="16200000" flipV="1">
            <a:off x="1020078" y="3493790"/>
            <a:ext cx="4320480" cy="1152128"/>
          </a:xfrm>
          <a:prstGeom prst="parallelogram">
            <a:avLst>
              <a:gd name="adj" fmla="val 81450"/>
            </a:avLst>
          </a:prstGeom>
          <a:solidFill>
            <a:srgbClr val="3891A7">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2615318" y="2852936"/>
            <a:ext cx="3384376" cy="3384376"/>
          </a:xfrm>
          <a:prstGeom prst="rect">
            <a:avLst/>
          </a:prstGeom>
          <a:solidFill>
            <a:srgbClr val="3891A7">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Parallelogram 17"/>
          <p:cNvSpPr/>
          <p:nvPr/>
        </p:nvSpPr>
        <p:spPr>
          <a:xfrm rot="16200000" flipV="1">
            <a:off x="4404455" y="3493790"/>
            <a:ext cx="4320480" cy="1152128"/>
          </a:xfrm>
          <a:prstGeom prst="parallelogram">
            <a:avLst>
              <a:gd name="adj" fmla="val 81450"/>
            </a:avLst>
          </a:prstGeom>
          <a:solidFill>
            <a:srgbClr val="3891A7">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Parallelogram 11"/>
          <p:cNvSpPr/>
          <p:nvPr/>
        </p:nvSpPr>
        <p:spPr>
          <a:xfrm>
            <a:off x="2604255" y="1909614"/>
            <a:ext cx="4536504" cy="936104"/>
          </a:xfrm>
          <a:prstGeom prst="parallelogram">
            <a:avLst>
              <a:gd name="adj" fmla="val 123613"/>
            </a:avLst>
          </a:prstGeom>
          <a:solidFill>
            <a:srgbClr val="3891A7">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3479414" y="1535346"/>
            <a:ext cx="972108" cy="369332"/>
          </a:xfrm>
          <a:prstGeom prst="rect">
            <a:avLst/>
          </a:prstGeom>
          <a:noFill/>
        </p:spPr>
        <p:txBody>
          <a:bodyPr wrap="square" rtlCol="0">
            <a:spAutoFit/>
          </a:bodyPr>
          <a:lstStyle/>
          <a:p>
            <a:r>
              <a:rPr lang="en-CA" dirty="0" smtClean="0"/>
              <a:t>Advisor</a:t>
            </a:r>
            <a:endParaRPr lang="en-CA" dirty="0"/>
          </a:p>
        </p:txBody>
      </p:sp>
      <p:sp>
        <p:nvSpPr>
          <p:cNvPr id="21" name="TextBox 20"/>
          <p:cNvSpPr txBox="1"/>
          <p:nvPr/>
        </p:nvSpPr>
        <p:spPr>
          <a:xfrm>
            <a:off x="6294064" y="1533476"/>
            <a:ext cx="1374280" cy="369332"/>
          </a:xfrm>
          <a:prstGeom prst="rect">
            <a:avLst/>
          </a:prstGeom>
          <a:noFill/>
        </p:spPr>
        <p:txBody>
          <a:bodyPr wrap="square" rtlCol="0">
            <a:spAutoFit/>
          </a:bodyPr>
          <a:lstStyle/>
          <a:p>
            <a:r>
              <a:rPr lang="en-CA" dirty="0" smtClean="0"/>
              <a:t>Consultant</a:t>
            </a:r>
            <a:endParaRPr lang="en-CA" dirty="0"/>
          </a:p>
        </p:txBody>
      </p:sp>
      <p:sp>
        <p:nvSpPr>
          <p:cNvPr id="23" name="TextBox 22"/>
          <p:cNvSpPr txBox="1"/>
          <p:nvPr/>
        </p:nvSpPr>
        <p:spPr>
          <a:xfrm>
            <a:off x="5448571" y="2472802"/>
            <a:ext cx="1257722" cy="369332"/>
          </a:xfrm>
          <a:prstGeom prst="rect">
            <a:avLst/>
          </a:prstGeom>
          <a:noFill/>
        </p:spPr>
        <p:txBody>
          <a:bodyPr wrap="square" rtlCol="0">
            <a:spAutoFit/>
          </a:bodyPr>
          <a:lstStyle/>
          <a:p>
            <a:r>
              <a:rPr lang="en-CA" dirty="0" smtClean="0"/>
              <a:t>Counsellor</a:t>
            </a:r>
            <a:endParaRPr lang="en-CA" dirty="0"/>
          </a:p>
        </p:txBody>
      </p:sp>
      <p:sp>
        <p:nvSpPr>
          <p:cNvPr id="25" name="TextBox 24"/>
          <p:cNvSpPr txBox="1"/>
          <p:nvPr/>
        </p:nvSpPr>
        <p:spPr>
          <a:xfrm>
            <a:off x="6654104" y="4659069"/>
            <a:ext cx="929680" cy="646331"/>
          </a:xfrm>
          <a:prstGeom prst="rect">
            <a:avLst/>
          </a:prstGeom>
          <a:noFill/>
        </p:spPr>
        <p:txBody>
          <a:bodyPr wrap="square" rtlCol="0">
            <a:spAutoFit/>
          </a:bodyPr>
          <a:lstStyle/>
          <a:p>
            <a:pPr algn="ctr"/>
            <a:r>
              <a:rPr lang="en-CA" dirty="0" smtClean="0"/>
              <a:t>Change Agent</a:t>
            </a:r>
            <a:endParaRPr lang="en-CA" dirty="0"/>
          </a:p>
        </p:txBody>
      </p:sp>
      <p:sp>
        <p:nvSpPr>
          <p:cNvPr id="26" name="TextBox 25"/>
          <p:cNvSpPr txBox="1"/>
          <p:nvPr/>
        </p:nvSpPr>
        <p:spPr>
          <a:xfrm>
            <a:off x="5239789" y="5762042"/>
            <a:ext cx="1768017" cy="369332"/>
          </a:xfrm>
          <a:prstGeom prst="rect">
            <a:avLst/>
          </a:prstGeom>
          <a:noFill/>
        </p:spPr>
        <p:txBody>
          <a:bodyPr wrap="square" rtlCol="0">
            <a:spAutoFit/>
          </a:bodyPr>
          <a:lstStyle/>
          <a:p>
            <a:r>
              <a:rPr lang="en-CA" dirty="0" smtClean="0"/>
              <a:t>Psychotherapist</a:t>
            </a:r>
            <a:endParaRPr lang="en-CA" dirty="0"/>
          </a:p>
        </p:txBody>
      </p:sp>
      <p:sp>
        <p:nvSpPr>
          <p:cNvPr id="27" name="TextBox 26"/>
          <p:cNvSpPr txBox="1"/>
          <p:nvPr/>
        </p:nvSpPr>
        <p:spPr>
          <a:xfrm>
            <a:off x="3263390" y="4931876"/>
            <a:ext cx="1152128" cy="369332"/>
          </a:xfrm>
          <a:prstGeom prst="rect">
            <a:avLst/>
          </a:prstGeom>
          <a:noFill/>
        </p:spPr>
        <p:txBody>
          <a:bodyPr wrap="square" rtlCol="0">
            <a:spAutoFit/>
          </a:bodyPr>
          <a:lstStyle/>
          <a:p>
            <a:r>
              <a:rPr lang="en-CA" dirty="0" smtClean="0"/>
              <a:t>Advocate</a:t>
            </a:r>
            <a:endParaRPr lang="en-CA" dirty="0"/>
          </a:p>
        </p:txBody>
      </p:sp>
      <p:sp>
        <p:nvSpPr>
          <p:cNvPr id="28" name="TextBox 27"/>
          <p:cNvSpPr txBox="1"/>
          <p:nvPr/>
        </p:nvSpPr>
        <p:spPr>
          <a:xfrm>
            <a:off x="2776238" y="2564904"/>
            <a:ext cx="1675284" cy="830997"/>
          </a:xfrm>
          <a:prstGeom prst="rect">
            <a:avLst/>
          </a:prstGeom>
          <a:noFill/>
        </p:spPr>
        <p:txBody>
          <a:bodyPr wrap="square" rtlCol="0">
            <a:spAutoFit/>
          </a:bodyPr>
          <a:lstStyle/>
          <a:p>
            <a:r>
              <a:rPr lang="en-CA" sz="1600" dirty="0" smtClean="0"/>
              <a:t>Facilitator of Indigenous Support System</a:t>
            </a:r>
            <a:endParaRPr lang="en-CA" sz="1600" dirty="0"/>
          </a:p>
        </p:txBody>
      </p:sp>
      <p:sp>
        <p:nvSpPr>
          <p:cNvPr id="29" name="TextBox 28"/>
          <p:cNvSpPr txBox="1"/>
          <p:nvPr/>
        </p:nvSpPr>
        <p:spPr>
          <a:xfrm>
            <a:off x="2617879" y="5406315"/>
            <a:ext cx="1675284" cy="830997"/>
          </a:xfrm>
          <a:prstGeom prst="rect">
            <a:avLst/>
          </a:prstGeom>
          <a:noFill/>
        </p:spPr>
        <p:txBody>
          <a:bodyPr wrap="square" rtlCol="0">
            <a:spAutoFit/>
          </a:bodyPr>
          <a:lstStyle/>
          <a:p>
            <a:r>
              <a:rPr lang="en-CA" sz="1600" dirty="0" smtClean="0"/>
              <a:t>Facilitator of Indigenous Healing Methods</a:t>
            </a:r>
            <a:endParaRPr lang="en-CA" sz="1600" dirty="0"/>
          </a:p>
        </p:txBody>
      </p:sp>
      <p:sp>
        <p:nvSpPr>
          <p:cNvPr id="31" name="TextBox 30"/>
          <p:cNvSpPr txBox="1"/>
          <p:nvPr/>
        </p:nvSpPr>
        <p:spPr>
          <a:xfrm>
            <a:off x="3594060" y="6516052"/>
            <a:ext cx="1757561" cy="369332"/>
          </a:xfrm>
          <a:prstGeom prst="rect">
            <a:avLst/>
          </a:prstGeom>
          <a:noFill/>
        </p:spPr>
        <p:txBody>
          <a:bodyPr wrap="square" rtlCol="0">
            <a:spAutoFit/>
          </a:bodyPr>
          <a:lstStyle/>
          <a:p>
            <a:r>
              <a:rPr lang="en-CA" b="1" dirty="0" smtClean="0"/>
              <a:t>Acculturation</a:t>
            </a:r>
            <a:endParaRPr lang="en-CA" b="1" dirty="0"/>
          </a:p>
        </p:txBody>
      </p:sp>
      <p:sp>
        <p:nvSpPr>
          <p:cNvPr id="32" name="TextBox 31"/>
          <p:cNvSpPr txBox="1"/>
          <p:nvPr/>
        </p:nvSpPr>
        <p:spPr>
          <a:xfrm rot="16200000">
            <a:off x="1030744" y="4146523"/>
            <a:ext cx="1948394" cy="369332"/>
          </a:xfrm>
          <a:prstGeom prst="rect">
            <a:avLst/>
          </a:prstGeom>
          <a:noFill/>
        </p:spPr>
        <p:txBody>
          <a:bodyPr wrap="square" rtlCol="0">
            <a:spAutoFit/>
          </a:bodyPr>
          <a:lstStyle/>
          <a:p>
            <a:r>
              <a:rPr lang="en-CA" b="1" dirty="0" smtClean="0"/>
              <a:t>Goal of Helping</a:t>
            </a:r>
            <a:endParaRPr lang="en-CA" b="1" dirty="0"/>
          </a:p>
        </p:txBody>
      </p:sp>
      <p:sp>
        <p:nvSpPr>
          <p:cNvPr id="33" name="TextBox 32"/>
          <p:cNvSpPr txBox="1"/>
          <p:nvPr/>
        </p:nvSpPr>
        <p:spPr>
          <a:xfrm rot="19220035">
            <a:off x="1582795" y="1380857"/>
            <a:ext cx="1486822" cy="646331"/>
          </a:xfrm>
          <a:prstGeom prst="rect">
            <a:avLst/>
          </a:prstGeom>
          <a:noFill/>
        </p:spPr>
        <p:txBody>
          <a:bodyPr wrap="square" rtlCol="0">
            <a:spAutoFit/>
          </a:bodyPr>
          <a:lstStyle/>
          <a:p>
            <a:pPr algn="ctr"/>
            <a:r>
              <a:rPr lang="en-CA" b="1" dirty="0" smtClean="0"/>
              <a:t>Locus </a:t>
            </a:r>
          </a:p>
          <a:p>
            <a:pPr algn="ctr"/>
            <a:r>
              <a:rPr lang="en-CA" b="1" dirty="0"/>
              <a:t>o</a:t>
            </a:r>
            <a:r>
              <a:rPr lang="en-CA" b="1" dirty="0" smtClean="0"/>
              <a:t>f Problem</a:t>
            </a:r>
            <a:endParaRPr lang="en-CA" b="1" dirty="0"/>
          </a:p>
        </p:txBody>
      </p:sp>
      <p:sp>
        <p:nvSpPr>
          <p:cNvPr id="34" name="TextBox 33"/>
          <p:cNvSpPr txBox="1"/>
          <p:nvPr/>
        </p:nvSpPr>
        <p:spPr>
          <a:xfrm rot="19220035">
            <a:off x="1600775" y="2397497"/>
            <a:ext cx="907367" cy="307777"/>
          </a:xfrm>
          <a:prstGeom prst="rect">
            <a:avLst/>
          </a:prstGeom>
          <a:noFill/>
        </p:spPr>
        <p:txBody>
          <a:bodyPr wrap="square" rtlCol="0">
            <a:spAutoFit/>
          </a:bodyPr>
          <a:lstStyle/>
          <a:p>
            <a:r>
              <a:rPr lang="en-CA" sz="1400" u="sng" dirty="0" smtClean="0"/>
              <a:t>Internal</a:t>
            </a:r>
            <a:endParaRPr lang="en-CA" sz="1400" u="sng" dirty="0"/>
          </a:p>
        </p:txBody>
      </p:sp>
      <p:sp>
        <p:nvSpPr>
          <p:cNvPr id="35" name="TextBox 34"/>
          <p:cNvSpPr txBox="1"/>
          <p:nvPr/>
        </p:nvSpPr>
        <p:spPr>
          <a:xfrm rot="19220035">
            <a:off x="2905628" y="1452814"/>
            <a:ext cx="886791" cy="307777"/>
          </a:xfrm>
          <a:prstGeom prst="rect">
            <a:avLst/>
          </a:prstGeom>
          <a:noFill/>
        </p:spPr>
        <p:txBody>
          <a:bodyPr wrap="square" rtlCol="0">
            <a:spAutoFit/>
          </a:bodyPr>
          <a:lstStyle/>
          <a:p>
            <a:r>
              <a:rPr lang="en-CA" sz="1400" u="sng" dirty="0" smtClean="0"/>
              <a:t>External</a:t>
            </a:r>
            <a:endParaRPr lang="en-CA" sz="1400" u="sng" dirty="0"/>
          </a:p>
        </p:txBody>
      </p:sp>
      <p:sp>
        <p:nvSpPr>
          <p:cNvPr id="36" name="TextBox 35"/>
          <p:cNvSpPr txBox="1"/>
          <p:nvPr/>
        </p:nvSpPr>
        <p:spPr>
          <a:xfrm>
            <a:off x="5567646" y="6431230"/>
            <a:ext cx="588521" cy="307777"/>
          </a:xfrm>
          <a:prstGeom prst="rect">
            <a:avLst/>
          </a:prstGeom>
          <a:noFill/>
        </p:spPr>
        <p:txBody>
          <a:bodyPr wrap="square" rtlCol="0">
            <a:spAutoFit/>
          </a:bodyPr>
          <a:lstStyle/>
          <a:p>
            <a:r>
              <a:rPr lang="en-CA" sz="1400" u="sng" dirty="0" smtClean="0"/>
              <a:t>High</a:t>
            </a:r>
            <a:endParaRPr lang="en-CA" sz="1400" u="sng" dirty="0"/>
          </a:p>
        </p:txBody>
      </p:sp>
      <p:sp>
        <p:nvSpPr>
          <p:cNvPr id="37" name="TextBox 36"/>
          <p:cNvSpPr txBox="1"/>
          <p:nvPr/>
        </p:nvSpPr>
        <p:spPr>
          <a:xfrm>
            <a:off x="2604253" y="6433591"/>
            <a:ext cx="588521" cy="307777"/>
          </a:xfrm>
          <a:prstGeom prst="rect">
            <a:avLst/>
          </a:prstGeom>
          <a:noFill/>
        </p:spPr>
        <p:txBody>
          <a:bodyPr wrap="square" rtlCol="0">
            <a:spAutoFit/>
          </a:bodyPr>
          <a:lstStyle/>
          <a:p>
            <a:r>
              <a:rPr lang="en-CA" sz="1400" u="sng" dirty="0" smtClean="0"/>
              <a:t>Low</a:t>
            </a:r>
            <a:endParaRPr lang="en-CA" sz="1400" u="sng" dirty="0"/>
          </a:p>
        </p:txBody>
      </p:sp>
      <p:sp>
        <p:nvSpPr>
          <p:cNvPr id="38" name="TextBox 37"/>
          <p:cNvSpPr txBox="1"/>
          <p:nvPr/>
        </p:nvSpPr>
        <p:spPr>
          <a:xfrm rot="16200000">
            <a:off x="1699922" y="5452176"/>
            <a:ext cx="1247657" cy="307777"/>
          </a:xfrm>
          <a:prstGeom prst="rect">
            <a:avLst/>
          </a:prstGeom>
          <a:noFill/>
        </p:spPr>
        <p:txBody>
          <a:bodyPr wrap="square" rtlCol="0">
            <a:spAutoFit/>
          </a:bodyPr>
          <a:lstStyle/>
          <a:p>
            <a:r>
              <a:rPr lang="en-CA" sz="1400" u="sng" dirty="0" smtClean="0"/>
              <a:t>Remediation</a:t>
            </a:r>
            <a:endParaRPr lang="en-CA" sz="1400" u="sng" dirty="0"/>
          </a:p>
        </p:txBody>
      </p:sp>
      <p:sp>
        <p:nvSpPr>
          <p:cNvPr id="40" name="TextBox 39"/>
          <p:cNvSpPr txBox="1"/>
          <p:nvPr/>
        </p:nvSpPr>
        <p:spPr>
          <a:xfrm rot="16200000">
            <a:off x="1745230" y="3145192"/>
            <a:ext cx="1123934" cy="307777"/>
          </a:xfrm>
          <a:prstGeom prst="rect">
            <a:avLst/>
          </a:prstGeom>
          <a:noFill/>
        </p:spPr>
        <p:txBody>
          <a:bodyPr wrap="square" rtlCol="0">
            <a:spAutoFit/>
          </a:bodyPr>
          <a:lstStyle/>
          <a:p>
            <a:r>
              <a:rPr lang="en-CA" sz="1400" u="sng" dirty="0" smtClean="0"/>
              <a:t>Prevention</a:t>
            </a:r>
            <a:endParaRPr lang="en-CA" sz="1400" u="sng" dirty="0"/>
          </a:p>
        </p:txBody>
      </p:sp>
      <p:sp>
        <p:nvSpPr>
          <p:cNvPr id="30" name="TextBox 29"/>
          <p:cNvSpPr txBox="1"/>
          <p:nvPr/>
        </p:nvSpPr>
        <p:spPr>
          <a:xfrm>
            <a:off x="114350" y="6608385"/>
            <a:ext cx="9029650" cy="276999"/>
          </a:xfrm>
          <a:prstGeom prst="rect">
            <a:avLst/>
          </a:prstGeom>
          <a:noFill/>
        </p:spPr>
        <p:txBody>
          <a:bodyPr wrap="square" rtlCol="0">
            <a:spAutoFit/>
          </a:bodyPr>
          <a:lstStyle/>
          <a:p>
            <a:pPr lvl="1" algn="r"/>
            <a:r>
              <a:rPr lang="en-CA" sz="1200" baseline="30000" dirty="0"/>
              <a:t>1</a:t>
            </a:r>
            <a:r>
              <a:rPr lang="en-CA" sz="1200" dirty="0" smtClean="0"/>
              <a:t>Atkinson</a:t>
            </a:r>
            <a:r>
              <a:rPr lang="en-CA" sz="1200" dirty="0"/>
              <a:t>, Thompson, &amp; </a:t>
            </a:r>
            <a:r>
              <a:rPr lang="en-CA" sz="1200" dirty="0" smtClean="0"/>
              <a:t>Grant (1993)</a:t>
            </a:r>
            <a:endParaRPr lang="en-CA" sz="1200" dirty="0"/>
          </a:p>
        </p:txBody>
      </p:sp>
      <p:sp>
        <p:nvSpPr>
          <p:cNvPr id="41" name="Title 3"/>
          <p:cNvSpPr txBox="1">
            <a:spLocks/>
          </p:cNvSpPr>
          <p:nvPr/>
        </p:nvSpPr>
        <p:spPr>
          <a:xfrm>
            <a:off x="234698" y="188640"/>
            <a:ext cx="872979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CA" sz="4400" dirty="0" smtClean="0"/>
              <a:t>3 Dimensional Model of Multicultural Counselling</a:t>
            </a:r>
            <a:r>
              <a:rPr lang="en-CA" sz="4400" baseline="30000" dirty="0" smtClean="0"/>
              <a:t>1</a:t>
            </a:r>
            <a:endParaRPr lang="en-CA" sz="4400" baseline="30000" dirty="0">
              <a:solidFill>
                <a:srgbClr val="FF0000"/>
              </a:solidFill>
            </a:endParaRPr>
          </a:p>
        </p:txBody>
      </p:sp>
    </p:spTree>
    <p:extLst>
      <p:ext uri="{BB962C8B-B14F-4D97-AF65-F5344CB8AC3E}">
        <p14:creationId xmlns:p14="http://schemas.microsoft.com/office/powerpoint/2010/main" val="45864883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323528" y="116632"/>
            <a:ext cx="8568952" cy="1143000"/>
          </a:xfrm>
        </p:spPr>
        <p:txBody>
          <a:bodyPr>
            <a:noAutofit/>
          </a:bodyPr>
          <a:lstStyle/>
          <a:p>
            <a:r>
              <a:rPr lang="en-CA" sz="4400" dirty="0" smtClean="0"/>
              <a:t>Collaborative Therapeutic Adaptation</a:t>
            </a:r>
            <a:endParaRPr lang="en-CA" sz="4400" dirty="0">
              <a:solidFill>
                <a:srgbClr val="FF0000"/>
              </a:solidFill>
            </a:endParaRPr>
          </a:p>
        </p:txBody>
      </p:sp>
      <p:sp>
        <p:nvSpPr>
          <p:cNvPr id="3" name="Content Placeholder 2"/>
          <p:cNvSpPr>
            <a:spLocks noGrp="1"/>
          </p:cNvSpPr>
          <p:nvPr>
            <p:ph idx="1"/>
          </p:nvPr>
        </p:nvSpPr>
        <p:spPr>
          <a:xfrm>
            <a:off x="323528" y="1412776"/>
            <a:ext cx="8496944" cy="5112568"/>
          </a:xfrm>
        </p:spPr>
        <p:txBody>
          <a:bodyPr>
            <a:normAutofit/>
          </a:bodyPr>
          <a:lstStyle/>
          <a:p>
            <a:r>
              <a:rPr lang="en-CA" sz="2800" dirty="0" smtClean="0"/>
              <a:t>Therapeutic adaptation frameworks are usually top-down (improvements generated by theory &amp; research)</a:t>
            </a:r>
            <a:r>
              <a:rPr lang="en-CA" sz="2800" baseline="30000" dirty="0" smtClean="0"/>
              <a:t>1</a:t>
            </a:r>
          </a:p>
          <a:p>
            <a:endParaRPr lang="en-CA" sz="2800" dirty="0" smtClean="0"/>
          </a:p>
          <a:p>
            <a:r>
              <a:rPr lang="en-CA" sz="2800" dirty="0" smtClean="0"/>
              <a:t>Working with the community to design a program is another option (bottom-up)</a:t>
            </a:r>
          </a:p>
          <a:p>
            <a:endParaRPr lang="en-CA" sz="2800" dirty="0"/>
          </a:p>
          <a:p>
            <a:r>
              <a:rPr lang="en-CA" sz="2800" dirty="0" smtClean="0"/>
              <a:t>This is an increasing trend with two new frameworks recently being applied for this purpose</a:t>
            </a:r>
            <a:endParaRPr lang="en-CA" sz="2800" dirty="0"/>
          </a:p>
          <a:p>
            <a:endParaRPr lang="en-CA" sz="2800" dirty="0" smtClean="0"/>
          </a:p>
        </p:txBody>
      </p:sp>
      <p:sp>
        <p:nvSpPr>
          <p:cNvPr id="9" name="TextBox 8"/>
          <p:cNvSpPr txBox="1"/>
          <p:nvPr/>
        </p:nvSpPr>
        <p:spPr>
          <a:xfrm>
            <a:off x="114350" y="6608385"/>
            <a:ext cx="9029650" cy="276999"/>
          </a:xfrm>
          <a:prstGeom prst="rect">
            <a:avLst/>
          </a:prstGeom>
          <a:noFill/>
        </p:spPr>
        <p:txBody>
          <a:bodyPr wrap="square" rtlCol="0">
            <a:spAutoFit/>
          </a:bodyPr>
          <a:lstStyle/>
          <a:p>
            <a:pPr lvl="1" algn="r"/>
            <a:r>
              <a:rPr lang="en-CA" sz="1200" baseline="30000" dirty="0"/>
              <a:t>1</a:t>
            </a:r>
            <a:r>
              <a:rPr lang="en-CA" sz="1200" dirty="0" smtClean="0"/>
              <a:t>Hwang (2009)</a:t>
            </a:r>
            <a:endParaRPr lang="en-CA" sz="1200" dirty="0"/>
          </a:p>
        </p:txBody>
      </p:sp>
    </p:spTree>
    <p:extLst>
      <p:ext uri="{BB962C8B-B14F-4D97-AF65-F5344CB8AC3E}">
        <p14:creationId xmlns:p14="http://schemas.microsoft.com/office/powerpoint/2010/main" val="3715916388"/>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6"/>
            <a:ext cx="8496944" cy="5112568"/>
          </a:xfrm>
        </p:spPr>
        <p:txBody>
          <a:bodyPr>
            <a:normAutofit/>
          </a:bodyPr>
          <a:lstStyle/>
          <a:p>
            <a:r>
              <a:rPr lang="en-CA" sz="2800" dirty="0" smtClean="0"/>
              <a:t>Collaborating with stakeholders can lead to new information and strategies</a:t>
            </a:r>
            <a:r>
              <a:rPr lang="en-CA" sz="2800" baseline="30000" dirty="0" smtClean="0"/>
              <a:t>1,2</a:t>
            </a:r>
            <a:r>
              <a:rPr lang="en-CA" sz="2800" dirty="0" smtClean="0"/>
              <a:t> while empowering the community to participate in designing its own care</a:t>
            </a:r>
          </a:p>
          <a:p>
            <a:endParaRPr lang="en-CA" sz="2800" dirty="0"/>
          </a:p>
          <a:p>
            <a:r>
              <a:rPr lang="en-CA" sz="2800" dirty="0" smtClean="0"/>
              <a:t>The </a:t>
            </a:r>
            <a:r>
              <a:rPr lang="en-CA" sz="2800" i="1" dirty="0" smtClean="0"/>
              <a:t>Formative </a:t>
            </a:r>
            <a:r>
              <a:rPr lang="en-CA" sz="2800" i="1" dirty="0"/>
              <a:t>Method for Adapting Psychotherapy</a:t>
            </a:r>
            <a:r>
              <a:rPr lang="en-CA" sz="2800" dirty="0"/>
              <a:t> (</a:t>
            </a:r>
            <a:r>
              <a:rPr lang="en-CA" sz="2800" dirty="0" smtClean="0"/>
              <a:t>FMAP</a:t>
            </a:r>
            <a:r>
              <a:rPr lang="en-CA" sz="2800" baseline="30000" dirty="0" smtClean="0"/>
              <a:t>1</a:t>
            </a:r>
            <a:r>
              <a:rPr lang="en-CA" sz="2800" dirty="0" smtClean="0"/>
              <a:t>) is </a:t>
            </a:r>
            <a:r>
              <a:rPr lang="en-CA" sz="2800" dirty="0"/>
              <a:t>a five-phase framework </a:t>
            </a:r>
            <a:r>
              <a:rPr lang="en-CA" sz="2800" dirty="0" smtClean="0"/>
              <a:t>designed for use with the PAMF to combine top-down and bottom-up processes </a:t>
            </a:r>
          </a:p>
        </p:txBody>
      </p:sp>
      <p:sp>
        <p:nvSpPr>
          <p:cNvPr id="7" name="Title 3"/>
          <p:cNvSpPr>
            <a:spLocks noGrp="1"/>
          </p:cNvSpPr>
          <p:nvPr>
            <p:ph type="title"/>
          </p:nvPr>
        </p:nvSpPr>
        <p:spPr>
          <a:xfrm>
            <a:off x="323528" y="116632"/>
            <a:ext cx="8568952" cy="1143000"/>
          </a:xfrm>
        </p:spPr>
        <p:txBody>
          <a:bodyPr>
            <a:noAutofit/>
          </a:bodyPr>
          <a:lstStyle/>
          <a:p>
            <a:r>
              <a:rPr lang="en-CA" sz="4400" dirty="0" smtClean="0"/>
              <a:t>Collaborative Therapeutic Adaptation</a:t>
            </a:r>
            <a:endParaRPr lang="en-CA" sz="4400" dirty="0">
              <a:solidFill>
                <a:srgbClr val="FF0000"/>
              </a:solidFill>
            </a:endParaRPr>
          </a:p>
        </p:txBody>
      </p:sp>
      <p:grpSp>
        <p:nvGrpSpPr>
          <p:cNvPr id="5" name="Group 4"/>
          <p:cNvGrpSpPr/>
          <p:nvPr/>
        </p:nvGrpSpPr>
        <p:grpSpPr>
          <a:xfrm>
            <a:off x="1697014" y="5925331"/>
            <a:ext cx="6192688" cy="908879"/>
            <a:chOff x="1331640" y="5809890"/>
            <a:chExt cx="6192688" cy="908879"/>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10" name="Rounded Rectangle 9"/>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Rounded Rectangle 15"/>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7" name="Rounded Rectangle 16"/>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TextBox 17"/>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9" name="TextBox 18"/>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20" name="TextBox 19"/>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21" name="TextBox 20"/>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2" name="TextBox 21"/>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3" name="TextBox 22"/>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4" name="TextBox 23"/>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5" name="Rectangle 24"/>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8" name="Down Arrow 27"/>
          <p:cNvSpPr/>
          <p:nvPr/>
        </p:nvSpPr>
        <p:spPr>
          <a:xfrm>
            <a:off x="7245821"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14350" y="6608385"/>
            <a:ext cx="9029650" cy="276999"/>
          </a:xfrm>
          <a:prstGeom prst="rect">
            <a:avLst/>
          </a:prstGeom>
          <a:noFill/>
        </p:spPr>
        <p:txBody>
          <a:bodyPr wrap="square" rtlCol="0">
            <a:spAutoFit/>
          </a:bodyPr>
          <a:lstStyle/>
          <a:p>
            <a:pPr lvl="1" algn="r"/>
            <a:r>
              <a:rPr lang="en-CA" sz="1200" baseline="30000" dirty="0"/>
              <a:t>1</a:t>
            </a:r>
            <a:r>
              <a:rPr lang="en-CA" sz="1200" dirty="0" smtClean="0"/>
              <a:t>Hwang (2009); </a:t>
            </a:r>
            <a:r>
              <a:rPr lang="en-CA" sz="1200" baseline="30000" dirty="0" smtClean="0"/>
              <a:t>2</a:t>
            </a:r>
            <a:r>
              <a:rPr lang="en-CA" sz="1200" dirty="0" smtClean="0"/>
              <a:t>(Hwang, 2012)</a:t>
            </a:r>
            <a:endParaRPr lang="en-CA" sz="1200" dirty="0"/>
          </a:p>
        </p:txBody>
      </p:sp>
    </p:spTree>
    <p:extLst>
      <p:ext uri="{BB962C8B-B14F-4D97-AF65-F5344CB8AC3E}">
        <p14:creationId xmlns:p14="http://schemas.microsoft.com/office/powerpoint/2010/main" val="367026589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44624"/>
            <a:ext cx="8229600" cy="1143000"/>
          </a:xfrm>
        </p:spPr>
        <p:txBody>
          <a:bodyPr>
            <a:normAutofit/>
          </a:bodyPr>
          <a:lstStyle/>
          <a:p>
            <a:r>
              <a:rPr lang="en-CA" sz="4400" dirty="0" smtClean="0"/>
              <a:t>The FMAP</a:t>
            </a:r>
            <a:r>
              <a:rPr lang="en-CA" sz="4400" baseline="30000" dirty="0" smtClean="0"/>
              <a:t>1</a:t>
            </a:r>
            <a:endParaRPr lang="en-CA" sz="4400" baseline="30000" dirty="0">
              <a:solidFill>
                <a:srgbClr val="FF0000"/>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20446529"/>
              </p:ext>
            </p:extLst>
          </p:nvPr>
        </p:nvGraphicFramePr>
        <p:xfrm>
          <a:off x="107504" y="1196752"/>
          <a:ext cx="8928992"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14350" y="6608385"/>
            <a:ext cx="9029650" cy="276999"/>
          </a:xfrm>
          <a:prstGeom prst="rect">
            <a:avLst/>
          </a:prstGeom>
          <a:noFill/>
        </p:spPr>
        <p:txBody>
          <a:bodyPr wrap="square" rtlCol="0">
            <a:spAutoFit/>
          </a:bodyPr>
          <a:lstStyle/>
          <a:p>
            <a:pPr lvl="1" algn="r"/>
            <a:r>
              <a:rPr lang="en-CA" sz="1200" baseline="30000" dirty="0"/>
              <a:t>1</a:t>
            </a:r>
            <a:r>
              <a:rPr lang="en-CA" sz="1200" dirty="0" smtClean="0"/>
              <a:t>Hwang (2009)</a:t>
            </a:r>
            <a:endParaRPr lang="en-CA" sz="1200" dirty="0"/>
          </a:p>
        </p:txBody>
      </p:sp>
    </p:spTree>
    <p:extLst>
      <p:ext uri="{BB962C8B-B14F-4D97-AF65-F5344CB8AC3E}">
        <p14:creationId xmlns:p14="http://schemas.microsoft.com/office/powerpoint/2010/main" val="3245541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fontScale="90000"/>
          </a:bodyPr>
          <a:lstStyle/>
          <a:p>
            <a:r>
              <a:rPr lang="en-CA" dirty="0" smtClean="0"/>
              <a:t>What is Culturally Competent Counselling? </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223141"/>
              </p:ext>
            </p:extLst>
          </p:nvPr>
        </p:nvGraphicFramePr>
        <p:xfrm>
          <a:off x="179512" y="1340768"/>
          <a:ext cx="878497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0" y="6597352"/>
            <a:ext cx="9144000" cy="276999"/>
          </a:xfrm>
          <a:prstGeom prst="rect">
            <a:avLst/>
          </a:prstGeom>
        </p:spPr>
        <p:txBody>
          <a:bodyPr wrap="square">
            <a:spAutoFit/>
          </a:bodyPr>
          <a:lstStyle/>
          <a:p>
            <a:pPr marL="118872" algn="r"/>
            <a:r>
              <a:rPr lang="en-CA" sz="1200" baseline="30000" dirty="0" smtClean="0"/>
              <a:t>1</a:t>
            </a:r>
            <a:r>
              <a:rPr lang="en-CA" sz="1200" dirty="0" smtClean="0"/>
              <a:t>Sue</a:t>
            </a:r>
            <a:r>
              <a:rPr lang="en-CA" sz="1200" dirty="0"/>
              <a:t>,  </a:t>
            </a:r>
            <a:r>
              <a:rPr lang="en-CA" sz="1200" dirty="0" smtClean="0"/>
              <a:t>Arredondo</a:t>
            </a:r>
            <a:r>
              <a:rPr lang="en-CA" sz="1200" dirty="0"/>
              <a:t>, &amp; </a:t>
            </a:r>
            <a:r>
              <a:rPr lang="en-CA" sz="1200" dirty="0" err="1" smtClean="0"/>
              <a:t>McDavis</a:t>
            </a:r>
            <a:r>
              <a:rPr lang="en-CA" sz="1200" dirty="0" smtClean="0"/>
              <a:t> (1992, p.481); </a:t>
            </a:r>
            <a:r>
              <a:rPr lang="en-CA" sz="1200" baseline="30000" dirty="0" smtClean="0"/>
              <a:t>2</a:t>
            </a:r>
            <a:r>
              <a:rPr lang="en-CA" sz="1200" dirty="0" smtClean="0"/>
              <a:t>Sue </a:t>
            </a:r>
            <a:r>
              <a:rPr lang="en-CA" sz="1200" dirty="0"/>
              <a:t>&amp; </a:t>
            </a:r>
            <a:r>
              <a:rPr lang="en-CA" sz="1200" dirty="0" smtClean="0"/>
              <a:t>Sue (2008); </a:t>
            </a:r>
            <a:r>
              <a:rPr lang="en-CA" sz="1200" baseline="30000" dirty="0" smtClean="0"/>
              <a:t>3</a:t>
            </a:r>
            <a:r>
              <a:rPr lang="en-CA" sz="1200" dirty="0" smtClean="0"/>
              <a:t>Sue </a:t>
            </a:r>
            <a:r>
              <a:rPr lang="en-CA" sz="1200" dirty="0"/>
              <a:t>et </a:t>
            </a:r>
            <a:r>
              <a:rPr lang="en-CA" sz="1200" dirty="0" smtClean="0"/>
              <a:t>al. (1982); </a:t>
            </a:r>
            <a:r>
              <a:rPr lang="en-CA" sz="1200" baseline="30000" dirty="0"/>
              <a:t>4</a:t>
            </a:r>
            <a:r>
              <a:rPr lang="en-CA" sz="1200" dirty="0" smtClean="0"/>
              <a:t>Collins </a:t>
            </a:r>
            <a:r>
              <a:rPr lang="en-CA" sz="1200" dirty="0"/>
              <a:t>&amp; Arthur (2010, p.210</a:t>
            </a:r>
            <a:r>
              <a:rPr lang="en-CA" sz="1200" dirty="0" smtClean="0"/>
              <a:t>)</a:t>
            </a:r>
            <a:endParaRPr lang="en-CA" sz="1200" dirty="0"/>
          </a:p>
        </p:txBody>
      </p:sp>
    </p:spTree>
    <p:extLst>
      <p:ext uri="{BB962C8B-B14F-4D97-AF65-F5344CB8AC3E}">
        <p14:creationId xmlns:p14="http://schemas.microsoft.com/office/powerpoint/2010/main" val="262126757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6"/>
            <a:ext cx="8496944" cy="5112568"/>
          </a:xfrm>
        </p:spPr>
        <p:txBody>
          <a:bodyPr>
            <a:normAutofit/>
          </a:bodyPr>
          <a:lstStyle/>
          <a:p>
            <a:r>
              <a:rPr lang="en-CA" sz="2800" dirty="0"/>
              <a:t>M</a:t>
            </a:r>
            <a:r>
              <a:rPr lang="en-CA" sz="2800" dirty="0" smtClean="0"/>
              <a:t>ore information on this bottom-up framework is available in Hwang (2009) or Hwang (2012)</a:t>
            </a:r>
          </a:p>
          <a:p>
            <a:endParaRPr lang="en-CA" sz="2800" dirty="0" smtClean="0"/>
          </a:p>
          <a:p>
            <a:r>
              <a:rPr lang="en-CA" sz="2800" dirty="0" smtClean="0"/>
              <a:t>For those who prefer the Ecological Validity Model for adapting psychotherapy, the </a:t>
            </a:r>
            <a:r>
              <a:rPr lang="en-CA" sz="2800" i="1" dirty="0" smtClean="0"/>
              <a:t>Cultural Adaptation Process Model</a:t>
            </a:r>
            <a:r>
              <a:rPr lang="en-CA" sz="2800" baseline="30000" dirty="0" smtClean="0"/>
              <a:t>1</a:t>
            </a:r>
            <a:r>
              <a:rPr lang="en-CA" sz="2800" i="1" dirty="0" smtClean="0"/>
              <a:t> </a:t>
            </a:r>
            <a:r>
              <a:rPr lang="en-CA" sz="2800" dirty="0" smtClean="0"/>
              <a:t>is a three-phase framework similar to the FMAP, designed for that model</a:t>
            </a:r>
          </a:p>
        </p:txBody>
      </p:sp>
      <p:sp>
        <p:nvSpPr>
          <p:cNvPr id="5" name="TextBox 4"/>
          <p:cNvSpPr txBox="1"/>
          <p:nvPr/>
        </p:nvSpPr>
        <p:spPr>
          <a:xfrm>
            <a:off x="114350" y="6608385"/>
            <a:ext cx="9029650" cy="276999"/>
          </a:xfrm>
          <a:prstGeom prst="rect">
            <a:avLst/>
          </a:prstGeom>
          <a:noFill/>
        </p:spPr>
        <p:txBody>
          <a:bodyPr wrap="square" rtlCol="0">
            <a:spAutoFit/>
          </a:bodyPr>
          <a:lstStyle/>
          <a:p>
            <a:pPr lvl="1" algn="r"/>
            <a:r>
              <a:rPr lang="en-CA" sz="1200" baseline="30000" dirty="0"/>
              <a:t>1</a:t>
            </a:r>
            <a:r>
              <a:rPr lang="en-CA" sz="1200" dirty="0" smtClean="0"/>
              <a:t>Domenech-Rodriguez &amp; </a:t>
            </a:r>
            <a:r>
              <a:rPr lang="en-CA" sz="1200" dirty="0" err="1"/>
              <a:t>Weiling</a:t>
            </a:r>
            <a:r>
              <a:rPr lang="en-CA" sz="1200" dirty="0"/>
              <a:t> (2004)</a:t>
            </a:r>
          </a:p>
        </p:txBody>
      </p:sp>
      <p:sp>
        <p:nvSpPr>
          <p:cNvPr id="7" name="Title 3"/>
          <p:cNvSpPr>
            <a:spLocks noGrp="1"/>
          </p:cNvSpPr>
          <p:nvPr>
            <p:ph type="title"/>
          </p:nvPr>
        </p:nvSpPr>
        <p:spPr>
          <a:xfrm>
            <a:off x="323528" y="116632"/>
            <a:ext cx="8568952" cy="1143000"/>
          </a:xfrm>
        </p:spPr>
        <p:txBody>
          <a:bodyPr>
            <a:noAutofit/>
          </a:bodyPr>
          <a:lstStyle/>
          <a:p>
            <a:r>
              <a:rPr lang="en-CA" sz="4400" dirty="0" smtClean="0"/>
              <a:t>Collaborative Therapeutic Adaptation</a:t>
            </a:r>
            <a:endParaRPr lang="en-CA" sz="4400" dirty="0">
              <a:solidFill>
                <a:srgbClr val="FF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4892352"/>
            <a:ext cx="864096" cy="829612"/>
          </a:xfrm>
          <a:prstGeom prst="rect">
            <a:avLst/>
          </a:prstGeom>
        </p:spPr>
      </p:pic>
      <p:sp>
        <p:nvSpPr>
          <p:cNvPr id="8" name="TextBox 7"/>
          <p:cNvSpPr txBox="1"/>
          <p:nvPr/>
        </p:nvSpPr>
        <p:spPr>
          <a:xfrm>
            <a:off x="7449862" y="5478323"/>
            <a:ext cx="1694138" cy="1077218"/>
          </a:xfrm>
          <a:prstGeom prst="rect">
            <a:avLst/>
          </a:prstGeom>
          <a:noFill/>
        </p:spPr>
        <p:txBody>
          <a:bodyPr wrap="square" rtlCol="0">
            <a:spAutoFit/>
          </a:bodyPr>
          <a:lstStyle/>
          <a:p>
            <a:pPr algn="ctr"/>
            <a:r>
              <a:rPr lang="en-CA" sz="1600" dirty="0" smtClean="0"/>
              <a:t>Please complete self-evaluation sheet domain 6. </a:t>
            </a:r>
            <a:r>
              <a:rPr lang="en-CA" sz="1600" dirty="0" smtClean="0">
                <a:sym typeface="Wingdings" pitchFamily="2" charset="2"/>
              </a:rPr>
              <a:t></a:t>
            </a:r>
            <a:endParaRPr lang="en-CA" sz="1600" dirty="0"/>
          </a:p>
        </p:txBody>
      </p:sp>
    </p:spTree>
    <p:extLst>
      <p:ext uri="{BB962C8B-B14F-4D97-AF65-F5344CB8AC3E}">
        <p14:creationId xmlns:p14="http://schemas.microsoft.com/office/powerpoint/2010/main" val="266112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97768"/>
            <a:ext cx="8229600" cy="1143000"/>
          </a:xfrm>
        </p:spPr>
        <p:txBody>
          <a:bodyPr>
            <a:normAutofit/>
          </a:bodyPr>
          <a:lstStyle/>
          <a:p>
            <a:r>
              <a:rPr lang="en-CA" sz="4400" dirty="0" smtClean="0"/>
              <a:t>Workshop Summary</a:t>
            </a:r>
            <a:endParaRPr lang="en-CA" sz="4400" dirty="0">
              <a:solidFill>
                <a:srgbClr val="FF0000"/>
              </a:solidFill>
            </a:endParaRPr>
          </a:p>
        </p:txBody>
      </p:sp>
      <p:sp>
        <p:nvSpPr>
          <p:cNvPr id="5" name="Content Placeholder 4"/>
          <p:cNvSpPr>
            <a:spLocks noGrp="1"/>
          </p:cNvSpPr>
          <p:nvPr>
            <p:ph idx="1"/>
          </p:nvPr>
        </p:nvSpPr>
        <p:spPr>
          <a:xfrm>
            <a:off x="251520" y="1268760"/>
            <a:ext cx="8640960" cy="5400600"/>
          </a:xfrm>
        </p:spPr>
        <p:txBody>
          <a:bodyPr>
            <a:normAutofit/>
          </a:bodyPr>
          <a:lstStyle/>
          <a:p>
            <a:r>
              <a:rPr lang="en-CA" sz="2000" dirty="0" smtClean="0"/>
              <a:t>Through the PAMF framework we learned about respecting the complexity of clients, welcoming and orienting them to psychotherapy, and integrating cultural beliefs into our practice. We also discussed how to join with others across cultures, aligning expectations, and overcoming communicative barriers. Finally we explored the importance of adopting an expanded helping role and the challenge of becoming more informed about others.</a:t>
            </a:r>
          </a:p>
          <a:p>
            <a:endParaRPr lang="en-CA" sz="2000" dirty="0" smtClean="0"/>
          </a:p>
          <a:p>
            <a:r>
              <a:rPr lang="en-CA" sz="2000" dirty="0" smtClean="0"/>
              <a:t>I hope that this workshop equips you with some more tools you can use to build richer working relationships with your clients and contribute more deeply to Canada’s multicultural communities.</a:t>
            </a:r>
          </a:p>
          <a:p>
            <a:endParaRPr lang="en-CA" sz="2000" dirty="0"/>
          </a:p>
          <a:p>
            <a:r>
              <a:rPr lang="en-CA" sz="2000" dirty="0" smtClean="0"/>
              <a:t> I wish you the best on the rest of your journey!</a:t>
            </a:r>
          </a:p>
          <a:p>
            <a:pPr marL="0" indent="0">
              <a:buNone/>
            </a:pPr>
            <a:r>
              <a:rPr lang="en-CA" sz="2000" dirty="0" smtClean="0"/>
              <a:t> </a:t>
            </a:r>
          </a:p>
          <a:p>
            <a:pPr marL="667512" lvl="2" indent="0" algn="r">
              <a:buNone/>
            </a:pPr>
            <a:r>
              <a:rPr lang="en-CA" sz="2000" dirty="0" smtClean="0"/>
              <a:t>-Tom Rapacki</a:t>
            </a:r>
          </a:p>
        </p:txBody>
      </p:sp>
      <p:sp>
        <p:nvSpPr>
          <p:cNvPr id="4" name="Rectangle 3"/>
          <p:cNvSpPr/>
          <p:nvPr/>
        </p:nvSpPr>
        <p:spPr>
          <a:xfrm>
            <a:off x="0" y="0"/>
            <a:ext cx="9144000" cy="7893496"/>
          </a:xfrm>
          <a:prstGeom prst="rect">
            <a:avLst/>
          </a:prstGeom>
          <a:solidFill>
            <a:srgbClr val="031627">
              <a:alpha val="94000"/>
            </a:srgbClr>
          </a:solidFill>
          <a:ln>
            <a:solidFill>
              <a:srgbClr val="0316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3169" b="89437" l="1455" r="98182">
                        <a14:foregroundMark x1="62909" y1="58451" x2="62909" y2="58451"/>
                        <a14:foregroundMark x1="40727" y1="55282" x2="40727" y2="55282"/>
                        <a14:foregroundMark x1="64364" y1="41197" x2="64364" y2="41197"/>
                        <a14:foregroundMark x1="60000" y1="31690" x2="60000" y2="31690"/>
                        <a14:foregroundMark x1="68364" y1="19014" x2="68364" y2="19014"/>
                        <a14:foregroundMark x1="33818" y1="10211" x2="33818" y2="10211"/>
                        <a14:foregroundMark x1="28000" y1="32394" x2="28000" y2="32394"/>
                        <a14:backgroundMark x1="8000" y1="74648" x2="8000" y2="74648"/>
                        <a14:backgroundMark x1="77455" y1="80986" x2="77455" y2="80986"/>
                        <a14:backgroundMark x1="89455" y1="50000" x2="89455" y2="50000"/>
                        <a14:backgroundMark x1="85818" y1="8099" x2="85818" y2="8099"/>
                        <a14:backgroundMark x1="8000" y1="8099" x2="8000" y2="8099"/>
                      </a14:backgroundRemoval>
                    </a14:imgEffect>
                  </a14:imgLayer>
                </a14:imgProps>
              </a:ext>
              <a:ext uri="{28A0092B-C50C-407E-A947-70E740481C1C}">
                <a14:useLocalDpi xmlns:a14="http://schemas.microsoft.com/office/drawing/2010/main" val="0"/>
              </a:ext>
            </a:extLst>
          </a:blip>
          <a:stretch>
            <a:fillRect/>
          </a:stretch>
        </p:blipFill>
        <p:spPr>
          <a:xfrm>
            <a:off x="3995936" y="5676390"/>
            <a:ext cx="1143536" cy="1181610"/>
          </a:xfrm>
          <a:prstGeom prst="rect">
            <a:avLst/>
          </a:prstGeom>
        </p:spPr>
      </p:pic>
      <p:sp>
        <p:nvSpPr>
          <p:cNvPr id="21" name="5-Point Star 20"/>
          <p:cNvSpPr>
            <a:spLocks noChangeAspect="1"/>
          </p:cNvSpPr>
          <p:nvPr/>
        </p:nvSpPr>
        <p:spPr>
          <a:xfrm>
            <a:off x="4405295" y="3141688"/>
            <a:ext cx="144016" cy="14401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5-Point Star 21"/>
          <p:cNvSpPr>
            <a:spLocks noChangeAspect="1"/>
          </p:cNvSpPr>
          <p:nvPr/>
        </p:nvSpPr>
        <p:spPr>
          <a:xfrm>
            <a:off x="4427984" y="3141688"/>
            <a:ext cx="144016" cy="14401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5-Point Star 22"/>
          <p:cNvSpPr>
            <a:spLocks noChangeAspect="1"/>
          </p:cNvSpPr>
          <p:nvPr/>
        </p:nvSpPr>
        <p:spPr>
          <a:xfrm>
            <a:off x="4389509" y="3169600"/>
            <a:ext cx="144016" cy="14401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5-Point Star 23"/>
          <p:cNvSpPr>
            <a:spLocks noChangeAspect="1"/>
          </p:cNvSpPr>
          <p:nvPr/>
        </p:nvSpPr>
        <p:spPr>
          <a:xfrm>
            <a:off x="4389509" y="3141688"/>
            <a:ext cx="144016" cy="14401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5-Point Star 24"/>
          <p:cNvSpPr>
            <a:spLocks noChangeAspect="1"/>
          </p:cNvSpPr>
          <p:nvPr/>
        </p:nvSpPr>
        <p:spPr>
          <a:xfrm>
            <a:off x="4423048" y="3141688"/>
            <a:ext cx="144016" cy="14401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5-Point Star 25"/>
          <p:cNvSpPr>
            <a:spLocks noChangeAspect="1"/>
          </p:cNvSpPr>
          <p:nvPr/>
        </p:nvSpPr>
        <p:spPr>
          <a:xfrm>
            <a:off x="4389509" y="3140968"/>
            <a:ext cx="144016" cy="14401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5-Point Star 26"/>
          <p:cNvSpPr>
            <a:spLocks noChangeAspect="1"/>
          </p:cNvSpPr>
          <p:nvPr/>
        </p:nvSpPr>
        <p:spPr>
          <a:xfrm>
            <a:off x="4389509" y="3162656"/>
            <a:ext cx="144016" cy="14401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5-Point Star 27"/>
          <p:cNvSpPr>
            <a:spLocks noChangeAspect="1"/>
          </p:cNvSpPr>
          <p:nvPr/>
        </p:nvSpPr>
        <p:spPr>
          <a:xfrm>
            <a:off x="4402344" y="3141688"/>
            <a:ext cx="144016" cy="14401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5-Point Star 28"/>
          <p:cNvSpPr>
            <a:spLocks noChangeAspect="1"/>
          </p:cNvSpPr>
          <p:nvPr/>
        </p:nvSpPr>
        <p:spPr>
          <a:xfrm>
            <a:off x="4423048" y="3140968"/>
            <a:ext cx="144016" cy="14401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5-Point Star 29"/>
          <p:cNvSpPr>
            <a:spLocks noChangeAspect="1"/>
          </p:cNvSpPr>
          <p:nvPr/>
        </p:nvSpPr>
        <p:spPr>
          <a:xfrm>
            <a:off x="4347094" y="3140968"/>
            <a:ext cx="144016" cy="14401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5-Point Star 30"/>
          <p:cNvSpPr>
            <a:spLocks noChangeAspect="1"/>
          </p:cNvSpPr>
          <p:nvPr/>
        </p:nvSpPr>
        <p:spPr>
          <a:xfrm>
            <a:off x="4423048" y="3162656"/>
            <a:ext cx="144016" cy="14401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5-Point Star 31"/>
          <p:cNvSpPr>
            <a:spLocks noChangeAspect="1"/>
          </p:cNvSpPr>
          <p:nvPr/>
        </p:nvSpPr>
        <p:spPr>
          <a:xfrm>
            <a:off x="4422060" y="3141688"/>
            <a:ext cx="144016" cy="14401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5-Point Star 32"/>
          <p:cNvSpPr>
            <a:spLocks noChangeAspect="1"/>
          </p:cNvSpPr>
          <p:nvPr/>
        </p:nvSpPr>
        <p:spPr>
          <a:xfrm>
            <a:off x="4405295" y="3169600"/>
            <a:ext cx="144016" cy="14401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Flowchart: Delay 33"/>
          <p:cNvSpPr/>
          <p:nvPr/>
        </p:nvSpPr>
        <p:spPr>
          <a:xfrm rot="16200000">
            <a:off x="4112329" y="5607005"/>
            <a:ext cx="864096" cy="144016"/>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 name="Rectangle 2"/>
          <p:cNvSpPr/>
          <p:nvPr/>
        </p:nvSpPr>
        <p:spPr>
          <a:xfrm>
            <a:off x="1835696" y="1772816"/>
            <a:ext cx="5713937" cy="1973834"/>
          </a:xfrm>
          <a:prstGeom prst="rect">
            <a:avLst/>
          </a:prstGeom>
          <a:noFill/>
        </p:spPr>
        <p:txBody>
          <a:bodyPr wrap="none" lIns="91440" tIns="45720" rIns="91440" bIns="45720">
            <a:prstTxWarp prst="textArchUp">
              <a:avLst>
                <a:gd name="adj" fmla="val 10766070"/>
              </a:avLst>
            </a:prstTxWarp>
            <a:spAutoFit/>
          </a:bodyPr>
          <a:lstStyle/>
          <a:p>
            <a:pPr algn="ctr"/>
            <a:r>
              <a:rPr lang="en-US" sz="6000" b="1" cap="none" spc="0" dirty="0" smtClean="0">
                <a:ln w="1905"/>
                <a:solidFill>
                  <a:srgbClr val="FFC000"/>
                </a:solidFill>
                <a:effectLst>
                  <a:innerShdw blurRad="69850" dist="43180" dir="5400000">
                    <a:srgbClr val="000000">
                      <a:alpha val="65000"/>
                    </a:srgbClr>
                  </a:innerShdw>
                </a:effectLst>
              </a:rPr>
              <a:t>Congratulations!</a:t>
            </a:r>
            <a:endParaRPr lang="en-US" sz="6000" b="1" cap="none" spc="0" dirty="0">
              <a:ln w="1905"/>
              <a:solidFill>
                <a:srgbClr val="FFC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8516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5">
                                            <p:txEl>
                                              <p:pRg st="2" end="2"/>
                                            </p:txEl>
                                          </p:spTgt>
                                        </p:tgtEl>
                                      </p:cBhvr>
                                    </p:animEffect>
                                    <p:set>
                                      <p:cBhvr>
                                        <p:cTn id="11" dur="1" fill="hold">
                                          <p:stCondLst>
                                            <p:cond delay="499"/>
                                          </p:stCondLst>
                                        </p:cTn>
                                        <p:tgtEl>
                                          <p:spTgt spid="5">
                                            <p:txEl>
                                              <p:pRg st="2" end="2"/>
                                            </p:txEl>
                                          </p:spTgt>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5">
                                            <p:txEl>
                                              <p:pRg st="4" end="4"/>
                                            </p:txEl>
                                          </p:spTgt>
                                        </p:tgtEl>
                                      </p:cBhvr>
                                    </p:animEffect>
                                    <p:set>
                                      <p:cBhvr>
                                        <p:cTn id="15" dur="1" fill="hold">
                                          <p:stCondLst>
                                            <p:cond delay="499"/>
                                          </p:stCondLst>
                                        </p:cTn>
                                        <p:tgtEl>
                                          <p:spTgt spid="5">
                                            <p:txEl>
                                              <p:pRg st="4" end="4"/>
                                            </p:txEl>
                                          </p:spTgt>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grpId="0" nodeType="afterEffect">
                                  <p:stCondLst>
                                    <p:cond delay="0"/>
                                  </p:stCondLst>
                                  <p:childTnLst>
                                    <p:animEffect transition="out" filter="fade">
                                      <p:cBhvr>
                                        <p:cTn id="18" dur="500"/>
                                        <p:tgtEl>
                                          <p:spTgt spid="5">
                                            <p:txEl>
                                              <p:pRg st="5" end="5"/>
                                            </p:txEl>
                                          </p:spTgt>
                                        </p:tgtEl>
                                      </p:cBhvr>
                                    </p:animEffect>
                                    <p:set>
                                      <p:cBhvr>
                                        <p:cTn id="19" dur="1" fill="hold">
                                          <p:stCondLst>
                                            <p:cond delay="499"/>
                                          </p:stCondLst>
                                        </p:cTn>
                                        <p:tgtEl>
                                          <p:spTgt spid="5">
                                            <p:txEl>
                                              <p:pRg st="5" end="5"/>
                                            </p:txEl>
                                          </p:spTgt>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grpId="0" nodeType="afterEffect">
                                  <p:stCondLst>
                                    <p:cond delay="0"/>
                                  </p:stCondLst>
                                  <p:childTnLst>
                                    <p:animEffect transition="out" filter="fade">
                                      <p:cBhvr>
                                        <p:cTn id="22" dur="500"/>
                                        <p:tgtEl>
                                          <p:spTgt spid="5">
                                            <p:txEl>
                                              <p:pRg st="6" end="6"/>
                                            </p:txEl>
                                          </p:spTgt>
                                        </p:tgtEl>
                                      </p:cBhvr>
                                    </p:animEffect>
                                    <p:set>
                                      <p:cBhvr>
                                        <p:cTn id="23" dur="1" fill="hold">
                                          <p:stCondLst>
                                            <p:cond delay="499"/>
                                          </p:stCondLst>
                                        </p:cTn>
                                        <p:tgtEl>
                                          <p:spTgt spid="5">
                                            <p:txEl>
                                              <p:pRg st="6" end="6"/>
                                            </p:txEl>
                                          </p:spTgt>
                                        </p:tgtEl>
                                        <p:attrNameLst>
                                          <p:attrName>style.visibility</p:attrName>
                                        </p:attrNameLst>
                                      </p:cBhvr>
                                      <p:to>
                                        <p:strVal val="hidden"/>
                                      </p:to>
                                    </p:set>
                                  </p:childTnLst>
                                </p:cTn>
                              </p:par>
                            </p:childTnLst>
                          </p:cTn>
                        </p:par>
                        <p:par>
                          <p:cTn id="24" fill="hold">
                            <p:stCondLst>
                              <p:cond delay="2500"/>
                            </p:stCondLst>
                            <p:childTnLst>
                              <p:par>
                                <p:cTn id="25" presetID="10" presetClass="exit" presetSubtype="0" fill="hold" grpId="0" nodeType="after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childTnLst>
                          </p:cTn>
                        </p:par>
                        <p:par>
                          <p:cTn id="32" fill="hold">
                            <p:stCondLst>
                              <p:cond delay="4000"/>
                            </p:stCondLst>
                            <p:childTnLst>
                              <p:par>
                                <p:cTn id="33" presetID="22" presetClass="entr" presetSubtype="4" fill="hold" grpId="3" nodeType="afterEffect">
                                  <p:stCondLst>
                                    <p:cond delay="100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250"/>
                                        <p:tgtEl>
                                          <p:spTgt spid="34"/>
                                        </p:tgtEl>
                                      </p:cBhvr>
                                    </p:animEffect>
                                  </p:childTnLst>
                                </p:cTn>
                              </p:par>
                            </p:childTnLst>
                          </p:cTn>
                        </p:par>
                        <p:par>
                          <p:cTn id="36" fill="hold">
                            <p:stCondLst>
                              <p:cond delay="5250"/>
                            </p:stCondLst>
                            <p:childTnLst>
                              <p:par>
                                <p:cTn id="37" presetID="42" presetClass="path" presetSubtype="0" fill="hold" grpId="0" nodeType="afterEffect">
                                  <p:stCondLst>
                                    <p:cond delay="0"/>
                                  </p:stCondLst>
                                  <p:childTnLst>
                                    <p:animMotion origin="layout" path="M 0.00053 0.00208 L 0.00053 -0.35277 " pathEditMode="relative" rAng="0" ptsTypes="AA">
                                      <p:cBhvr>
                                        <p:cTn id="38" dur="1750" fill="hold"/>
                                        <p:tgtEl>
                                          <p:spTgt spid="34"/>
                                        </p:tgtEl>
                                        <p:attrNameLst>
                                          <p:attrName>ppt_x</p:attrName>
                                          <p:attrName>ppt_y</p:attrName>
                                        </p:attrNameLst>
                                      </p:cBhvr>
                                      <p:rCtr x="0" y="-17742"/>
                                    </p:animMotion>
                                  </p:childTnLst>
                                </p:cTn>
                              </p:par>
                              <p:par>
                                <p:cTn id="39" presetID="6" presetClass="emph" presetSubtype="0" fill="hold" grpId="1" nodeType="withEffect">
                                  <p:stCondLst>
                                    <p:cond delay="0"/>
                                  </p:stCondLst>
                                  <p:childTnLst>
                                    <p:animScale>
                                      <p:cBhvr>
                                        <p:cTn id="40" dur="2000" fill="hold"/>
                                        <p:tgtEl>
                                          <p:spTgt spid="34"/>
                                        </p:tgtEl>
                                      </p:cBhvr>
                                      <p:by x="25000" y="25000"/>
                                    </p:animScale>
                                  </p:childTnLst>
                                </p:cTn>
                              </p:par>
                              <p:par>
                                <p:cTn id="41" presetID="10" presetClass="exit" presetSubtype="0" fill="hold" grpId="2" nodeType="withEffect">
                                  <p:stCondLst>
                                    <p:cond delay="0"/>
                                  </p:stCondLst>
                                  <p:childTnLst>
                                    <p:animEffect transition="out" filter="fade">
                                      <p:cBhvr>
                                        <p:cTn id="42" dur="2000"/>
                                        <p:tgtEl>
                                          <p:spTgt spid="34"/>
                                        </p:tgtEl>
                                      </p:cBhvr>
                                    </p:animEffect>
                                    <p:set>
                                      <p:cBhvr>
                                        <p:cTn id="43" dur="1" fill="hold">
                                          <p:stCondLst>
                                            <p:cond delay="1999"/>
                                          </p:stCondLst>
                                        </p:cTn>
                                        <p:tgtEl>
                                          <p:spTgt spid="34"/>
                                        </p:tgtEl>
                                        <p:attrNameLst>
                                          <p:attrName>style.visibility</p:attrName>
                                        </p:attrNameLst>
                                      </p:cBhvr>
                                      <p:to>
                                        <p:strVal val="hidden"/>
                                      </p:to>
                                    </p:set>
                                  </p:childTnLst>
                                </p:cTn>
                              </p:par>
                            </p:childTnLst>
                          </p:cTn>
                        </p:par>
                        <p:par>
                          <p:cTn id="44" fill="hold">
                            <p:stCondLst>
                              <p:cond delay="7250"/>
                            </p:stCondLst>
                            <p:childTnLst>
                              <p:par>
                                <p:cTn id="45" presetID="53" presetClass="entr" presetSubtype="16" fill="hold" grpId="2"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250" fill="hold"/>
                                        <p:tgtEl>
                                          <p:spTgt spid="21"/>
                                        </p:tgtEl>
                                        <p:attrNameLst>
                                          <p:attrName>ppt_w</p:attrName>
                                        </p:attrNameLst>
                                      </p:cBhvr>
                                      <p:tavLst>
                                        <p:tav tm="0">
                                          <p:val>
                                            <p:fltVal val="0"/>
                                          </p:val>
                                        </p:tav>
                                        <p:tav tm="100000">
                                          <p:val>
                                            <p:strVal val="#ppt_w"/>
                                          </p:val>
                                        </p:tav>
                                      </p:tavLst>
                                    </p:anim>
                                    <p:anim calcmode="lin" valueType="num">
                                      <p:cBhvr>
                                        <p:cTn id="48" dur="250" fill="hold"/>
                                        <p:tgtEl>
                                          <p:spTgt spid="21"/>
                                        </p:tgtEl>
                                        <p:attrNameLst>
                                          <p:attrName>ppt_h</p:attrName>
                                        </p:attrNameLst>
                                      </p:cBhvr>
                                      <p:tavLst>
                                        <p:tav tm="0">
                                          <p:val>
                                            <p:fltVal val="0"/>
                                          </p:val>
                                        </p:tav>
                                        <p:tav tm="100000">
                                          <p:val>
                                            <p:strVal val="#ppt_h"/>
                                          </p:val>
                                        </p:tav>
                                      </p:tavLst>
                                    </p:anim>
                                    <p:animEffect transition="in" filter="fade">
                                      <p:cBhvr>
                                        <p:cTn id="49" dur="250"/>
                                        <p:tgtEl>
                                          <p:spTgt spid="21"/>
                                        </p:tgtEl>
                                      </p:cBhvr>
                                    </p:animEffect>
                                  </p:childTnLst>
                                </p:cTn>
                              </p:par>
                              <p:par>
                                <p:cTn id="50" presetID="53" presetClass="entr" presetSubtype="16" fill="hold" grpId="2"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250" fill="hold"/>
                                        <p:tgtEl>
                                          <p:spTgt spid="22"/>
                                        </p:tgtEl>
                                        <p:attrNameLst>
                                          <p:attrName>ppt_w</p:attrName>
                                        </p:attrNameLst>
                                      </p:cBhvr>
                                      <p:tavLst>
                                        <p:tav tm="0">
                                          <p:val>
                                            <p:fltVal val="0"/>
                                          </p:val>
                                        </p:tav>
                                        <p:tav tm="100000">
                                          <p:val>
                                            <p:strVal val="#ppt_w"/>
                                          </p:val>
                                        </p:tav>
                                      </p:tavLst>
                                    </p:anim>
                                    <p:anim calcmode="lin" valueType="num">
                                      <p:cBhvr>
                                        <p:cTn id="53" dur="250" fill="hold"/>
                                        <p:tgtEl>
                                          <p:spTgt spid="22"/>
                                        </p:tgtEl>
                                        <p:attrNameLst>
                                          <p:attrName>ppt_h</p:attrName>
                                        </p:attrNameLst>
                                      </p:cBhvr>
                                      <p:tavLst>
                                        <p:tav tm="0">
                                          <p:val>
                                            <p:fltVal val="0"/>
                                          </p:val>
                                        </p:tav>
                                        <p:tav tm="100000">
                                          <p:val>
                                            <p:strVal val="#ppt_h"/>
                                          </p:val>
                                        </p:tav>
                                      </p:tavLst>
                                    </p:anim>
                                    <p:animEffect transition="in" filter="fade">
                                      <p:cBhvr>
                                        <p:cTn id="54" dur="250"/>
                                        <p:tgtEl>
                                          <p:spTgt spid="22"/>
                                        </p:tgtEl>
                                      </p:cBhvr>
                                    </p:animEffect>
                                  </p:childTnLst>
                                </p:cTn>
                              </p:par>
                              <p:par>
                                <p:cTn id="55" presetID="53" presetClass="entr" presetSubtype="16" fill="hold" grpId="2"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fltVal val="0"/>
                                          </p:val>
                                        </p:tav>
                                        <p:tav tm="100000">
                                          <p:val>
                                            <p:strVal val="#ppt_w"/>
                                          </p:val>
                                        </p:tav>
                                      </p:tavLst>
                                    </p:anim>
                                    <p:anim calcmode="lin" valueType="num">
                                      <p:cBhvr>
                                        <p:cTn id="58" dur="250" fill="hold"/>
                                        <p:tgtEl>
                                          <p:spTgt spid="24"/>
                                        </p:tgtEl>
                                        <p:attrNameLst>
                                          <p:attrName>ppt_h</p:attrName>
                                        </p:attrNameLst>
                                      </p:cBhvr>
                                      <p:tavLst>
                                        <p:tav tm="0">
                                          <p:val>
                                            <p:fltVal val="0"/>
                                          </p:val>
                                        </p:tav>
                                        <p:tav tm="100000">
                                          <p:val>
                                            <p:strVal val="#ppt_h"/>
                                          </p:val>
                                        </p:tav>
                                      </p:tavLst>
                                    </p:anim>
                                    <p:animEffect transition="in" filter="fade">
                                      <p:cBhvr>
                                        <p:cTn id="59" dur="250"/>
                                        <p:tgtEl>
                                          <p:spTgt spid="24"/>
                                        </p:tgtEl>
                                      </p:cBhvr>
                                    </p:animEffect>
                                  </p:childTnLst>
                                </p:cTn>
                              </p:par>
                              <p:par>
                                <p:cTn id="60" presetID="53" presetClass="entr" presetSubtype="16" fill="hold" grpId="2"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250" fill="hold"/>
                                        <p:tgtEl>
                                          <p:spTgt spid="25"/>
                                        </p:tgtEl>
                                        <p:attrNameLst>
                                          <p:attrName>ppt_w</p:attrName>
                                        </p:attrNameLst>
                                      </p:cBhvr>
                                      <p:tavLst>
                                        <p:tav tm="0">
                                          <p:val>
                                            <p:fltVal val="0"/>
                                          </p:val>
                                        </p:tav>
                                        <p:tav tm="100000">
                                          <p:val>
                                            <p:strVal val="#ppt_w"/>
                                          </p:val>
                                        </p:tav>
                                      </p:tavLst>
                                    </p:anim>
                                    <p:anim calcmode="lin" valueType="num">
                                      <p:cBhvr>
                                        <p:cTn id="63" dur="250" fill="hold"/>
                                        <p:tgtEl>
                                          <p:spTgt spid="25"/>
                                        </p:tgtEl>
                                        <p:attrNameLst>
                                          <p:attrName>ppt_h</p:attrName>
                                        </p:attrNameLst>
                                      </p:cBhvr>
                                      <p:tavLst>
                                        <p:tav tm="0">
                                          <p:val>
                                            <p:fltVal val="0"/>
                                          </p:val>
                                        </p:tav>
                                        <p:tav tm="100000">
                                          <p:val>
                                            <p:strVal val="#ppt_h"/>
                                          </p:val>
                                        </p:tav>
                                      </p:tavLst>
                                    </p:anim>
                                    <p:animEffect transition="in" filter="fade">
                                      <p:cBhvr>
                                        <p:cTn id="64" dur="250"/>
                                        <p:tgtEl>
                                          <p:spTgt spid="25"/>
                                        </p:tgtEl>
                                      </p:cBhvr>
                                    </p:animEffect>
                                  </p:childTnLst>
                                </p:cTn>
                              </p:par>
                              <p:par>
                                <p:cTn id="65" presetID="53" presetClass="entr" presetSubtype="16" fill="hold" grpId="2"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250" fill="hold"/>
                                        <p:tgtEl>
                                          <p:spTgt spid="26"/>
                                        </p:tgtEl>
                                        <p:attrNameLst>
                                          <p:attrName>ppt_w</p:attrName>
                                        </p:attrNameLst>
                                      </p:cBhvr>
                                      <p:tavLst>
                                        <p:tav tm="0">
                                          <p:val>
                                            <p:fltVal val="0"/>
                                          </p:val>
                                        </p:tav>
                                        <p:tav tm="100000">
                                          <p:val>
                                            <p:strVal val="#ppt_w"/>
                                          </p:val>
                                        </p:tav>
                                      </p:tavLst>
                                    </p:anim>
                                    <p:anim calcmode="lin" valueType="num">
                                      <p:cBhvr>
                                        <p:cTn id="68" dur="250" fill="hold"/>
                                        <p:tgtEl>
                                          <p:spTgt spid="26"/>
                                        </p:tgtEl>
                                        <p:attrNameLst>
                                          <p:attrName>ppt_h</p:attrName>
                                        </p:attrNameLst>
                                      </p:cBhvr>
                                      <p:tavLst>
                                        <p:tav tm="0">
                                          <p:val>
                                            <p:fltVal val="0"/>
                                          </p:val>
                                        </p:tav>
                                        <p:tav tm="100000">
                                          <p:val>
                                            <p:strVal val="#ppt_h"/>
                                          </p:val>
                                        </p:tav>
                                      </p:tavLst>
                                    </p:anim>
                                    <p:animEffect transition="in" filter="fade">
                                      <p:cBhvr>
                                        <p:cTn id="69" dur="250"/>
                                        <p:tgtEl>
                                          <p:spTgt spid="26"/>
                                        </p:tgtEl>
                                      </p:cBhvr>
                                    </p:animEffect>
                                  </p:childTnLst>
                                </p:cTn>
                              </p:par>
                              <p:par>
                                <p:cTn id="70" presetID="53" presetClass="entr" presetSubtype="16" fill="hold" grpId="2"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250" fill="hold"/>
                                        <p:tgtEl>
                                          <p:spTgt spid="27"/>
                                        </p:tgtEl>
                                        <p:attrNameLst>
                                          <p:attrName>ppt_w</p:attrName>
                                        </p:attrNameLst>
                                      </p:cBhvr>
                                      <p:tavLst>
                                        <p:tav tm="0">
                                          <p:val>
                                            <p:fltVal val="0"/>
                                          </p:val>
                                        </p:tav>
                                        <p:tav tm="100000">
                                          <p:val>
                                            <p:strVal val="#ppt_w"/>
                                          </p:val>
                                        </p:tav>
                                      </p:tavLst>
                                    </p:anim>
                                    <p:anim calcmode="lin" valueType="num">
                                      <p:cBhvr>
                                        <p:cTn id="73" dur="250" fill="hold"/>
                                        <p:tgtEl>
                                          <p:spTgt spid="27"/>
                                        </p:tgtEl>
                                        <p:attrNameLst>
                                          <p:attrName>ppt_h</p:attrName>
                                        </p:attrNameLst>
                                      </p:cBhvr>
                                      <p:tavLst>
                                        <p:tav tm="0">
                                          <p:val>
                                            <p:fltVal val="0"/>
                                          </p:val>
                                        </p:tav>
                                        <p:tav tm="100000">
                                          <p:val>
                                            <p:strVal val="#ppt_h"/>
                                          </p:val>
                                        </p:tav>
                                      </p:tavLst>
                                    </p:anim>
                                    <p:animEffect transition="in" filter="fade">
                                      <p:cBhvr>
                                        <p:cTn id="74" dur="250"/>
                                        <p:tgtEl>
                                          <p:spTgt spid="27"/>
                                        </p:tgtEl>
                                      </p:cBhvr>
                                    </p:animEffect>
                                  </p:childTnLst>
                                </p:cTn>
                              </p:par>
                              <p:par>
                                <p:cTn id="75" presetID="53" presetClass="entr" presetSubtype="16" fill="hold" grpId="2"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250" fill="hold"/>
                                        <p:tgtEl>
                                          <p:spTgt spid="29"/>
                                        </p:tgtEl>
                                        <p:attrNameLst>
                                          <p:attrName>ppt_w</p:attrName>
                                        </p:attrNameLst>
                                      </p:cBhvr>
                                      <p:tavLst>
                                        <p:tav tm="0">
                                          <p:val>
                                            <p:fltVal val="0"/>
                                          </p:val>
                                        </p:tav>
                                        <p:tav tm="100000">
                                          <p:val>
                                            <p:strVal val="#ppt_w"/>
                                          </p:val>
                                        </p:tav>
                                      </p:tavLst>
                                    </p:anim>
                                    <p:anim calcmode="lin" valueType="num">
                                      <p:cBhvr>
                                        <p:cTn id="78" dur="250" fill="hold"/>
                                        <p:tgtEl>
                                          <p:spTgt spid="29"/>
                                        </p:tgtEl>
                                        <p:attrNameLst>
                                          <p:attrName>ppt_h</p:attrName>
                                        </p:attrNameLst>
                                      </p:cBhvr>
                                      <p:tavLst>
                                        <p:tav tm="0">
                                          <p:val>
                                            <p:fltVal val="0"/>
                                          </p:val>
                                        </p:tav>
                                        <p:tav tm="100000">
                                          <p:val>
                                            <p:strVal val="#ppt_h"/>
                                          </p:val>
                                        </p:tav>
                                      </p:tavLst>
                                    </p:anim>
                                    <p:animEffect transition="in" filter="fade">
                                      <p:cBhvr>
                                        <p:cTn id="79" dur="250"/>
                                        <p:tgtEl>
                                          <p:spTgt spid="29"/>
                                        </p:tgtEl>
                                      </p:cBhvr>
                                    </p:animEffect>
                                  </p:childTnLst>
                                </p:cTn>
                              </p:par>
                              <p:par>
                                <p:cTn id="80" presetID="53" presetClass="entr" presetSubtype="16" fill="hold" grpId="2" nodeType="with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250" fill="hold"/>
                                        <p:tgtEl>
                                          <p:spTgt spid="30"/>
                                        </p:tgtEl>
                                        <p:attrNameLst>
                                          <p:attrName>ppt_w</p:attrName>
                                        </p:attrNameLst>
                                      </p:cBhvr>
                                      <p:tavLst>
                                        <p:tav tm="0">
                                          <p:val>
                                            <p:fltVal val="0"/>
                                          </p:val>
                                        </p:tav>
                                        <p:tav tm="100000">
                                          <p:val>
                                            <p:strVal val="#ppt_w"/>
                                          </p:val>
                                        </p:tav>
                                      </p:tavLst>
                                    </p:anim>
                                    <p:anim calcmode="lin" valueType="num">
                                      <p:cBhvr>
                                        <p:cTn id="83" dur="250" fill="hold"/>
                                        <p:tgtEl>
                                          <p:spTgt spid="30"/>
                                        </p:tgtEl>
                                        <p:attrNameLst>
                                          <p:attrName>ppt_h</p:attrName>
                                        </p:attrNameLst>
                                      </p:cBhvr>
                                      <p:tavLst>
                                        <p:tav tm="0">
                                          <p:val>
                                            <p:fltVal val="0"/>
                                          </p:val>
                                        </p:tav>
                                        <p:tav tm="100000">
                                          <p:val>
                                            <p:strVal val="#ppt_h"/>
                                          </p:val>
                                        </p:tav>
                                      </p:tavLst>
                                    </p:anim>
                                    <p:animEffect transition="in" filter="fade">
                                      <p:cBhvr>
                                        <p:cTn id="84" dur="250"/>
                                        <p:tgtEl>
                                          <p:spTgt spid="30"/>
                                        </p:tgtEl>
                                      </p:cBhvr>
                                    </p:animEffect>
                                  </p:childTnLst>
                                </p:cTn>
                              </p:par>
                              <p:par>
                                <p:cTn id="85" presetID="53" presetClass="entr" presetSubtype="16" fill="hold" grpId="2"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250" fill="hold"/>
                                        <p:tgtEl>
                                          <p:spTgt spid="31"/>
                                        </p:tgtEl>
                                        <p:attrNameLst>
                                          <p:attrName>ppt_w</p:attrName>
                                        </p:attrNameLst>
                                      </p:cBhvr>
                                      <p:tavLst>
                                        <p:tav tm="0">
                                          <p:val>
                                            <p:fltVal val="0"/>
                                          </p:val>
                                        </p:tav>
                                        <p:tav tm="100000">
                                          <p:val>
                                            <p:strVal val="#ppt_w"/>
                                          </p:val>
                                        </p:tav>
                                      </p:tavLst>
                                    </p:anim>
                                    <p:anim calcmode="lin" valueType="num">
                                      <p:cBhvr>
                                        <p:cTn id="88" dur="250" fill="hold"/>
                                        <p:tgtEl>
                                          <p:spTgt spid="31"/>
                                        </p:tgtEl>
                                        <p:attrNameLst>
                                          <p:attrName>ppt_h</p:attrName>
                                        </p:attrNameLst>
                                      </p:cBhvr>
                                      <p:tavLst>
                                        <p:tav tm="0">
                                          <p:val>
                                            <p:fltVal val="0"/>
                                          </p:val>
                                        </p:tav>
                                        <p:tav tm="100000">
                                          <p:val>
                                            <p:strVal val="#ppt_h"/>
                                          </p:val>
                                        </p:tav>
                                      </p:tavLst>
                                    </p:anim>
                                    <p:animEffect transition="in" filter="fade">
                                      <p:cBhvr>
                                        <p:cTn id="89" dur="250"/>
                                        <p:tgtEl>
                                          <p:spTgt spid="31"/>
                                        </p:tgtEl>
                                      </p:cBhvr>
                                    </p:animEffect>
                                  </p:childTnLst>
                                </p:cTn>
                              </p:par>
                              <p:par>
                                <p:cTn id="90" presetID="53" presetClass="entr" presetSubtype="16" fill="hold" grpId="2"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250" fill="hold"/>
                                        <p:tgtEl>
                                          <p:spTgt spid="23"/>
                                        </p:tgtEl>
                                        <p:attrNameLst>
                                          <p:attrName>ppt_w</p:attrName>
                                        </p:attrNameLst>
                                      </p:cBhvr>
                                      <p:tavLst>
                                        <p:tav tm="0">
                                          <p:val>
                                            <p:fltVal val="0"/>
                                          </p:val>
                                        </p:tav>
                                        <p:tav tm="100000">
                                          <p:val>
                                            <p:strVal val="#ppt_w"/>
                                          </p:val>
                                        </p:tav>
                                      </p:tavLst>
                                    </p:anim>
                                    <p:anim calcmode="lin" valueType="num">
                                      <p:cBhvr>
                                        <p:cTn id="93" dur="250" fill="hold"/>
                                        <p:tgtEl>
                                          <p:spTgt spid="23"/>
                                        </p:tgtEl>
                                        <p:attrNameLst>
                                          <p:attrName>ppt_h</p:attrName>
                                        </p:attrNameLst>
                                      </p:cBhvr>
                                      <p:tavLst>
                                        <p:tav tm="0">
                                          <p:val>
                                            <p:fltVal val="0"/>
                                          </p:val>
                                        </p:tav>
                                        <p:tav tm="100000">
                                          <p:val>
                                            <p:strVal val="#ppt_h"/>
                                          </p:val>
                                        </p:tav>
                                      </p:tavLst>
                                    </p:anim>
                                    <p:animEffect transition="in" filter="fade">
                                      <p:cBhvr>
                                        <p:cTn id="94" dur="250"/>
                                        <p:tgtEl>
                                          <p:spTgt spid="23"/>
                                        </p:tgtEl>
                                      </p:cBhvr>
                                    </p:animEffect>
                                  </p:childTnLst>
                                </p:cTn>
                              </p:par>
                              <p:par>
                                <p:cTn id="95" presetID="53" presetClass="entr" presetSubtype="16" fill="hold" grpId="2" nodeType="with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250" fill="hold"/>
                                        <p:tgtEl>
                                          <p:spTgt spid="33"/>
                                        </p:tgtEl>
                                        <p:attrNameLst>
                                          <p:attrName>ppt_w</p:attrName>
                                        </p:attrNameLst>
                                      </p:cBhvr>
                                      <p:tavLst>
                                        <p:tav tm="0">
                                          <p:val>
                                            <p:fltVal val="0"/>
                                          </p:val>
                                        </p:tav>
                                        <p:tav tm="100000">
                                          <p:val>
                                            <p:strVal val="#ppt_w"/>
                                          </p:val>
                                        </p:tav>
                                      </p:tavLst>
                                    </p:anim>
                                    <p:anim calcmode="lin" valueType="num">
                                      <p:cBhvr>
                                        <p:cTn id="98" dur="250" fill="hold"/>
                                        <p:tgtEl>
                                          <p:spTgt spid="33"/>
                                        </p:tgtEl>
                                        <p:attrNameLst>
                                          <p:attrName>ppt_h</p:attrName>
                                        </p:attrNameLst>
                                      </p:cBhvr>
                                      <p:tavLst>
                                        <p:tav tm="0">
                                          <p:val>
                                            <p:fltVal val="0"/>
                                          </p:val>
                                        </p:tav>
                                        <p:tav tm="100000">
                                          <p:val>
                                            <p:strVal val="#ppt_h"/>
                                          </p:val>
                                        </p:tav>
                                      </p:tavLst>
                                    </p:anim>
                                    <p:animEffect transition="in" filter="fade">
                                      <p:cBhvr>
                                        <p:cTn id="99" dur="250"/>
                                        <p:tgtEl>
                                          <p:spTgt spid="33"/>
                                        </p:tgtEl>
                                      </p:cBhvr>
                                    </p:animEffect>
                                  </p:childTnLst>
                                </p:cTn>
                              </p:par>
                              <p:par>
                                <p:cTn id="100" presetID="53" presetClass="entr" presetSubtype="16" fill="hold" grpId="2" nodeType="with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250" fill="hold"/>
                                        <p:tgtEl>
                                          <p:spTgt spid="32"/>
                                        </p:tgtEl>
                                        <p:attrNameLst>
                                          <p:attrName>ppt_w</p:attrName>
                                        </p:attrNameLst>
                                      </p:cBhvr>
                                      <p:tavLst>
                                        <p:tav tm="0">
                                          <p:val>
                                            <p:fltVal val="0"/>
                                          </p:val>
                                        </p:tav>
                                        <p:tav tm="100000">
                                          <p:val>
                                            <p:strVal val="#ppt_w"/>
                                          </p:val>
                                        </p:tav>
                                      </p:tavLst>
                                    </p:anim>
                                    <p:anim calcmode="lin" valueType="num">
                                      <p:cBhvr>
                                        <p:cTn id="103" dur="250" fill="hold"/>
                                        <p:tgtEl>
                                          <p:spTgt spid="32"/>
                                        </p:tgtEl>
                                        <p:attrNameLst>
                                          <p:attrName>ppt_h</p:attrName>
                                        </p:attrNameLst>
                                      </p:cBhvr>
                                      <p:tavLst>
                                        <p:tav tm="0">
                                          <p:val>
                                            <p:fltVal val="0"/>
                                          </p:val>
                                        </p:tav>
                                        <p:tav tm="100000">
                                          <p:val>
                                            <p:strVal val="#ppt_h"/>
                                          </p:val>
                                        </p:tav>
                                      </p:tavLst>
                                    </p:anim>
                                    <p:animEffect transition="in" filter="fade">
                                      <p:cBhvr>
                                        <p:cTn id="104" dur="250"/>
                                        <p:tgtEl>
                                          <p:spTgt spid="32"/>
                                        </p:tgtEl>
                                      </p:cBhvr>
                                    </p:animEffect>
                                  </p:childTnLst>
                                </p:cTn>
                              </p:par>
                              <p:par>
                                <p:cTn id="105" presetID="53" presetClass="entr" presetSubtype="16" fill="hold" grpId="2" nodeType="with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250" fill="hold"/>
                                        <p:tgtEl>
                                          <p:spTgt spid="28"/>
                                        </p:tgtEl>
                                        <p:attrNameLst>
                                          <p:attrName>ppt_w</p:attrName>
                                        </p:attrNameLst>
                                      </p:cBhvr>
                                      <p:tavLst>
                                        <p:tav tm="0">
                                          <p:val>
                                            <p:fltVal val="0"/>
                                          </p:val>
                                        </p:tav>
                                        <p:tav tm="100000">
                                          <p:val>
                                            <p:strVal val="#ppt_w"/>
                                          </p:val>
                                        </p:tav>
                                      </p:tavLst>
                                    </p:anim>
                                    <p:anim calcmode="lin" valueType="num">
                                      <p:cBhvr>
                                        <p:cTn id="108" dur="250" fill="hold"/>
                                        <p:tgtEl>
                                          <p:spTgt spid="28"/>
                                        </p:tgtEl>
                                        <p:attrNameLst>
                                          <p:attrName>ppt_h</p:attrName>
                                        </p:attrNameLst>
                                      </p:cBhvr>
                                      <p:tavLst>
                                        <p:tav tm="0">
                                          <p:val>
                                            <p:fltVal val="0"/>
                                          </p:val>
                                        </p:tav>
                                        <p:tav tm="100000">
                                          <p:val>
                                            <p:strVal val="#ppt_h"/>
                                          </p:val>
                                        </p:tav>
                                      </p:tavLst>
                                    </p:anim>
                                    <p:animEffect transition="in" filter="fade">
                                      <p:cBhvr>
                                        <p:cTn id="109" dur="250"/>
                                        <p:tgtEl>
                                          <p:spTgt spid="28"/>
                                        </p:tgtEl>
                                      </p:cBhvr>
                                    </p:animEffect>
                                  </p:childTnLst>
                                </p:cTn>
                              </p:par>
                              <p:par>
                                <p:cTn id="110" presetID="6" presetClass="emph" presetSubtype="0" fill="hold" grpId="3" nodeType="withEffect">
                                  <p:stCondLst>
                                    <p:cond delay="0"/>
                                  </p:stCondLst>
                                  <p:childTnLst>
                                    <p:animScale>
                                      <p:cBhvr>
                                        <p:cTn id="111" dur="2000" fill="hold"/>
                                        <p:tgtEl>
                                          <p:spTgt spid="21"/>
                                        </p:tgtEl>
                                      </p:cBhvr>
                                      <p:by x="400000" y="400000"/>
                                    </p:animScale>
                                  </p:childTnLst>
                                </p:cTn>
                              </p:par>
                              <p:par>
                                <p:cTn id="112" presetID="6" presetClass="emph" presetSubtype="0" fill="hold" grpId="3" nodeType="withEffect">
                                  <p:stCondLst>
                                    <p:cond delay="0"/>
                                  </p:stCondLst>
                                  <p:childTnLst>
                                    <p:animScale>
                                      <p:cBhvr>
                                        <p:cTn id="113" dur="2000" fill="hold"/>
                                        <p:tgtEl>
                                          <p:spTgt spid="22"/>
                                        </p:tgtEl>
                                      </p:cBhvr>
                                      <p:by x="400000" y="400000"/>
                                    </p:animScale>
                                  </p:childTnLst>
                                </p:cTn>
                              </p:par>
                              <p:par>
                                <p:cTn id="114" presetID="6" presetClass="emph" presetSubtype="0" fill="hold" grpId="3" nodeType="withEffect">
                                  <p:stCondLst>
                                    <p:cond delay="0"/>
                                  </p:stCondLst>
                                  <p:childTnLst>
                                    <p:animScale>
                                      <p:cBhvr>
                                        <p:cTn id="115" dur="2000" fill="hold"/>
                                        <p:tgtEl>
                                          <p:spTgt spid="24"/>
                                        </p:tgtEl>
                                      </p:cBhvr>
                                      <p:by x="400000" y="400000"/>
                                    </p:animScale>
                                  </p:childTnLst>
                                </p:cTn>
                              </p:par>
                              <p:par>
                                <p:cTn id="116" presetID="6" presetClass="emph" presetSubtype="0" fill="hold" grpId="3" nodeType="withEffect">
                                  <p:stCondLst>
                                    <p:cond delay="0"/>
                                  </p:stCondLst>
                                  <p:childTnLst>
                                    <p:animScale>
                                      <p:cBhvr>
                                        <p:cTn id="117" dur="2000" fill="hold"/>
                                        <p:tgtEl>
                                          <p:spTgt spid="25"/>
                                        </p:tgtEl>
                                      </p:cBhvr>
                                      <p:by x="400000" y="400000"/>
                                    </p:animScale>
                                  </p:childTnLst>
                                </p:cTn>
                              </p:par>
                              <p:par>
                                <p:cTn id="118" presetID="6" presetClass="emph" presetSubtype="0" fill="hold" grpId="3" nodeType="withEffect">
                                  <p:stCondLst>
                                    <p:cond delay="0"/>
                                  </p:stCondLst>
                                  <p:childTnLst>
                                    <p:animScale>
                                      <p:cBhvr>
                                        <p:cTn id="119" dur="2000" fill="hold"/>
                                        <p:tgtEl>
                                          <p:spTgt spid="26"/>
                                        </p:tgtEl>
                                      </p:cBhvr>
                                      <p:by x="400000" y="400000"/>
                                    </p:animScale>
                                  </p:childTnLst>
                                </p:cTn>
                              </p:par>
                              <p:par>
                                <p:cTn id="120" presetID="6" presetClass="emph" presetSubtype="0" fill="hold" grpId="3" nodeType="withEffect">
                                  <p:stCondLst>
                                    <p:cond delay="0"/>
                                  </p:stCondLst>
                                  <p:childTnLst>
                                    <p:animScale>
                                      <p:cBhvr>
                                        <p:cTn id="121" dur="2000" fill="hold"/>
                                        <p:tgtEl>
                                          <p:spTgt spid="27"/>
                                        </p:tgtEl>
                                      </p:cBhvr>
                                      <p:by x="400000" y="400000"/>
                                    </p:animScale>
                                  </p:childTnLst>
                                </p:cTn>
                              </p:par>
                              <p:par>
                                <p:cTn id="122" presetID="6" presetClass="emph" presetSubtype="0" fill="hold" grpId="3" nodeType="withEffect">
                                  <p:stCondLst>
                                    <p:cond delay="0"/>
                                  </p:stCondLst>
                                  <p:childTnLst>
                                    <p:animScale>
                                      <p:cBhvr>
                                        <p:cTn id="123" dur="2000" fill="hold"/>
                                        <p:tgtEl>
                                          <p:spTgt spid="29"/>
                                        </p:tgtEl>
                                      </p:cBhvr>
                                      <p:by x="400000" y="400000"/>
                                    </p:animScale>
                                  </p:childTnLst>
                                </p:cTn>
                              </p:par>
                              <p:par>
                                <p:cTn id="124" presetID="6" presetClass="emph" presetSubtype="0" fill="hold" grpId="3" nodeType="withEffect">
                                  <p:stCondLst>
                                    <p:cond delay="0"/>
                                  </p:stCondLst>
                                  <p:childTnLst>
                                    <p:animScale>
                                      <p:cBhvr>
                                        <p:cTn id="125" dur="2000" fill="hold"/>
                                        <p:tgtEl>
                                          <p:spTgt spid="30"/>
                                        </p:tgtEl>
                                      </p:cBhvr>
                                      <p:by x="400000" y="400000"/>
                                    </p:animScale>
                                  </p:childTnLst>
                                </p:cTn>
                              </p:par>
                              <p:par>
                                <p:cTn id="126" presetID="6" presetClass="emph" presetSubtype="0" fill="hold" grpId="3" nodeType="withEffect">
                                  <p:stCondLst>
                                    <p:cond delay="0"/>
                                  </p:stCondLst>
                                  <p:childTnLst>
                                    <p:animScale>
                                      <p:cBhvr>
                                        <p:cTn id="127" dur="2000" fill="hold"/>
                                        <p:tgtEl>
                                          <p:spTgt spid="31"/>
                                        </p:tgtEl>
                                      </p:cBhvr>
                                      <p:by x="400000" y="400000"/>
                                    </p:animScale>
                                  </p:childTnLst>
                                </p:cTn>
                              </p:par>
                              <p:par>
                                <p:cTn id="128" presetID="6" presetClass="emph" presetSubtype="0" fill="hold" grpId="3" nodeType="withEffect">
                                  <p:stCondLst>
                                    <p:cond delay="0"/>
                                  </p:stCondLst>
                                  <p:childTnLst>
                                    <p:animScale>
                                      <p:cBhvr>
                                        <p:cTn id="129" dur="2000" fill="hold"/>
                                        <p:tgtEl>
                                          <p:spTgt spid="23"/>
                                        </p:tgtEl>
                                      </p:cBhvr>
                                      <p:by x="400000" y="400000"/>
                                    </p:animScale>
                                  </p:childTnLst>
                                </p:cTn>
                              </p:par>
                              <p:par>
                                <p:cTn id="130" presetID="6" presetClass="emph" presetSubtype="0" fill="hold" grpId="3" nodeType="withEffect">
                                  <p:stCondLst>
                                    <p:cond delay="0"/>
                                  </p:stCondLst>
                                  <p:childTnLst>
                                    <p:animScale>
                                      <p:cBhvr>
                                        <p:cTn id="131" dur="2000" fill="hold"/>
                                        <p:tgtEl>
                                          <p:spTgt spid="33"/>
                                        </p:tgtEl>
                                      </p:cBhvr>
                                      <p:by x="400000" y="400000"/>
                                    </p:animScale>
                                  </p:childTnLst>
                                </p:cTn>
                              </p:par>
                              <p:par>
                                <p:cTn id="132" presetID="6" presetClass="emph" presetSubtype="0" fill="hold" grpId="3" nodeType="withEffect">
                                  <p:stCondLst>
                                    <p:cond delay="0"/>
                                  </p:stCondLst>
                                  <p:childTnLst>
                                    <p:animScale>
                                      <p:cBhvr>
                                        <p:cTn id="133" dur="2000" fill="hold"/>
                                        <p:tgtEl>
                                          <p:spTgt spid="32"/>
                                        </p:tgtEl>
                                      </p:cBhvr>
                                      <p:by x="400000" y="400000"/>
                                    </p:animScale>
                                  </p:childTnLst>
                                </p:cTn>
                              </p:par>
                              <p:par>
                                <p:cTn id="134" presetID="6" presetClass="emph" presetSubtype="0" fill="hold" grpId="3" nodeType="withEffect">
                                  <p:stCondLst>
                                    <p:cond delay="0"/>
                                  </p:stCondLst>
                                  <p:childTnLst>
                                    <p:animScale>
                                      <p:cBhvr>
                                        <p:cTn id="135" dur="2000" fill="hold"/>
                                        <p:tgtEl>
                                          <p:spTgt spid="28"/>
                                        </p:tgtEl>
                                      </p:cBhvr>
                                      <p:by x="400000" y="400000"/>
                                    </p:animScale>
                                  </p:childTnLst>
                                </p:cTn>
                              </p:par>
                              <p:par>
                                <p:cTn id="136" presetID="0" presetClass="path" presetSubtype="0" accel="50000" decel="50000" fill="hold" grpId="0" nodeType="withEffect">
                                  <p:stCondLst>
                                    <p:cond delay="0"/>
                                  </p:stCondLst>
                                  <p:childTnLst>
                                    <p:animMotion origin="layout" path="M -2.77778E-6 -9.24589E-6 C -0.00034 -0.03285 -0.00052 -0.06547 -0.00104 -0.09832 C -0.00104 -0.10017 -0.00173 -0.10179 -0.00191 -0.10364 C -0.00312 -0.1152 -0.00173 -0.13487 -0.00885 -0.14366 C -0.01163 -0.15615 -0.01944 -0.17072 -0.02916 -0.17465 C -0.04097 -0.18668 -0.0559 -0.20172 -0.06996 -0.20843 C -0.07291 -0.21213 -0.07482 -0.21444 -0.07864 -0.21606 C -0.08541 -0.22207 -0.08229 -0.22045 -0.0875 -0.22254 C -0.09288 -0.22739 -0.09965 -0.22924 -0.1059 -0.23156 C -0.1092 -0.23271 -0.11562 -0.23549 -0.11562 -0.23549 C -0.12413 -0.23456 -0.13159 -0.23248 -0.13993 -0.2304 C -0.14271 -0.22901 -0.146 -0.22832 -0.14861 -0.22647 C -0.15277 -0.22369 -0.15017 -0.22392 -0.15243 -0.22392 " pathEditMode="relative" ptsTypes="ffffffffffffA">
                                      <p:cBhvr>
                                        <p:cTn id="137" dur="2000" fill="hold"/>
                                        <p:tgtEl>
                                          <p:spTgt spid="21"/>
                                        </p:tgtEl>
                                        <p:attrNameLst>
                                          <p:attrName>ppt_x</p:attrName>
                                          <p:attrName>ppt_y</p:attrName>
                                        </p:attrNameLst>
                                      </p:cBhvr>
                                    </p:animMotion>
                                  </p:childTnLst>
                                </p:cTn>
                              </p:par>
                              <p:par>
                                <p:cTn id="138" presetID="0" presetClass="path" presetSubtype="0" accel="50000" decel="50000" fill="hold" grpId="0" nodeType="withEffect">
                                  <p:stCondLst>
                                    <p:cond delay="0"/>
                                  </p:stCondLst>
                                  <p:childTnLst>
                                    <p:animMotion origin="layout" path="M 0 -3.39579E-6 C 0.00035 -0.01203 0.00069 -0.02406 0.00104 -0.03609 C 0.00139 -0.04904 0.00139 -0.062 0.00191 -0.07495 C 0.00295 -0.10248 0.00503 -0.11335 0.01354 -0.13579 C 0.01615 -0.14273 0.01823 -0.14943 0.02326 -0.15383 C 0.025 -0.16077 0.02934 -0.17187 0.03403 -0.1758 C 0.03819 -0.18436 0.04583 -0.1883 0.05243 -0.19269 C 0.05573 -0.19477 0.05885 -0.19847 0.06215 -0.20032 C 0.07188 -0.20588 0.08576 -0.2112 0.09618 -0.21328 C 0.11736 -0.22392 0.14097 -0.22299 0.16302 -0.22623 C 0.17292 -0.22531 0.17986 -0.22299 0.18924 -0.22114 C 0.19184 -0.21791 0.19271 -0.21605 0.19618 -0.21467 C 0.19896 -0.21212 0.20104 -0.20935 0.20382 -0.2068 C 0.20677 -0.19616 0.20226 -0.20935 0.20781 -0.20171 C 0.20851 -0.20079 0.20816 -0.19894 0.20868 -0.19778 C 0.21111 -0.192 0.21302 -0.18806 0.21753 -0.18621 C 0.21858 -0.18159 0.22101 -0.17812 0.22326 -0.17442 C 0.22413 -0.17303 0.22535 -0.1721 0.22622 -0.17072 C 0.22691 -0.16956 0.22813 -0.16678 0.22813 -0.16678 " pathEditMode="relative" ptsTypes="ffffffffffffffffffA">
                                      <p:cBhvr>
                                        <p:cTn id="139" dur="2000" fill="hold"/>
                                        <p:tgtEl>
                                          <p:spTgt spid="22"/>
                                        </p:tgtEl>
                                        <p:attrNameLst>
                                          <p:attrName>ppt_x</p:attrName>
                                          <p:attrName>ppt_y</p:attrName>
                                        </p:attrNameLst>
                                      </p:cBhvr>
                                    </p:animMotion>
                                  </p:childTnLst>
                                </p:cTn>
                              </p:par>
                              <p:par>
                                <p:cTn id="140" presetID="0" presetClass="path" presetSubtype="0" accel="50000" decel="50000" fill="hold" grpId="0" nodeType="withEffect">
                                  <p:stCondLst>
                                    <p:cond delay="0"/>
                                  </p:stCondLst>
                                  <p:childTnLst>
                                    <p:animMotion origin="layout" path="M 1.94444E-6 -3.79366E-7 C -0.00035 -0.02035 -0.00035 -0.04048 -0.00105 -0.06084 C -0.00122 -0.06616 -0.00417 -0.07194 -0.00591 -0.07633 C -0.00973 -0.08651 -0.01094 -0.09762 -0.01563 -0.10733 C -0.0165 -0.11358 -0.01771 -0.11705 -0.01945 -0.12283 C -0.01945 -0.12283 -0.02101 -0.13093 -0.02136 -0.13185 C -0.02275 -0.13509 -0.02466 -0.13787 -0.02622 -0.14087 C -0.02691 -0.14226 -0.0283 -0.14481 -0.0283 -0.14481 C -0.03004 -0.15267 -0.03282 -0.1647 -0.03785 -0.16933 C -0.04184 -0.17696 -0.04375 -0.1876 -0.04966 -0.19269 C -0.05521 -0.2031 -0.06702 -0.21166 -0.07587 -0.21605 C -0.08351 -0.21975 -0.09011 -0.22692 -0.09809 -0.23016 C -0.10139 -0.23502 -0.10799 -0.23571 -0.11268 -0.23803 C -0.12605 -0.23757 -0.15799 -0.24127 -0.17483 -0.23155 C -0.18542 -0.22531 -0.1948 -0.21143 -0.20591 -0.20703 C -0.21059 -0.20079 -0.21632 -0.1957 -0.22049 -0.18876 C -0.22292 -0.18459 -0.22344 -0.18112 -0.22622 -0.17719 C -0.22691 -0.17465 -0.22761 -0.17187 -0.2283 -0.16933 C -0.22865 -0.16817 -0.22882 -0.16678 -0.22917 -0.16562 C -0.22986 -0.16308 -0.23108 -0.15776 -0.23108 -0.15776 " pathEditMode="relative" ptsTypes="fffffffffffffffffffA">
                                      <p:cBhvr>
                                        <p:cTn id="141" dur="2000" fill="hold"/>
                                        <p:tgtEl>
                                          <p:spTgt spid="24"/>
                                        </p:tgtEl>
                                        <p:attrNameLst>
                                          <p:attrName>ppt_x</p:attrName>
                                          <p:attrName>ppt_y</p:attrName>
                                        </p:attrNameLst>
                                      </p:cBhvr>
                                    </p:animMotion>
                                  </p:childTnLst>
                                </p:cTn>
                              </p:par>
                              <p:par>
                                <p:cTn id="142" presetID="0" presetClass="path" presetSubtype="0" accel="50000" decel="50000" fill="hold" grpId="0" nodeType="withEffect">
                                  <p:stCondLst>
                                    <p:cond delay="0"/>
                                  </p:stCondLst>
                                  <p:childTnLst>
                                    <p:animMotion origin="layout" path="M 6.38889E-6 5.09137E-6 C -0.00018 -0.00508 0.0014 -0.02845 -0.00399 -0.03492 C -0.00503 -0.04464 -0.00624 -0.05274 -0.01076 -0.06083 C -0.01319 -0.07911 -0.00937 -0.05759 -0.01458 -0.07101 C -0.01527 -0.07286 -0.0151 -0.0754 -0.01562 -0.07749 C -0.01701 -0.08304 -0.01996 -0.08952 -0.02239 -0.09437 C -0.02395 -0.10131 -0.02274 -0.09715 -0.02725 -0.10594 C -0.02829 -0.10779 -0.02829 -0.11033 -0.02916 -0.11242 C -0.03246 -0.12074 -0.03715 -0.13023 -0.04183 -0.13717 C -0.04461 -0.1492 -0.05642 -0.15914 -0.06406 -0.16562 C -0.06874 -0.16978 -0.07326 -0.17626 -0.07864 -0.17834 C -0.08489 -0.18389 -0.09097 -0.19083 -0.09808 -0.19407 C -0.10399 -0.19986 -0.11128 -0.20217 -0.1184 -0.20425 C -0.13142 -0.20379 -0.14426 -0.20379 -0.15728 -0.20309 C -0.16475 -0.20263 -0.16926 -0.19268 -0.17569 -0.19014 C -0.17812 -0.18713 -0.18124 -0.18528 -0.1835 -0.18227 C -0.18732 -0.17742 -0.18836 -0.17395 -0.19322 -0.17071 C -0.19392 -0.16932 -0.19444 -0.16793 -0.19513 -0.16678 C -0.196 -0.16539 -0.19722 -0.16446 -0.19808 -0.16284 C -0.20121 -0.15683 -0.20294 -0.15151 -0.20781 -0.14735 C -0.20919 -0.14226 -0.21076 -0.13971 -0.21371 -0.13578 C -0.21475 -0.13069 -0.21388 -0.13277 -0.21649 -0.1293 " pathEditMode="relative" ptsTypes="fffffffffffffffffffffA">
                                      <p:cBhvr>
                                        <p:cTn id="143" dur="2000" fill="hold"/>
                                        <p:tgtEl>
                                          <p:spTgt spid="25"/>
                                        </p:tgtEl>
                                        <p:attrNameLst>
                                          <p:attrName>ppt_x</p:attrName>
                                          <p:attrName>ppt_y</p:attrName>
                                        </p:attrNameLst>
                                      </p:cBhvr>
                                    </p:animMotion>
                                  </p:childTnLst>
                                </p:cTn>
                              </p:par>
                              <p:par>
                                <p:cTn id="144" presetID="0" presetClass="path" presetSubtype="0" accel="50000" decel="50000" fill="hold" grpId="0" nodeType="withEffect">
                                  <p:stCondLst>
                                    <p:cond delay="0"/>
                                  </p:stCondLst>
                                  <p:childTnLst>
                                    <p:animMotion origin="layout" path="M 6.66667E-6 -3.79366E-7 C -0.00103 -0.00856 -0.00086 -0.01758 -0.00277 -0.02591 C -0.00485 -0.04603 -0.01128 -0.06569 -0.02326 -0.07888 C -0.02846 -0.08466 -0.03298 -0.09183 -0.03975 -0.09438 C -0.04721 -0.10432 -0.04357 -0.10201 -0.04947 -0.10479 C -0.05294 -0.10941 -0.05642 -0.11057 -0.0611 -0.11242 C -0.07083 -0.11196 -0.08055 -0.11265 -0.09027 -0.11126 C -0.09357 -0.1108 -0.10225 -0.10155 -0.10676 -0.0997 C -0.11076 -0.09391 -0.11544 -0.09137 -0.12031 -0.0879 C -0.13367 -0.07819 -0.121 -0.08721 -0.12899 -0.07888 C -0.13593 -0.07171 -0.13541 -0.07356 -0.14062 -0.06338 C -0.14392 -0.0569 -0.14704 -0.05043 -0.15034 -0.04395 C -0.15173 -0.04141 -0.15433 -0.03608 -0.15433 -0.03608 " pathEditMode="relative" ptsTypes="ffffffffffffA">
                                      <p:cBhvr>
                                        <p:cTn id="145" dur="2000" fill="hold"/>
                                        <p:tgtEl>
                                          <p:spTgt spid="26"/>
                                        </p:tgtEl>
                                        <p:attrNameLst>
                                          <p:attrName>ppt_x</p:attrName>
                                          <p:attrName>ppt_y</p:attrName>
                                        </p:attrNameLst>
                                      </p:cBhvr>
                                    </p:animMotion>
                                  </p:childTnLst>
                                </p:cTn>
                              </p:par>
                              <p:par>
                                <p:cTn id="146" presetID="0" presetClass="path" presetSubtype="0" accel="50000" decel="50000" fill="hold" grpId="0" nodeType="withEffect">
                                  <p:stCondLst>
                                    <p:cond delay="0"/>
                                  </p:stCondLst>
                                  <p:childTnLst>
                                    <p:animMotion origin="layout" path="M -0.00052 -0.00046 C -0.00017 -0.03284 -0.00607 -0.06708 0.00243 -0.09738 C 0.00347 -0.11519 0.00486 -0.13185 0.01111 -0.14781 C 0.01372 -0.15452 0.01615 -0.16192 0.01893 -0.16863 C 0.01997 -0.17141 0.02205 -0.17349 0.02275 -0.17626 C 0.02465 -0.18343 0.02882 -0.19407 0.03351 -0.19847 C 0.03507 -0.20772 0.03281 -0.20009 0.03733 -0.2061 C 0.04045 -0.21027 0.0382 -0.20934 0.04028 -0.21397 C 0.04236 -0.21859 0.04566 -0.22137 0.04809 -0.22553 C 0.05104 -0.23039 0.05816 -0.24612 0.06163 -0.2489 C 0.06632 -0.2526 0.07379 -0.2563 0.07917 -0.25792 C 0.09167 -0.25653 0.09792 -0.25422 0.1092 -0.25005 C 0.11702 -0.24311 0.12465 -0.23479 0.13351 -0.23062 C 0.13577 -0.22623 0.13733 -0.22461 0.14115 -0.22299 C 0.14427 -0.22021 0.14775 -0.21929 0.15087 -0.21651 C 0.15174 -0.21582 0.15295 -0.21397 0.15295 -0.21397 " pathEditMode="relative" ptsTypes="fffffffffffffffA">
                                      <p:cBhvr>
                                        <p:cTn id="147" dur="2000" fill="hold"/>
                                        <p:tgtEl>
                                          <p:spTgt spid="27"/>
                                        </p:tgtEl>
                                        <p:attrNameLst>
                                          <p:attrName>ppt_x</p:attrName>
                                          <p:attrName>ppt_y</p:attrName>
                                        </p:attrNameLst>
                                      </p:cBhvr>
                                    </p:animMotion>
                                  </p:childTnLst>
                                </p:cTn>
                              </p:par>
                              <p:par>
                                <p:cTn id="148" presetID="0" presetClass="path" presetSubtype="0" accel="50000" decel="50000" fill="hold" grpId="0" nodeType="withEffect">
                                  <p:stCondLst>
                                    <p:cond delay="0"/>
                                  </p:stCondLst>
                                  <p:childTnLst>
                                    <p:animMotion origin="layout" path="M -1.66667E-6 1.8737E-7 C -0.00694 -0.02614 -0.00364 -0.05598 0.00087 -0.08281 C 0.00156 -0.096 0.00191 -0.12098 0.00955 -0.13208 C 0.01111 -0.13787 0.01424 -0.14226 0.01736 -0.14619 C 0.01927 -0.14851 0.01997 -0.15221 0.02222 -0.15406 C 0.02396 -0.15545 0.02639 -0.15522 0.02813 -0.1566 C 0.03108 -0.15892 0.03386 -0.16169 0.03681 -0.16424 C 0.04618 -0.17233 0.06216 -0.17603 0.07275 -0.17719 C 0.07865 -0.17673 0.08438 -0.17673 0.09028 -0.17603 C 0.09271 -0.1758 0.09827 -0.17025 0.09896 -0.16956 C 0.10104 -0.16771 0.10365 -0.16748 0.10573 -0.16563 C 0.11094 -0.16123 0.11545 -0.15637 0.12136 -0.15406 C 0.1257 -0.14781 0.12969 -0.14018 0.13577 -0.13717 C 0.1375 -0.13509 0.13889 -0.13255 0.14063 -0.1307 C 0.14445 -0.12676 0.15122 -0.12399 0.1533 -0.11774 " pathEditMode="relative" ptsTypes="ffffffffffffffA">
                                      <p:cBhvr>
                                        <p:cTn id="149" dur="2000" fill="hold"/>
                                        <p:tgtEl>
                                          <p:spTgt spid="29"/>
                                        </p:tgtEl>
                                        <p:attrNameLst>
                                          <p:attrName>ppt_x</p:attrName>
                                          <p:attrName>ppt_y</p:attrName>
                                        </p:attrNameLst>
                                      </p:cBhvr>
                                    </p:animMotion>
                                  </p:childTnLst>
                                </p:cTn>
                              </p:par>
                              <p:par>
                                <p:cTn id="150" presetID="0" presetClass="path" presetSubtype="0" accel="50000" decel="50000" fill="hold" grpId="0" nodeType="withEffect">
                                  <p:stCondLst>
                                    <p:cond delay="0"/>
                                  </p:stCondLst>
                                  <p:childTnLst>
                                    <p:animMotion origin="layout" path="M -6.66667E-6 3.58316E-6 C 0.00103 -0.01735 0.0019 -0.03331 0.0078 -0.04904 C 0.0092 -0.0576 0.01041 -0.06315 0.01268 -0.07102 C 0.01615 -0.08304 0.01701 -0.09646 0.02049 -0.10849 C 0.02327 -0.11797 0.02778 -0.12885 0.03212 -0.13694 C 0.03681 -0.1455 0.04028 -0.15961 0.04861 -0.16285 C 0.05261 -0.1684 0.05729 -0.1728 0.06215 -0.17719 C 0.06406 -0.17904 0.06806 -0.18228 0.06806 -0.18205 C 0.06927 -0.18483 0.07066 -0.1876 0.07188 -0.19015 C 0.07257 -0.19177 0.07448 -0.19153 0.0757 -0.19269 C 0.08316 -0.19986 0.0908 -0.20981 0.1 -0.21328 C 0.10347 -0.21467 0.10712 -0.2149 0.11077 -0.21582 C 0.1224 -0.21536 0.13403 -0.21582 0.14566 -0.21467 C 0.15243 -0.21397 0.16615 -0.20241 0.17379 -0.19917 C 0.18472 -0.18991 0.16788 -0.20356 0.18056 -0.19523 C 0.18403 -0.19292 0.18524 -0.19015 0.18941 -0.18876 C 0.19288 -0.18575 0.19636 -0.18344 0.2 -0.18089 C 0.20347 -0.17858 0.20521 -0.17488 0.20886 -0.17326 C 0.21129 -0.16817 0.21858 -0.15845 0.2224 -0.15522 C 0.22465 -0.15313 0.22709 -0.15267 0.22917 -0.1499 " pathEditMode="relative" ptsTypes="fffffffffffffffffffA">
                                      <p:cBhvr>
                                        <p:cTn id="151" dur="2000" fill="hold"/>
                                        <p:tgtEl>
                                          <p:spTgt spid="30"/>
                                        </p:tgtEl>
                                        <p:attrNameLst>
                                          <p:attrName>ppt_x</p:attrName>
                                          <p:attrName>ppt_y</p:attrName>
                                        </p:attrNameLst>
                                      </p:cBhvr>
                                    </p:animMotion>
                                  </p:childTnLst>
                                </p:cTn>
                              </p:par>
                              <p:par>
                                <p:cTn id="152" presetID="0" presetClass="path" presetSubtype="0" accel="50000" decel="50000" fill="hold" grpId="0" nodeType="withEffect">
                                  <p:stCondLst>
                                    <p:cond delay="0"/>
                                  </p:stCondLst>
                                  <p:childTnLst>
                                    <p:animMotion origin="layout" path="M -5.55556E-7 4.71663E-6 C 0.00452 -0.00417 0.00695 -0.00718 0.01077 -0.0118 C 0.01198 -0.01689 0.01476 -0.01828 0.01754 -0.02198 C 0.02153 -0.0273 0.02552 -0.0347 0.03004 -0.03887 C 0.03455 -0.04789 0.03177 -0.04581 0.03698 -0.04789 C 0.03958 -0.05159 0.04097 -0.0539 0.04462 -0.05575 C 0.04861 -0.06061 0.05382 -0.06339 0.05833 -0.06732 C 0.06198 -0.07472 0.05799 -0.06871 0.06406 -0.07264 C 0.06406 -0.07264 0.07136 -0.07888 0.07292 -0.08027 C 0.07726 -0.08397 0.08351 -0.08444 0.08837 -0.08675 C 0.10295 -0.08629 0.11754 -0.08606 0.13212 -0.08536 C 0.14323 -0.08467 0.15452 -0.0775 0.16511 -0.0738 C 0.16875 -0.07079 0.17274 -0.06778 0.17674 -0.06616 C 0.17969 -0.06339 0.18229 -0.06315 0.18542 -0.06084 C 0.1875 -0.05945 0.18941 -0.05737 0.19132 -0.05575 C 0.19236 -0.05483 0.19427 -0.05321 0.19427 -0.05321 " pathEditMode="relative" ptsTypes="fffffffffffffffA">
                                      <p:cBhvr>
                                        <p:cTn id="153" dur="2000" fill="hold"/>
                                        <p:tgtEl>
                                          <p:spTgt spid="31"/>
                                        </p:tgtEl>
                                        <p:attrNameLst>
                                          <p:attrName>ppt_x</p:attrName>
                                          <p:attrName>ppt_y</p:attrName>
                                        </p:attrNameLst>
                                      </p:cBhvr>
                                    </p:animMotion>
                                  </p:childTnLst>
                                </p:cTn>
                              </p:par>
                              <p:par>
                                <p:cTn id="154" presetID="0" presetClass="path" presetSubtype="0" accel="50000" decel="50000" fill="hold" grpId="0" nodeType="withEffect">
                                  <p:stCondLst>
                                    <p:cond delay="0"/>
                                  </p:stCondLst>
                                  <p:childTnLst>
                                    <p:animMotion origin="layout" path="M 8.33333E-7 1.69558E-6 C 0.00486 -0.02892 0.00625 -0.06547 -0.00104 -0.09322 C -0.00312 -0.11127 -0.00503 -0.1344 -0.01267 -0.15013 C -0.01423 -0.15776 -0.0151 -0.1654 -0.0184 -0.1721 C -0.02187 -0.19315 -0.02725 -0.21351 -0.03889 -0.22901 C -0.04028 -0.2341 -0.04305 -0.23549 -0.04566 -0.23942 C -0.04844 -0.24937 -0.05469 -0.25006 -0.06024 -0.25607 C -0.06614 -0.26255 -0.07118 -0.26857 -0.07864 -0.27157 C -0.08246 -0.27065 -0.08646 -0.27065 -0.09028 -0.26903 C -0.09184 -0.26833 -0.09271 -0.26602 -0.09427 -0.2651 C -0.09548 -0.2644 -0.09687 -0.2644 -0.09809 -0.26394 C -0.10191 -0.2607 -0.10434 -0.25677 -0.10885 -0.25492 C -0.11285 -0.24913 -0.11545 -0.24243 -0.11944 -0.23664 C -0.12309 -0.22369 -0.11736 -0.24335 -0.12239 -0.22901 C -0.12569 -0.21999 -0.12448 -0.21513 -0.13021 -0.20819 C -0.13125 -0.20403 -0.13107 -0.20588 -0.13107 -0.2031 " pathEditMode="relative" ptsTypes="fffffffffffffffA">
                                      <p:cBhvr>
                                        <p:cTn id="155" dur="2000" fill="hold"/>
                                        <p:tgtEl>
                                          <p:spTgt spid="23"/>
                                        </p:tgtEl>
                                        <p:attrNameLst>
                                          <p:attrName>ppt_x</p:attrName>
                                          <p:attrName>ppt_y</p:attrName>
                                        </p:attrNameLst>
                                      </p:cBhvr>
                                    </p:animMotion>
                                  </p:childTnLst>
                                </p:cTn>
                              </p:par>
                              <p:par>
                                <p:cTn id="156" presetID="0" presetClass="path" presetSubtype="0" accel="50000" decel="50000" fill="hold" grpId="0" nodeType="withEffect">
                                  <p:stCondLst>
                                    <p:cond delay="0"/>
                                  </p:stCondLst>
                                  <p:childTnLst>
                                    <p:animMotion origin="layout" path="M -5.27778E-6 -4.52926E-6 C -0.0007 -0.02799 -0.00192 -0.05598 -0.00296 -0.08397 C -0.00365 -0.1219 -0.00383 -0.15359 -0.01268 -0.18875 C -0.01494 -0.19801 -0.0172 -0.20911 -0.02136 -0.21721 C -0.02292 -0.22553 -0.02726 -0.23456 -0.03213 -0.24057 C -0.03768 -0.25537 -0.03004 -0.23641 -0.03699 -0.24959 C -0.03976 -0.25491 -0.0389 -0.25769 -0.04376 -0.26 C -0.04845 -0.26625 -0.05556 -0.26902 -0.06112 -0.27411 C -0.06199 -0.27481 -0.06233 -0.27619 -0.0632 -0.27689 C -0.06442 -0.27758 -0.06702 -0.27804 -0.06702 -0.27804 " pathEditMode="relative" ptsTypes="fffffffffA">
                                      <p:cBhvr>
                                        <p:cTn id="157" dur="2000" fill="hold"/>
                                        <p:tgtEl>
                                          <p:spTgt spid="33"/>
                                        </p:tgtEl>
                                        <p:attrNameLst>
                                          <p:attrName>ppt_x</p:attrName>
                                          <p:attrName>ppt_y</p:attrName>
                                        </p:attrNameLst>
                                      </p:cBhvr>
                                    </p:animMotion>
                                  </p:childTnLst>
                                </p:cTn>
                              </p:par>
                              <p:par>
                                <p:cTn id="158" presetID="0" presetClass="path" presetSubtype="0" accel="50000" decel="50000" fill="hold" grpId="0" nodeType="withEffect">
                                  <p:stCondLst>
                                    <p:cond delay="0"/>
                                  </p:stCondLst>
                                  <p:childTnLst>
                                    <p:animMotion origin="layout" path="M -6.38889E-6 -1.70021E-6 C -0.00417 -0.01504 -0.00209 -0.00625 -0.00209 -0.04141 C -0.00209 -0.07773 0.00225 -0.11265 0.00867 -0.14735 C 0.01006 -0.15499 0.01024 -0.16285 0.01354 -0.16933 C 0.01458 -0.17604 0.01649 -0.18228 0.0184 -0.18876 C 0.02048 -0.20426 0.02916 -0.21652 0.03298 -0.23155 C 0.03437 -0.23711 0.03524 -0.24127 0.03784 -0.24566 C 0.03923 -0.24821 0.04166 -0.25353 0.04166 -0.25353 C 0.0434 -0.26186 0.05069 -0.26926 0.05624 -0.27412 C 0.05694 -0.2755 0.05711 -0.27712 0.05815 -0.27805 C 0.0592 -0.27897 0.06076 -0.27874 0.06197 -0.27944 C 0.06406 -0.28083 0.06562 -0.2836 0.06788 -0.28453 C 0.06892 -0.28499 0.07083 -0.28591 0.07083 -0.28591 " pathEditMode="relative" ptsTypes="ffffffffffffA">
                                      <p:cBhvr>
                                        <p:cTn id="159" dur="2000" fill="hold"/>
                                        <p:tgtEl>
                                          <p:spTgt spid="32"/>
                                        </p:tgtEl>
                                        <p:attrNameLst>
                                          <p:attrName>ppt_x</p:attrName>
                                          <p:attrName>ppt_y</p:attrName>
                                        </p:attrNameLst>
                                      </p:cBhvr>
                                    </p:animMotion>
                                  </p:childTnLst>
                                </p:cTn>
                              </p:par>
                              <p:par>
                                <p:cTn id="160" presetID="0" presetClass="path" presetSubtype="0" accel="50000" decel="50000" fill="hold" grpId="0" nodeType="withEffect">
                                  <p:stCondLst>
                                    <p:cond delay="0"/>
                                  </p:stCondLst>
                                  <p:childTnLst>
                                    <p:animMotion origin="layout" path="M -8.05556E-6 -2.26694E-6 C -0.00139 -0.08327 -0.00174 -0.16655 -0.00296 -0.24982 C -0.00261 -0.25098 -0.00226 -0.25468 -0.00192 -0.25352 C 0.00121 -0.23849 0.00104 -0.21698 0.00104 -0.20194 " pathEditMode="relative" ptsTypes="fffA">
                                      <p:cBhvr>
                                        <p:cTn id="161" dur="2000" fill="hold"/>
                                        <p:tgtEl>
                                          <p:spTgt spid="28"/>
                                        </p:tgtEl>
                                        <p:attrNameLst>
                                          <p:attrName>ppt_x</p:attrName>
                                          <p:attrName>ppt_y</p:attrName>
                                        </p:attrNameLst>
                                      </p:cBhvr>
                                    </p:animMotion>
                                  </p:childTnLst>
                                </p:cTn>
                              </p:par>
                            </p:childTnLst>
                          </p:cTn>
                        </p:par>
                        <p:par>
                          <p:cTn id="162" fill="hold">
                            <p:stCondLst>
                              <p:cond delay="9250"/>
                            </p:stCondLst>
                            <p:childTnLst>
                              <p:par>
                                <p:cTn id="163" presetID="53" presetClass="entr" presetSubtype="16" fill="hold" grpId="0" nodeType="afterEffect">
                                  <p:stCondLst>
                                    <p:cond delay="0"/>
                                  </p:stCondLst>
                                  <p:childTnLst>
                                    <p:set>
                                      <p:cBhvr>
                                        <p:cTn id="164" dur="1" fill="hold">
                                          <p:stCondLst>
                                            <p:cond delay="0"/>
                                          </p:stCondLst>
                                        </p:cTn>
                                        <p:tgtEl>
                                          <p:spTgt spid="3"/>
                                        </p:tgtEl>
                                        <p:attrNameLst>
                                          <p:attrName>style.visibility</p:attrName>
                                        </p:attrNameLst>
                                      </p:cBhvr>
                                      <p:to>
                                        <p:strVal val="visible"/>
                                      </p:to>
                                    </p:set>
                                    <p:anim calcmode="lin" valueType="num">
                                      <p:cBhvr>
                                        <p:cTn id="165" dur="500" fill="hold"/>
                                        <p:tgtEl>
                                          <p:spTgt spid="3"/>
                                        </p:tgtEl>
                                        <p:attrNameLst>
                                          <p:attrName>ppt_w</p:attrName>
                                        </p:attrNameLst>
                                      </p:cBhvr>
                                      <p:tavLst>
                                        <p:tav tm="0">
                                          <p:val>
                                            <p:fltVal val="0"/>
                                          </p:val>
                                        </p:tav>
                                        <p:tav tm="100000">
                                          <p:val>
                                            <p:strVal val="#ppt_w"/>
                                          </p:val>
                                        </p:tav>
                                      </p:tavLst>
                                    </p:anim>
                                    <p:anim calcmode="lin" valueType="num">
                                      <p:cBhvr>
                                        <p:cTn id="166" dur="500" fill="hold"/>
                                        <p:tgtEl>
                                          <p:spTgt spid="3"/>
                                        </p:tgtEl>
                                        <p:attrNameLst>
                                          <p:attrName>ppt_h</p:attrName>
                                        </p:attrNameLst>
                                      </p:cBhvr>
                                      <p:tavLst>
                                        <p:tav tm="0">
                                          <p:val>
                                            <p:fltVal val="0"/>
                                          </p:val>
                                        </p:tav>
                                        <p:tav tm="100000">
                                          <p:val>
                                            <p:strVal val="#ppt_h"/>
                                          </p:val>
                                        </p:tav>
                                      </p:tavLst>
                                    </p:anim>
                                    <p:animEffect transition="in" filter="fade">
                                      <p:cBhvr>
                                        <p:cTn id="167" dur="500"/>
                                        <p:tgtEl>
                                          <p:spTgt spid="3"/>
                                        </p:tgtEl>
                                      </p:cBhvr>
                                    </p:animEffect>
                                  </p:childTnLst>
                                </p:cTn>
                              </p:par>
                            </p:childTnLst>
                          </p:cTn>
                        </p:par>
                        <p:par>
                          <p:cTn id="168" fill="hold">
                            <p:stCondLst>
                              <p:cond delay="9750"/>
                            </p:stCondLst>
                            <p:childTnLst>
                              <p:par>
                                <p:cTn id="169" presetID="9" presetClass="exit" presetSubtype="0" fill="hold" grpId="1" nodeType="afterEffect">
                                  <p:stCondLst>
                                    <p:cond delay="0"/>
                                  </p:stCondLst>
                                  <p:childTnLst>
                                    <p:animEffect transition="out" filter="dissolve">
                                      <p:cBhvr>
                                        <p:cTn id="170" dur="2000"/>
                                        <p:tgtEl>
                                          <p:spTgt spid="21"/>
                                        </p:tgtEl>
                                      </p:cBhvr>
                                    </p:animEffect>
                                    <p:set>
                                      <p:cBhvr>
                                        <p:cTn id="171" dur="1" fill="hold">
                                          <p:stCondLst>
                                            <p:cond delay="1999"/>
                                          </p:stCondLst>
                                        </p:cTn>
                                        <p:tgtEl>
                                          <p:spTgt spid="21"/>
                                        </p:tgtEl>
                                        <p:attrNameLst>
                                          <p:attrName>style.visibility</p:attrName>
                                        </p:attrNameLst>
                                      </p:cBhvr>
                                      <p:to>
                                        <p:strVal val="hidden"/>
                                      </p:to>
                                    </p:set>
                                  </p:childTnLst>
                                </p:cTn>
                              </p:par>
                              <p:par>
                                <p:cTn id="172" presetID="9" presetClass="exit" presetSubtype="0" fill="hold" grpId="1" nodeType="withEffect">
                                  <p:stCondLst>
                                    <p:cond delay="0"/>
                                  </p:stCondLst>
                                  <p:childTnLst>
                                    <p:animEffect transition="out" filter="dissolve">
                                      <p:cBhvr>
                                        <p:cTn id="173" dur="2000"/>
                                        <p:tgtEl>
                                          <p:spTgt spid="22"/>
                                        </p:tgtEl>
                                      </p:cBhvr>
                                    </p:animEffect>
                                    <p:set>
                                      <p:cBhvr>
                                        <p:cTn id="174" dur="1" fill="hold">
                                          <p:stCondLst>
                                            <p:cond delay="1999"/>
                                          </p:stCondLst>
                                        </p:cTn>
                                        <p:tgtEl>
                                          <p:spTgt spid="22"/>
                                        </p:tgtEl>
                                        <p:attrNameLst>
                                          <p:attrName>style.visibility</p:attrName>
                                        </p:attrNameLst>
                                      </p:cBhvr>
                                      <p:to>
                                        <p:strVal val="hidden"/>
                                      </p:to>
                                    </p:set>
                                  </p:childTnLst>
                                </p:cTn>
                              </p:par>
                              <p:par>
                                <p:cTn id="175" presetID="9" presetClass="exit" presetSubtype="0" fill="hold" grpId="1" nodeType="withEffect">
                                  <p:stCondLst>
                                    <p:cond delay="0"/>
                                  </p:stCondLst>
                                  <p:childTnLst>
                                    <p:animEffect transition="out" filter="dissolve">
                                      <p:cBhvr>
                                        <p:cTn id="176" dur="2000"/>
                                        <p:tgtEl>
                                          <p:spTgt spid="24"/>
                                        </p:tgtEl>
                                      </p:cBhvr>
                                    </p:animEffect>
                                    <p:set>
                                      <p:cBhvr>
                                        <p:cTn id="177" dur="1" fill="hold">
                                          <p:stCondLst>
                                            <p:cond delay="1999"/>
                                          </p:stCondLst>
                                        </p:cTn>
                                        <p:tgtEl>
                                          <p:spTgt spid="24"/>
                                        </p:tgtEl>
                                        <p:attrNameLst>
                                          <p:attrName>style.visibility</p:attrName>
                                        </p:attrNameLst>
                                      </p:cBhvr>
                                      <p:to>
                                        <p:strVal val="hidden"/>
                                      </p:to>
                                    </p:set>
                                  </p:childTnLst>
                                </p:cTn>
                              </p:par>
                              <p:par>
                                <p:cTn id="178" presetID="9" presetClass="exit" presetSubtype="0" fill="hold" grpId="1" nodeType="withEffect">
                                  <p:stCondLst>
                                    <p:cond delay="0"/>
                                  </p:stCondLst>
                                  <p:childTnLst>
                                    <p:animEffect transition="out" filter="dissolve">
                                      <p:cBhvr>
                                        <p:cTn id="179" dur="2000"/>
                                        <p:tgtEl>
                                          <p:spTgt spid="25"/>
                                        </p:tgtEl>
                                      </p:cBhvr>
                                    </p:animEffect>
                                    <p:set>
                                      <p:cBhvr>
                                        <p:cTn id="180" dur="1" fill="hold">
                                          <p:stCondLst>
                                            <p:cond delay="1999"/>
                                          </p:stCondLst>
                                        </p:cTn>
                                        <p:tgtEl>
                                          <p:spTgt spid="25"/>
                                        </p:tgtEl>
                                        <p:attrNameLst>
                                          <p:attrName>style.visibility</p:attrName>
                                        </p:attrNameLst>
                                      </p:cBhvr>
                                      <p:to>
                                        <p:strVal val="hidden"/>
                                      </p:to>
                                    </p:set>
                                  </p:childTnLst>
                                </p:cTn>
                              </p:par>
                              <p:par>
                                <p:cTn id="181" presetID="9" presetClass="exit" presetSubtype="0" fill="hold" grpId="1" nodeType="withEffect">
                                  <p:stCondLst>
                                    <p:cond delay="0"/>
                                  </p:stCondLst>
                                  <p:childTnLst>
                                    <p:animEffect transition="out" filter="dissolve">
                                      <p:cBhvr>
                                        <p:cTn id="182" dur="2000"/>
                                        <p:tgtEl>
                                          <p:spTgt spid="26"/>
                                        </p:tgtEl>
                                      </p:cBhvr>
                                    </p:animEffect>
                                    <p:set>
                                      <p:cBhvr>
                                        <p:cTn id="183" dur="1" fill="hold">
                                          <p:stCondLst>
                                            <p:cond delay="1999"/>
                                          </p:stCondLst>
                                        </p:cTn>
                                        <p:tgtEl>
                                          <p:spTgt spid="26"/>
                                        </p:tgtEl>
                                        <p:attrNameLst>
                                          <p:attrName>style.visibility</p:attrName>
                                        </p:attrNameLst>
                                      </p:cBhvr>
                                      <p:to>
                                        <p:strVal val="hidden"/>
                                      </p:to>
                                    </p:set>
                                  </p:childTnLst>
                                </p:cTn>
                              </p:par>
                              <p:par>
                                <p:cTn id="184" presetID="9" presetClass="exit" presetSubtype="0" fill="hold" grpId="1" nodeType="withEffect">
                                  <p:stCondLst>
                                    <p:cond delay="0"/>
                                  </p:stCondLst>
                                  <p:childTnLst>
                                    <p:animEffect transition="out" filter="dissolve">
                                      <p:cBhvr>
                                        <p:cTn id="185" dur="2000"/>
                                        <p:tgtEl>
                                          <p:spTgt spid="27"/>
                                        </p:tgtEl>
                                      </p:cBhvr>
                                    </p:animEffect>
                                    <p:set>
                                      <p:cBhvr>
                                        <p:cTn id="186" dur="1" fill="hold">
                                          <p:stCondLst>
                                            <p:cond delay="1999"/>
                                          </p:stCondLst>
                                        </p:cTn>
                                        <p:tgtEl>
                                          <p:spTgt spid="27"/>
                                        </p:tgtEl>
                                        <p:attrNameLst>
                                          <p:attrName>style.visibility</p:attrName>
                                        </p:attrNameLst>
                                      </p:cBhvr>
                                      <p:to>
                                        <p:strVal val="hidden"/>
                                      </p:to>
                                    </p:set>
                                  </p:childTnLst>
                                </p:cTn>
                              </p:par>
                              <p:par>
                                <p:cTn id="187" presetID="9" presetClass="exit" presetSubtype="0" fill="hold" grpId="1" nodeType="withEffect">
                                  <p:stCondLst>
                                    <p:cond delay="0"/>
                                  </p:stCondLst>
                                  <p:childTnLst>
                                    <p:animEffect transition="out" filter="dissolve">
                                      <p:cBhvr>
                                        <p:cTn id="188" dur="2000"/>
                                        <p:tgtEl>
                                          <p:spTgt spid="29"/>
                                        </p:tgtEl>
                                      </p:cBhvr>
                                    </p:animEffect>
                                    <p:set>
                                      <p:cBhvr>
                                        <p:cTn id="189" dur="1" fill="hold">
                                          <p:stCondLst>
                                            <p:cond delay="1999"/>
                                          </p:stCondLst>
                                        </p:cTn>
                                        <p:tgtEl>
                                          <p:spTgt spid="29"/>
                                        </p:tgtEl>
                                        <p:attrNameLst>
                                          <p:attrName>style.visibility</p:attrName>
                                        </p:attrNameLst>
                                      </p:cBhvr>
                                      <p:to>
                                        <p:strVal val="hidden"/>
                                      </p:to>
                                    </p:set>
                                  </p:childTnLst>
                                </p:cTn>
                              </p:par>
                              <p:par>
                                <p:cTn id="190" presetID="9" presetClass="exit" presetSubtype="0" fill="hold" grpId="1" nodeType="withEffect">
                                  <p:stCondLst>
                                    <p:cond delay="0"/>
                                  </p:stCondLst>
                                  <p:childTnLst>
                                    <p:animEffect transition="out" filter="dissolve">
                                      <p:cBhvr>
                                        <p:cTn id="191" dur="2000"/>
                                        <p:tgtEl>
                                          <p:spTgt spid="30"/>
                                        </p:tgtEl>
                                      </p:cBhvr>
                                    </p:animEffect>
                                    <p:set>
                                      <p:cBhvr>
                                        <p:cTn id="192" dur="1" fill="hold">
                                          <p:stCondLst>
                                            <p:cond delay="1999"/>
                                          </p:stCondLst>
                                        </p:cTn>
                                        <p:tgtEl>
                                          <p:spTgt spid="30"/>
                                        </p:tgtEl>
                                        <p:attrNameLst>
                                          <p:attrName>style.visibility</p:attrName>
                                        </p:attrNameLst>
                                      </p:cBhvr>
                                      <p:to>
                                        <p:strVal val="hidden"/>
                                      </p:to>
                                    </p:set>
                                  </p:childTnLst>
                                </p:cTn>
                              </p:par>
                              <p:par>
                                <p:cTn id="193" presetID="9" presetClass="exit" presetSubtype="0" fill="hold" grpId="1" nodeType="withEffect">
                                  <p:stCondLst>
                                    <p:cond delay="0"/>
                                  </p:stCondLst>
                                  <p:childTnLst>
                                    <p:animEffect transition="out" filter="dissolve">
                                      <p:cBhvr>
                                        <p:cTn id="194" dur="2000"/>
                                        <p:tgtEl>
                                          <p:spTgt spid="31"/>
                                        </p:tgtEl>
                                      </p:cBhvr>
                                    </p:animEffect>
                                    <p:set>
                                      <p:cBhvr>
                                        <p:cTn id="195" dur="1" fill="hold">
                                          <p:stCondLst>
                                            <p:cond delay="1999"/>
                                          </p:stCondLst>
                                        </p:cTn>
                                        <p:tgtEl>
                                          <p:spTgt spid="31"/>
                                        </p:tgtEl>
                                        <p:attrNameLst>
                                          <p:attrName>style.visibility</p:attrName>
                                        </p:attrNameLst>
                                      </p:cBhvr>
                                      <p:to>
                                        <p:strVal val="hidden"/>
                                      </p:to>
                                    </p:set>
                                  </p:childTnLst>
                                </p:cTn>
                              </p:par>
                              <p:par>
                                <p:cTn id="196" presetID="9" presetClass="exit" presetSubtype="0" fill="hold" grpId="1" nodeType="withEffect">
                                  <p:stCondLst>
                                    <p:cond delay="0"/>
                                  </p:stCondLst>
                                  <p:childTnLst>
                                    <p:animEffect transition="out" filter="dissolve">
                                      <p:cBhvr>
                                        <p:cTn id="197" dur="2000"/>
                                        <p:tgtEl>
                                          <p:spTgt spid="23"/>
                                        </p:tgtEl>
                                      </p:cBhvr>
                                    </p:animEffect>
                                    <p:set>
                                      <p:cBhvr>
                                        <p:cTn id="198" dur="1" fill="hold">
                                          <p:stCondLst>
                                            <p:cond delay="1999"/>
                                          </p:stCondLst>
                                        </p:cTn>
                                        <p:tgtEl>
                                          <p:spTgt spid="23"/>
                                        </p:tgtEl>
                                        <p:attrNameLst>
                                          <p:attrName>style.visibility</p:attrName>
                                        </p:attrNameLst>
                                      </p:cBhvr>
                                      <p:to>
                                        <p:strVal val="hidden"/>
                                      </p:to>
                                    </p:set>
                                  </p:childTnLst>
                                </p:cTn>
                              </p:par>
                              <p:par>
                                <p:cTn id="199" presetID="9" presetClass="exit" presetSubtype="0" fill="hold" grpId="1" nodeType="withEffect">
                                  <p:stCondLst>
                                    <p:cond delay="0"/>
                                  </p:stCondLst>
                                  <p:childTnLst>
                                    <p:animEffect transition="out" filter="dissolve">
                                      <p:cBhvr>
                                        <p:cTn id="200" dur="2000"/>
                                        <p:tgtEl>
                                          <p:spTgt spid="33"/>
                                        </p:tgtEl>
                                      </p:cBhvr>
                                    </p:animEffect>
                                    <p:set>
                                      <p:cBhvr>
                                        <p:cTn id="201" dur="1" fill="hold">
                                          <p:stCondLst>
                                            <p:cond delay="1999"/>
                                          </p:stCondLst>
                                        </p:cTn>
                                        <p:tgtEl>
                                          <p:spTgt spid="33"/>
                                        </p:tgtEl>
                                        <p:attrNameLst>
                                          <p:attrName>style.visibility</p:attrName>
                                        </p:attrNameLst>
                                      </p:cBhvr>
                                      <p:to>
                                        <p:strVal val="hidden"/>
                                      </p:to>
                                    </p:set>
                                  </p:childTnLst>
                                </p:cTn>
                              </p:par>
                              <p:par>
                                <p:cTn id="202" presetID="9" presetClass="exit" presetSubtype="0" fill="hold" grpId="1" nodeType="withEffect">
                                  <p:stCondLst>
                                    <p:cond delay="0"/>
                                  </p:stCondLst>
                                  <p:childTnLst>
                                    <p:animEffect transition="out" filter="dissolve">
                                      <p:cBhvr>
                                        <p:cTn id="203" dur="2000"/>
                                        <p:tgtEl>
                                          <p:spTgt spid="32"/>
                                        </p:tgtEl>
                                      </p:cBhvr>
                                    </p:animEffect>
                                    <p:set>
                                      <p:cBhvr>
                                        <p:cTn id="204" dur="1" fill="hold">
                                          <p:stCondLst>
                                            <p:cond delay="1999"/>
                                          </p:stCondLst>
                                        </p:cTn>
                                        <p:tgtEl>
                                          <p:spTgt spid="32"/>
                                        </p:tgtEl>
                                        <p:attrNameLst>
                                          <p:attrName>style.visibility</p:attrName>
                                        </p:attrNameLst>
                                      </p:cBhvr>
                                      <p:to>
                                        <p:strVal val="hidden"/>
                                      </p:to>
                                    </p:set>
                                  </p:childTnLst>
                                </p:cTn>
                              </p:par>
                              <p:par>
                                <p:cTn id="205" presetID="9" presetClass="exit" presetSubtype="0" fill="hold" grpId="1" nodeType="withEffect">
                                  <p:stCondLst>
                                    <p:cond delay="0"/>
                                  </p:stCondLst>
                                  <p:childTnLst>
                                    <p:animEffect transition="out" filter="dissolve">
                                      <p:cBhvr>
                                        <p:cTn id="206" dur="2000"/>
                                        <p:tgtEl>
                                          <p:spTgt spid="28"/>
                                        </p:tgtEl>
                                      </p:cBhvr>
                                    </p:animEffect>
                                    <p:set>
                                      <p:cBhvr>
                                        <p:cTn id="207" dur="1" fill="hold">
                                          <p:stCondLst>
                                            <p:cond delay="1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uiExpand="1" build="p"/>
      <p:bldP spid="4" grpId="0" animBg="1"/>
      <p:bldP spid="21" grpId="0" animBg="1"/>
      <p:bldP spid="21" grpId="1" animBg="1"/>
      <p:bldP spid="21" grpId="2" animBg="1"/>
      <p:bldP spid="21" grpId="3" animBg="1"/>
      <p:bldP spid="22" grpId="0" animBg="1"/>
      <p:bldP spid="22" grpId="1" animBg="1"/>
      <p:bldP spid="22" grpId="2" animBg="1"/>
      <p:bldP spid="22" grpId="3" animBg="1"/>
      <p:bldP spid="23" grpId="0" animBg="1"/>
      <p:bldP spid="23" grpId="1" animBg="1"/>
      <p:bldP spid="23" grpId="2" animBg="1"/>
      <p:bldP spid="23" grpId="3" animBg="1"/>
      <p:bldP spid="24" grpId="0" animBg="1"/>
      <p:bldP spid="24" grpId="1" animBg="1"/>
      <p:bldP spid="24" grpId="2" animBg="1"/>
      <p:bldP spid="24" grpId="3"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P spid="30" grpId="0" animBg="1"/>
      <p:bldP spid="30" grpId="1" animBg="1"/>
      <p:bldP spid="30" grpId="2" animBg="1"/>
      <p:bldP spid="30"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P spid="34" grpId="0" animBg="1"/>
      <p:bldP spid="34" grpId="1" animBg="1"/>
      <p:bldP spid="34" grpId="2" animBg="1"/>
      <p:bldP spid="34" grpId="3" animBg="1"/>
      <p:bldP spid="3"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flipH="1">
            <a:off x="1619672" y="1268760"/>
            <a:ext cx="5976664" cy="1296144"/>
          </a:xfrm>
          <a:prstGeom prst="wedgeRoundRectCallout">
            <a:avLst>
              <a:gd name="adj1" fmla="val -38089"/>
              <a:gd name="adj2" fmla="val 83007"/>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23528" y="461392"/>
            <a:ext cx="8568952" cy="1671464"/>
          </a:xfrm>
        </p:spPr>
        <p:txBody>
          <a:bodyPr>
            <a:normAutofit fontScale="25000" lnSpcReduction="20000"/>
          </a:bodyPr>
          <a:lstStyle/>
          <a:p>
            <a:pPr marL="0" indent="0" algn="ctr">
              <a:buNone/>
            </a:pPr>
            <a:endParaRPr lang="en-CA" sz="11200" dirty="0" smtClean="0">
              <a:solidFill>
                <a:srgbClr val="FF9999"/>
              </a:solidFill>
              <a:sym typeface="Wingdings" pitchFamily="2" charset="2"/>
            </a:endParaRPr>
          </a:p>
          <a:p>
            <a:pPr marL="0" indent="0" algn="ctr">
              <a:buNone/>
            </a:pPr>
            <a:endParaRPr lang="en-CA" sz="16600" dirty="0" smtClean="0">
              <a:sym typeface="Wingdings" pitchFamily="2" charset="2"/>
            </a:endParaRPr>
          </a:p>
          <a:p>
            <a:pPr marL="0" indent="0" algn="ctr">
              <a:buNone/>
            </a:pPr>
            <a:r>
              <a:rPr lang="en-CA" sz="16600" dirty="0" smtClean="0">
                <a:sym typeface="Wingdings" pitchFamily="2" charset="2"/>
              </a:rPr>
              <a:t>Thank </a:t>
            </a:r>
            <a:r>
              <a:rPr lang="en-CA" sz="16600" dirty="0">
                <a:sym typeface="Wingdings" pitchFamily="2" charset="2"/>
              </a:rPr>
              <a:t>you </a:t>
            </a:r>
            <a:r>
              <a:rPr lang="en-CA" sz="16600" dirty="0" smtClean="0">
                <a:sym typeface="Wingdings" pitchFamily="2" charset="2"/>
              </a:rPr>
              <a:t>for reading</a:t>
            </a:r>
            <a:r>
              <a:rPr lang="en-CA" sz="16600" dirty="0">
                <a:sym typeface="Wingdings" pitchFamily="2" charset="2"/>
              </a:rPr>
              <a:t>!</a:t>
            </a:r>
          </a:p>
          <a:p>
            <a:pPr marL="0" indent="0" algn="ctr">
              <a:buNone/>
            </a:pPr>
            <a:endParaRPr lang="en-CA" sz="16600" dirty="0" smtClean="0">
              <a:sym typeface="Wingdings" pitchFamily="2" charset="2"/>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92280" y="2731713"/>
            <a:ext cx="1834889" cy="228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rc 10"/>
          <p:cNvSpPr/>
          <p:nvPr/>
        </p:nvSpPr>
        <p:spPr>
          <a:xfrm rot="4080000" flipV="1">
            <a:off x="7297770" y="2778932"/>
            <a:ext cx="526351" cy="1017007"/>
          </a:xfrm>
          <a:prstGeom prst="arc">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5" name="Content Placeholder 2"/>
          <p:cNvSpPr txBox="1">
            <a:spLocks/>
          </p:cNvSpPr>
          <p:nvPr/>
        </p:nvSpPr>
        <p:spPr>
          <a:xfrm>
            <a:off x="323528" y="2803722"/>
            <a:ext cx="6768752" cy="3793630"/>
          </a:xfrm>
          <a:prstGeom prst="rect">
            <a:avLst/>
          </a:prstGeom>
        </p:spPr>
        <p:txBody>
          <a:bodyPr vert="horz">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CA" sz="2800" dirty="0" smtClean="0"/>
              <a:t>Your feedback on this learning experience is important to me, and helps to improve this presentation for future workshops. I invite you to fill out one of the evaluation forms included in this package.</a:t>
            </a:r>
          </a:p>
          <a:p>
            <a:endParaRPr lang="en-CA" sz="2800" dirty="0" smtClean="0"/>
          </a:p>
          <a:p>
            <a:r>
              <a:rPr lang="en-CA" sz="2800" dirty="0" smtClean="0"/>
              <a:t>I would also like to hear about your experience in putting this information into practice! Please feel welcome to contact me about this project!</a:t>
            </a:r>
          </a:p>
        </p:txBody>
      </p:sp>
    </p:spTree>
    <p:extLst>
      <p:ext uri="{BB962C8B-B14F-4D97-AF65-F5344CB8AC3E}">
        <p14:creationId xmlns:p14="http://schemas.microsoft.com/office/powerpoint/2010/main" val="8944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0"/>
            <a:ext cx="7851648" cy="1043897"/>
          </a:xfrm>
        </p:spPr>
        <p:txBody>
          <a:bodyPr/>
          <a:lstStyle/>
          <a:p>
            <a:pPr algn="l"/>
            <a:r>
              <a:rPr lang="en-CA" dirty="0" smtClean="0"/>
              <a:t>References</a:t>
            </a:r>
            <a:endParaRPr lang="en-CA" dirty="0"/>
          </a:p>
        </p:txBody>
      </p:sp>
      <p:sp>
        <p:nvSpPr>
          <p:cNvPr id="7" name="TextBox 6"/>
          <p:cNvSpPr txBox="1"/>
          <p:nvPr/>
        </p:nvSpPr>
        <p:spPr>
          <a:xfrm>
            <a:off x="107504" y="1018232"/>
            <a:ext cx="8928992" cy="5760640"/>
          </a:xfrm>
          <a:prstGeom prst="rect">
            <a:avLst/>
          </a:prstGeom>
          <a:noFill/>
        </p:spPr>
        <p:txBody>
          <a:bodyPr wrap="square" numCol="2" spcCol="216000" rtlCol="0">
            <a:noAutofit/>
          </a:bodyPr>
          <a:lstStyle/>
          <a:p>
            <a:pPr marL="234000" indent="-234000"/>
            <a:r>
              <a:rPr lang="en-CA" sz="1100" dirty="0" smtClean="0"/>
              <a:t>Aboriginal Healing Foundation. (2007). </a:t>
            </a:r>
            <a:r>
              <a:rPr lang="en-CA" sz="1100" i="1" dirty="0" smtClean="0"/>
              <a:t>Suicide among Aboriginal people in Canada</a:t>
            </a:r>
            <a:r>
              <a:rPr lang="en-CA" sz="1100" dirty="0" smtClean="0"/>
              <a:t>. Ottawa, ON: Author.</a:t>
            </a:r>
          </a:p>
          <a:p>
            <a:pPr marL="234000" indent="-234000"/>
            <a:r>
              <a:rPr lang="en-CA" sz="1100" dirty="0" err="1" smtClean="0"/>
              <a:t>Absolon</a:t>
            </a:r>
            <a:r>
              <a:rPr lang="en-CA" sz="1100" dirty="0" smtClean="0"/>
              <a:t>, K. (2010). Indigenous </a:t>
            </a:r>
            <a:r>
              <a:rPr lang="en-CA" sz="1100" dirty="0" err="1" smtClean="0"/>
              <a:t>wholistic</a:t>
            </a:r>
            <a:r>
              <a:rPr lang="en-CA" sz="1100" dirty="0" smtClean="0"/>
              <a:t> theory: A knowledge set for practice. </a:t>
            </a:r>
            <a:r>
              <a:rPr lang="en-CA" sz="1100" i="1" dirty="0" smtClean="0"/>
              <a:t>First Peoples Child &amp; Family Review</a:t>
            </a:r>
            <a:r>
              <a:rPr lang="en-CA" sz="1100" dirty="0" smtClean="0"/>
              <a:t>, 5(2), 74–87.</a:t>
            </a:r>
          </a:p>
          <a:p>
            <a:pPr marL="234000" indent="-234000"/>
            <a:r>
              <a:rPr lang="en-CA" sz="1100" dirty="0" smtClean="0"/>
              <a:t>Al-</a:t>
            </a:r>
            <a:r>
              <a:rPr lang="en-CA" sz="1100" dirty="0" err="1" smtClean="0"/>
              <a:t>Krenawi</a:t>
            </a:r>
            <a:r>
              <a:rPr lang="en-CA" sz="1100" dirty="0" smtClean="0"/>
              <a:t>, A., &amp; Graham, J. R. (2000). Culturally sensitive social work practice with Arab clients in mental health settings. </a:t>
            </a:r>
            <a:r>
              <a:rPr lang="en-CA" sz="1100" i="1" dirty="0" smtClean="0"/>
              <a:t>Health Social Work, 25(1)</a:t>
            </a:r>
            <a:r>
              <a:rPr lang="en-CA" sz="1100" dirty="0" smtClean="0"/>
              <a:t>, 9–22. doi:10.1093/</a:t>
            </a:r>
            <a:r>
              <a:rPr lang="en-CA" sz="1100" dirty="0" err="1" smtClean="0"/>
              <a:t>hsw</a:t>
            </a:r>
            <a:r>
              <a:rPr lang="en-CA" sz="1100" dirty="0" smtClean="0"/>
              <a:t>/25.1.9</a:t>
            </a:r>
          </a:p>
          <a:p>
            <a:pPr marL="234000" indent="-234000"/>
            <a:r>
              <a:rPr lang="en-CA" sz="1100" dirty="0" smtClean="0"/>
              <a:t>American Psychological Association. (2002). </a:t>
            </a:r>
            <a:r>
              <a:rPr lang="en-CA" sz="1100" i="1" dirty="0" smtClean="0"/>
              <a:t>Guidelines on multicultural education, training, research, practice, and organizational change for psychologists.</a:t>
            </a:r>
            <a:r>
              <a:rPr lang="en-CA" sz="1100" dirty="0" smtClean="0"/>
              <a:t> Washington, DC: Author.</a:t>
            </a:r>
          </a:p>
          <a:p>
            <a:pPr marL="234000" indent="-234000"/>
            <a:r>
              <a:rPr lang="en-CA" sz="1100" dirty="0" smtClean="0"/>
              <a:t>Arthur, N., &amp; Collins, S. (2010). Culture-infused counselling: A model for developing multicultural competence. </a:t>
            </a:r>
            <a:r>
              <a:rPr lang="en-CA" sz="1100" i="1" dirty="0" smtClean="0"/>
              <a:t>Counselling Psychology Quarterly, 23</a:t>
            </a:r>
            <a:r>
              <a:rPr lang="en-CA" sz="1100" dirty="0" smtClean="0"/>
              <a:t>, 217–233. doi:10.1080/09515071003798212</a:t>
            </a:r>
          </a:p>
          <a:p>
            <a:pPr marL="234000" indent="-234000"/>
            <a:r>
              <a:rPr lang="en-CA" sz="1100" dirty="0" smtClean="0"/>
              <a:t>Arthur, N., &amp; </a:t>
            </a:r>
            <a:r>
              <a:rPr lang="en-CA" sz="1100" dirty="0" err="1" smtClean="0"/>
              <a:t>Januszkowski</a:t>
            </a:r>
            <a:r>
              <a:rPr lang="en-CA" sz="1100" dirty="0" smtClean="0"/>
              <a:t>, T. (2001). The multicultural counselling competencies of Canadian counsellors. </a:t>
            </a:r>
            <a:r>
              <a:rPr lang="en-CA" sz="1100" i="1" dirty="0" smtClean="0"/>
              <a:t>Canadian Journal of Counselling, 35</a:t>
            </a:r>
            <a:r>
              <a:rPr lang="en-CA" sz="1100" dirty="0" smtClean="0"/>
              <a:t>, 36–48.</a:t>
            </a:r>
          </a:p>
          <a:p>
            <a:pPr marL="234000" indent="-234000"/>
            <a:r>
              <a:rPr lang="en-CA" sz="1100" dirty="0" smtClean="0"/>
              <a:t>Atkinson, D. R., Kim, B. S. K., &amp; Caldwell, R. (1998). Ratings of helper roles by multicultural psychologists and Asian American students: Initial support for the three-dimensional model of multicultural </a:t>
            </a:r>
            <a:r>
              <a:rPr lang="en-CA" sz="1100" dirty="0" err="1" smtClean="0"/>
              <a:t>counseling</a:t>
            </a:r>
            <a:r>
              <a:rPr lang="en-CA" sz="1100" dirty="0" smtClean="0"/>
              <a:t>. </a:t>
            </a:r>
            <a:r>
              <a:rPr lang="en-CA" sz="1100" i="1" dirty="0" smtClean="0"/>
              <a:t>Journal of </a:t>
            </a:r>
            <a:r>
              <a:rPr lang="en-CA" sz="1100" i="1" dirty="0" err="1" smtClean="0"/>
              <a:t>Counseling</a:t>
            </a:r>
            <a:r>
              <a:rPr lang="en-CA" sz="1100" i="1" dirty="0" smtClean="0"/>
              <a:t> Psychology, 45</a:t>
            </a:r>
            <a:r>
              <a:rPr lang="en-CA" sz="1100" dirty="0" smtClean="0"/>
              <a:t>, 414–423.</a:t>
            </a:r>
          </a:p>
          <a:p>
            <a:pPr marL="234000" indent="-234000"/>
            <a:r>
              <a:rPr lang="en-CA" sz="1100" dirty="0" smtClean="0"/>
              <a:t>Atkinson, D. R., Thompson, C. E., &amp; Grant, S. K. (1993). A three-dimensional model for </a:t>
            </a:r>
            <a:r>
              <a:rPr lang="en-CA" sz="1100" dirty="0" err="1" smtClean="0"/>
              <a:t>counseling</a:t>
            </a:r>
            <a:r>
              <a:rPr lang="en-CA" sz="1100" dirty="0" smtClean="0"/>
              <a:t> racial/ethnic minorities. </a:t>
            </a:r>
            <a:r>
              <a:rPr lang="en-CA" sz="1100" i="1" dirty="0" smtClean="0"/>
              <a:t>The </a:t>
            </a:r>
            <a:r>
              <a:rPr lang="en-CA" sz="1100" i="1" dirty="0" err="1" smtClean="0"/>
              <a:t>Counseling</a:t>
            </a:r>
            <a:r>
              <a:rPr lang="en-CA" sz="1100" i="1" dirty="0" smtClean="0"/>
              <a:t> Psychologist, 21</a:t>
            </a:r>
            <a:r>
              <a:rPr lang="en-CA" sz="1100" dirty="0" smtClean="0"/>
              <a:t>, 257–277. doi:10.1177/0011000093212010</a:t>
            </a:r>
          </a:p>
          <a:p>
            <a:pPr marL="234000" indent="-234000"/>
            <a:r>
              <a:rPr lang="en-CA" sz="1100" dirty="0" err="1" smtClean="0"/>
              <a:t>Benish</a:t>
            </a:r>
            <a:r>
              <a:rPr lang="en-CA" sz="1100" dirty="0" smtClean="0"/>
              <a:t>, S. G., Quintana, S., &amp; </a:t>
            </a:r>
            <a:r>
              <a:rPr lang="en-CA" sz="1100" dirty="0" err="1" smtClean="0"/>
              <a:t>Wampold</a:t>
            </a:r>
            <a:r>
              <a:rPr lang="en-CA" sz="1100" dirty="0" smtClean="0"/>
              <a:t>, B. E. (2011). Culturally adapted psychotherapy and the legitimacy of myth: A direct-comparison meta-analysis. </a:t>
            </a:r>
            <a:r>
              <a:rPr lang="en-CA" sz="1100" i="1" dirty="0" smtClean="0"/>
              <a:t>Journal of </a:t>
            </a:r>
            <a:r>
              <a:rPr lang="en-CA" sz="1100" i="1" dirty="0" err="1" smtClean="0"/>
              <a:t>Counseling</a:t>
            </a:r>
            <a:r>
              <a:rPr lang="en-CA" sz="1100" i="1" dirty="0" smtClean="0"/>
              <a:t> Psychology, 58</a:t>
            </a:r>
            <a:r>
              <a:rPr lang="en-CA" sz="1100" dirty="0" smtClean="0"/>
              <a:t>, 279–289. doi:10.1037/a0023626</a:t>
            </a:r>
          </a:p>
          <a:p>
            <a:pPr marL="234000" indent="-234000"/>
            <a:r>
              <a:rPr lang="en-CA" sz="1100" dirty="0" smtClean="0"/>
              <a:t>Berger, C. R., &amp; Calabrese, R. J. (1975). Some explorations in initial interaction and beyond: Toward a developmental theory of interpersonal communication. </a:t>
            </a:r>
            <a:r>
              <a:rPr lang="en-CA" sz="1100" i="1" dirty="0" smtClean="0"/>
              <a:t>Human communication research, 1</a:t>
            </a:r>
            <a:r>
              <a:rPr lang="en-CA" sz="1100" dirty="0" smtClean="0"/>
              <a:t>, 99–112.</a:t>
            </a:r>
          </a:p>
          <a:p>
            <a:pPr marL="234000" indent="-234000"/>
            <a:r>
              <a:rPr lang="en-CA" sz="1100" dirty="0" smtClean="0"/>
              <a:t>Bernal, G., Bonilla, J., &amp; </a:t>
            </a:r>
            <a:r>
              <a:rPr lang="en-CA" sz="1100" dirty="0" err="1" smtClean="0"/>
              <a:t>Bellido</a:t>
            </a:r>
            <a:r>
              <a:rPr lang="en-CA" sz="1100" dirty="0" smtClean="0"/>
              <a:t>, C. (1995). Ecological validity and cultural sensitivity for outcome research: Issues for cultural adaptation and development of psychosocial treatments with Hispanics. </a:t>
            </a:r>
            <a:r>
              <a:rPr lang="en-CA" sz="1100" i="1" dirty="0" smtClean="0"/>
              <a:t>Journal of Abnormal Child Psychology, 23, </a:t>
            </a:r>
            <a:r>
              <a:rPr lang="en-CA" sz="1100" dirty="0" smtClean="0"/>
              <a:t>67–82.</a:t>
            </a:r>
          </a:p>
          <a:p>
            <a:pPr marL="234000" indent="-234000"/>
            <a:r>
              <a:rPr lang="en-CA" sz="1100" dirty="0" err="1" smtClean="0"/>
              <a:t>Brouillet</a:t>
            </a:r>
            <a:r>
              <a:rPr lang="en-CA" sz="1100" dirty="0" smtClean="0"/>
              <a:t>, F., Marshall, C. R., &amp; Andrews, T. E. (1987). </a:t>
            </a:r>
            <a:r>
              <a:rPr lang="en-CA" sz="1100" i="1" dirty="0" smtClean="0"/>
              <a:t>Teaching and learning in the cognitive domain: A Review of the Literature.</a:t>
            </a:r>
            <a:r>
              <a:rPr lang="en-CA" sz="1100" dirty="0" smtClean="0"/>
              <a:t> U.S. Department of Education, Office of Educational Research and Improvement.  </a:t>
            </a:r>
          </a:p>
          <a:p>
            <a:pPr marL="234000" indent="-234000"/>
            <a:r>
              <a:rPr lang="en-CA" sz="1100" dirty="0" smtClean="0"/>
              <a:t>California State Department of Education. (1982). </a:t>
            </a:r>
            <a:r>
              <a:rPr lang="en-CA" sz="1100" i="1" dirty="0" smtClean="0"/>
              <a:t>American Indian education handbook.</a:t>
            </a:r>
            <a:r>
              <a:rPr lang="en-CA" sz="1100" dirty="0" smtClean="0"/>
              <a:t> Sacramento, CA: California State Department of Education, American Indian Education Unit.</a:t>
            </a:r>
          </a:p>
          <a:p>
            <a:pPr marL="234000" indent="-234000"/>
            <a:r>
              <a:rPr lang="en-CA" sz="1100" dirty="0" smtClean="0"/>
              <a:t>Campbell, A., &amp; </a:t>
            </a:r>
            <a:r>
              <a:rPr lang="en-CA" sz="1100" dirty="0" err="1" smtClean="0"/>
              <a:t>Hemsley</a:t>
            </a:r>
            <a:r>
              <a:rPr lang="en-CA" sz="1100" dirty="0" smtClean="0"/>
              <a:t>, S. (2009). Outcome rating scale and session rating scale in psychological practice: Clinical utility of ultra-brief measures. </a:t>
            </a:r>
            <a:r>
              <a:rPr lang="en-CA" sz="1100" i="1" dirty="0" smtClean="0"/>
              <a:t>Clinical Psychologist, 13</a:t>
            </a:r>
            <a:r>
              <a:rPr lang="en-CA" sz="1100" dirty="0" smtClean="0"/>
              <a:t>, 1–9. doi:10.1080/13284200802676391</a:t>
            </a:r>
          </a:p>
          <a:p>
            <a:pPr marL="234000" indent="-234000"/>
            <a:r>
              <a:rPr lang="en-CA" sz="1100" dirty="0" smtClean="0"/>
              <a:t>Canadian Psychological Association. (CPA). (2000). </a:t>
            </a:r>
            <a:r>
              <a:rPr lang="en-CA" sz="1100" i="1" dirty="0" smtClean="0"/>
              <a:t>Canadian code of ethics for psychologists </a:t>
            </a:r>
            <a:r>
              <a:rPr lang="en-CA" sz="1100" dirty="0" smtClean="0"/>
              <a:t>(3rd ed.).</a:t>
            </a:r>
            <a:r>
              <a:rPr lang="en-CA" sz="1100" i="1" dirty="0" smtClean="0"/>
              <a:t> </a:t>
            </a:r>
            <a:r>
              <a:rPr lang="en-CA" sz="1100" dirty="0" smtClean="0"/>
              <a:t>Ottawa, ON, Canada: Author.</a:t>
            </a:r>
          </a:p>
          <a:p>
            <a:pPr marL="234000" indent="-234000"/>
            <a:r>
              <a:rPr lang="en-CA" sz="1100" dirty="0" smtClean="0"/>
              <a:t>Canadian Psychological Association. (CPA). (2001). </a:t>
            </a:r>
            <a:r>
              <a:rPr lang="en-CA" sz="1100" i="1" dirty="0" smtClean="0"/>
              <a:t>Guidelines for non-discriminatory practice</a:t>
            </a:r>
            <a:r>
              <a:rPr lang="en-CA" sz="1100" dirty="0" smtClean="0"/>
              <a:t>.</a:t>
            </a:r>
            <a:r>
              <a:rPr lang="en-CA" sz="1100" i="1" dirty="0" smtClean="0"/>
              <a:t> </a:t>
            </a:r>
            <a:r>
              <a:rPr lang="en-CA" sz="1100" dirty="0" smtClean="0"/>
              <a:t>Retrieved from: www.cpa.ca/cpasite/userfiles/Documents/publications/NonDiscPractrev%20cpa.pdf</a:t>
            </a:r>
          </a:p>
          <a:p>
            <a:pPr marL="234000" indent="-234000"/>
            <a:r>
              <a:rPr lang="de-DE" sz="1100" dirty="0" smtClean="0"/>
              <a:t>Chandler, M. J., &amp; Lalonde, C. (1998). Cultural continuity as a hedge against suicide in Canada's First Nations. </a:t>
            </a:r>
            <a:r>
              <a:rPr lang="de-DE" sz="1100" i="1" dirty="0" smtClean="0"/>
              <a:t>Transcultural Psychiatry, 35</a:t>
            </a:r>
            <a:r>
              <a:rPr lang="de-DE" sz="1100" dirty="0" smtClean="0"/>
              <a:t>, 191–219.</a:t>
            </a:r>
            <a:endParaRPr lang="en-CA" sz="1100" dirty="0" smtClean="0"/>
          </a:p>
          <a:p>
            <a:pPr marL="234000" indent="-234000"/>
            <a:r>
              <a:rPr lang="de-DE" sz="1100" dirty="0" smtClean="0"/>
              <a:t>Chen, S. X., Chan, W., Bond, M. H., &amp; Stewart, S. M. (2006). </a:t>
            </a:r>
            <a:r>
              <a:rPr lang="en-CA" sz="1100" dirty="0" smtClean="0"/>
              <a:t>The effects of self-efficacy and relationship harmony on depression across cultures: Applying level-oriented and structure-oriented analyses. </a:t>
            </a:r>
            <a:r>
              <a:rPr lang="en-CA" sz="1100" i="1" dirty="0" smtClean="0"/>
              <a:t>Journal of Cross-Cultural Psychology, 37</a:t>
            </a:r>
            <a:r>
              <a:rPr lang="en-CA" sz="1100" dirty="0" smtClean="0"/>
              <a:t>, 643–658. doi:10.1177/0022022106292075</a:t>
            </a:r>
          </a:p>
          <a:p>
            <a:pPr marL="234000" indent="-234000"/>
            <a:r>
              <a:rPr lang="en-CA" sz="1100" dirty="0" smtClean="0"/>
              <a:t>Cheung, F. M. (1982). Somatization among Chinese: A critique. </a:t>
            </a:r>
            <a:r>
              <a:rPr lang="en-CA" sz="1100" i="1" dirty="0" smtClean="0"/>
              <a:t>Bulletin of the Hong Kong Psychological Society, 8</a:t>
            </a:r>
            <a:r>
              <a:rPr lang="en-CA" sz="1100" dirty="0" smtClean="0"/>
              <a:t>, 27–35.</a:t>
            </a:r>
          </a:p>
          <a:p>
            <a:pPr marL="234000" indent="-234000"/>
            <a:r>
              <a:rPr lang="en-CA" sz="1100" dirty="0" smtClean="0"/>
              <a:t>Cheung, F. M. (2007). Indigenous personality correlates from the CPAI-2 profiles of Chinese psychiatric patients. </a:t>
            </a:r>
            <a:r>
              <a:rPr lang="en-CA" sz="1100" i="1" dirty="0" smtClean="0"/>
              <a:t>World Cultural Psychiatry Research Review, 2</a:t>
            </a:r>
            <a:r>
              <a:rPr lang="en-CA" sz="1100" dirty="0"/>
              <a:t>,</a:t>
            </a:r>
            <a:r>
              <a:rPr lang="en-CA" sz="1100" dirty="0" smtClean="0"/>
              <a:t> 114–117.</a:t>
            </a:r>
          </a:p>
          <a:p>
            <a:pPr marL="234000" indent="-234000"/>
            <a:endParaRPr lang="en-CA" sz="1100" dirty="0"/>
          </a:p>
        </p:txBody>
      </p:sp>
    </p:spTree>
    <p:extLst>
      <p:ext uri="{BB962C8B-B14F-4D97-AF65-F5344CB8AC3E}">
        <p14:creationId xmlns:p14="http://schemas.microsoft.com/office/powerpoint/2010/main" val="403030275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0"/>
            <a:ext cx="7851648" cy="1043897"/>
          </a:xfrm>
        </p:spPr>
        <p:txBody>
          <a:bodyPr/>
          <a:lstStyle/>
          <a:p>
            <a:pPr algn="l"/>
            <a:r>
              <a:rPr lang="en-CA" dirty="0"/>
              <a:t>References cont’d</a:t>
            </a:r>
          </a:p>
        </p:txBody>
      </p:sp>
      <p:sp>
        <p:nvSpPr>
          <p:cNvPr id="7" name="TextBox 6"/>
          <p:cNvSpPr txBox="1"/>
          <p:nvPr/>
        </p:nvSpPr>
        <p:spPr>
          <a:xfrm>
            <a:off x="107504" y="1018232"/>
            <a:ext cx="8928992" cy="5760640"/>
          </a:xfrm>
          <a:prstGeom prst="rect">
            <a:avLst/>
          </a:prstGeom>
          <a:noFill/>
        </p:spPr>
        <p:txBody>
          <a:bodyPr wrap="square" numCol="2" spcCol="216000" rtlCol="0">
            <a:noAutofit/>
          </a:bodyPr>
          <a:lstStyle/>
          <a:p>
            <a:pPr marL="234000" indent="-234000"/>
            <a:r>
              <a:rPr lang="en-CA" sz="1100" dirty="0"/>
              <a:t>Cheung, F. M., Cheung, S. F., Wada, S., &amp; Zhang, J. (2003). Indigenous measures of personality assessment in Asian countries: A review. </a:t>
            </a:r>
            <a:r>
              <a:rPr lang="en-CA" sz="1100" i="1" dirty="0"/>
              <a:t>Psychological Assessment, 15</a:t>
            </a:r>
            <a:r>
              <a:rPr lang="en-CA" sz="1100" dirty="0"/>
              <a:t>, 280–289.</a:t>
            </a:r>
          </a:p>
          <a:p>
            <a:pPr marL="234000" indent="-234000"/>
            <a:r>
              <a:rPr lang="de-DE" sz="1100" dirty="0"/>
              <a:t>Cheung, F. M., Kwong, J. Y. Y., &amp; Zhang, J. (2003). </a:t>
            </a:r>
            <a:r>
              <a:rPr lang="en-CA" sz="1100" dirty="0"/>
              <a:t>Clinical validation of the Chinese Personality Assessment Inventory (CPAI). </a:t>
            </a:r>
            <a:r>
              <a:rPr lang="fr-FR" sz="1100" i="1" dirty="0" err="1"/>
              <a:t>Psychological</a:t>
            </a:r>
            <a:r>
              <a:rPr lang="fr-FR" sz="1100" i="1" dirty="0"/>
              <a:t> </a:t>
            </a:r>
            <a:r>
              <a:rPr lang="fr-FR" sz="1100" i="1" dirty="0" err="1"/>
              <a:t>Assessment</a:t>
            </a:r>
            <a:r>
              <a:rPr lang="fr-FR" sz="1100" i="1" dirty="0"/>
              <a:t>, 15</a:t>
            </a:r>
            <a:r>
              <a:rPr lang="fr-FR" sz="1100" dirty="0"/>
              <a:t>, 89–100.</a:t>
            </a:r>
            <a:endParaRPr lang="en-CA" sz="1100" dirty="0"/>
          </a:p>
          <a:p>
            <a:pPr marL="234000" indent="-234000"/>
            <a:r>
              <a:rPr lang="en-CA" sz="1100" dirty="0"/>
              <a:t>Cheung, F. M., &amp; Lau, B. W. (1982). Situational variations of help-seeking </a:t>
            </a:r>
            <a:r>
              <a:rPr lang="en-CA" sz="1100" dirty="0" err="1"/>
              <a:t>behavior</a:t>
            </a:r>
            <a:r>
              <a:rPr lang="en-CA" sz="1100" dirty="0"/>
              <a:t> among Chinese patients. </a:t>
            </a:r>
            <a:r>
              <a:rPr lang="en-CA" sz="1100" i="1" dirty="0"/>
              <a:t>Comprehensive Psychiatry, </a:t>
            </a:r>
            <a:r>
              <a:rPr lang="en-CA" sz="1100" i="1" dirty="0" smtClean="0"/>
              <a:t>23</a:t>
            </a:r>
            <a:r>
              <a:rPr lang="en-CA" sz="1100" dirty="0" smtClean="0"/>
              <a:t>, </a:t>
            </a:r>
            <a:r>
              <a:rPr lang="en-CA" sz="1100" dirty="0"/>
              <a:t>252–262.</a:t>
            </a:r>
          </a:p>
          <a:p>
            <a:pPr marL="234000" indent="-234000"/>
            <a:r>
              <a:rPr lang="en-CA" sz="1100" dirty="0"/>
              <a:t>Cheung, F. M., Leung, K., Song, W. Z., &amp; Zhang, J. X. (2001). </a:t>
            </a:r>
            <a:r>
              <a:rPr lang="en-CA" sz="1100" i="1" dirty="0"/>
              <a:t>The Cross-Cultural (Chinese) Personality Assessment Inventory-2 (CPAI-2).</a:t>
            </a:r>
            <a:r>
              <a:rPr lang="en-CA" sz="1100" dirty="0"/>
              <a:t> (Available from F. M. Cheung, Department of Psychology, The Chinese University of Hong Kong, Hong Kong SAR.) </a:t>
            </a:r>
          </a:p>
          <a:p>
            <a:pPr marL="234000" indent="-234000"/>
            <a:r>
              <a:rPr lang="fr-FR" sz="1100" dirty="0"/>
              <a:t>Cheung, F. M., Leung, K., Zhang, J. X., Sun, H. F., Gan, Y. Q., Song, W. Z., &amp; </a:t>
            </a:r>
            <a:r>
              <a:rPr lang="fr-FR" sz="1100" dirty="0" err="1"/>
              <a:t>Xie</a:t>
            </a:r>
            <a:r>
              <a:rPr lang="fr-FR" sz="1100" dirty="0"/>
              <a:t>, D. (2001). </a:t>
            </a:r>
            <a:r>
              <a:rPr lang="en-CA" sz="1100" dirty="0"/>
              <a:t>Indigenous Chinese personality constructs: Is the Five Factor Model complete? </a:t>
            </a:r>
            <a:r>
              <a:rPr lang="en-CA" sz="1100" i="1" dirty="0"/>
              <a:t>Journal of Cross-Cultural Psychology, 32</a:t>
            </a:r>
            <a:r>
              <a:rPr lang="en-CA" sz="1100" dirty="0"/>
              <a:t>, 407–433.</a:t>
            </a:r>
          </a:p>
          <a:p>
            <a:pPr marL="234000" indent="-234000"/>
            <a:r>
              <a:rPr lang="en-CA" sz="1100" dirty="0"/>
              <a:t>Church, T. A. (2000). Culture and personality: Towards an integrated cultural trait psychology. </a:t>
            </a:r>
            <a:r>
              <a:rPr lang="en-CA" sz="1100" i="1" dirty="0"/>
              <a:t>Journal of Personality, </a:t>
            </a:r>
            <a:r>
              <a:rPr lang="en-CA" sz="1100" i="1" dirty="0" smtClean="0"/>
              <a:t>68</a:t>
            </a:r>
            <a:r>
              <a:rPr lang="en-CA" sz="1100" dirty="0" smtClean="0"/>
              <a:t>, </a:t>
            </a:r>
            <a:r>
              <a:rPr lang="en-CA" sz="1100" dirty="0"/>
              <a:t>651–703.</a:t>
            </a:r>
          </a:p>
          <a:p>
            <a:pPr marL="234000" indent="-234000"/>
            <a:r>
              <a:rPr lang="en-CA" sz="1100" dirty="0"/>
              <a:t>Collins, S., &amp; Arthur, N. (2010). Culture-infused counselling: A model for developing multicultural competence. </a:t>
            </a:r>
            <a:r>
              <a:rPr lang="en-CA" sz="1100" i="1" dirty="0"/>
              <a:t>Counselling Psychology Quarterly, </a:t>
            </a:r>
            <a:r>
              <a:rPr lang="en-CA" sz="1100" i="1" dirty="0" smtClean="0"/>
              <a:t>23</a:t>
            </a:r>
            <a:r>
              <a:rPr lang="en-CA" sz="1100" dirty="0" smtClean="0"/>
              <a:t>, </a:t>
            </a:r>
            <a:r>
              <a:rPr lang="en-CA" sz="1100" dirty="0"/>
              <a:t>217–233. doi:10.1080/09515071003798212</a:t>
            </a:r>
          </a:p>
          <a:p>
            <a:pPr marL="234000" indent="-234000"/>
            <a:r>
              <a:rPr lang="en-CA" sz="1100" dirty="0"/>
              <a:t>Constantine, M., Smith, L., </a:t>
            </a:r>
            <a:r>
              <a:rPr lang="en-CA" sz="1100" dirty="0" err="1"/>
              <a:t>Redington</a:t>
            </a:r>
            <a:r>
              <a:rPr lang="en-CA" sz="1100" dirty="0"/>
              <a:t>, R. M., &amp; Owens, D. (2008). Racial </a:t>
            </a:r>
            <a:r>
              <a:rPr lang="en-CA" sz="1100" dirty="0" err="1"/>
              <a:t>microaggressions</a:t>
            </a:r>
            <a:r>
              <a:rPr lang="en-CA" sz="1100" dirty="0"/>
              <a:t> against Black </a:t>
            </a:r>
            <a:r>
              <a:rPr lang="en-CA" sz="1100" dirty="0" err="1"/>
              <a:t>counseling</a:t>
            </a:r>
            <a:r>
              <a:rPr lang="en-CA" sz="1100" dirty="0"/>
              <a:t> and </a:t>
            </a:r>
            <a:r>
              <a:rPr lang="en-CA" sz="1100" dirty="0" err="1"/>
              <a:t>counseling</a:t>
            </a:r>
            <a:r>
              <a:rPr lang="en-CA" sz="1100" dirty="0"/>
              <a:t> psychology faculty: A central challenge in the multicultural </a:t>
            </a:r>
            <a:r>
              <a:rPr lang="en-CA" sz="1100" dirty="0" err="1"/>
              <a:t>counseling</a:t>
            </a:r>
            <a:r>
              <a:rPr lang="en-CA" sz="1100" dirty="0"/>
              <a:t> movement. </a:t>
            </a:r>
            <a:r>
              <a:rPr lang="en-CA" sz="1100" i="1" dirty="0"/>
              <a:t>Journal of </a:t>
            </a:r>
            <a:r>
              <a:rPr lang="en-CA" sz="1100" i="1" dirty="0" err="1"/>
              <a:t>Counseling</a:t>
            </a:r>
            <a:r>
              <a:rPr lang="en-CA" sz="1100" i="1" dirty="0"/>
              <a:t> and Development, 86</a:t>
            </a:r>
            <a:r>
              <a:rPr lang="en-CA" sz="1100" dirty="0"/>
              <a:t>, 348–355. </a:t>
            </a:r>
            <a:r>
              <a:rPr lang="en-CA" sz="1100" dirty="0" err="1"/>
              <a:t>doi</a:t>
            </a:r>
            <a:r>
              <a:rPr lang="en-CA" sz="1100" dirty="0"/>
              <a:t>: 10.1002/j.1556-6678.2008.tb00519.x</a:t>
            </a:r>
          </a:p>
          <a:p>
            <a:pPr marL="234000" indent="-234000"/>
            <a:r>
              <a:rPr lang="en-CA" sz="1100" dirty="0"/>
              <a:t>Curtis, J. (2009). </a:t>
            </a:r>
            <a:r>
              <a:rPr lang="en-CA" sz="1100" i="1" dirty="0"/>
              <a:t>Use of uncertainty reduction theory to examine emoticons and other chat room tools’ facilitation of </a:t>
            </a:r>
            <a:r>
              <a:rPr lang="en-CA" sz="1100" i="1" dirty="0" err="1"/>
              <a:t>affiliative</a:t>
            </a:r>
            <a:r>
              <a:rPr lang="en-CA" sz="1100" i="1" dirty="0"/>
              <a:t> nonverbal communication</a:t>
            </a:r>
            <a:r>
              <a:rPr lang="en-CA" sz="1100" dirty="0"/>
              <a:t>. Unpublished master’s thesis, The State University of New York; Potsdam, New York. Retrieved from: http://dspace.sunyconnect.suny.edu/handle/1951/44972</a:t>
            </a:r>
          </a:p>
          <a:p>
            <a:pPr marL="234000" indent="-234000"/>
            <a:r>
              <a:rPr lang="en-CA" sz="1100" dirty="0"/>
              <a:t>Day-Vines, N., Wood, S., </a:t>
            </a:r>
            <a:r>
              <a:rPr lang="en-CA" sz="1100" dirty="0" err="1"/>
              <a:t>Grothaus</a:t>
            </a:r>
            <a:r>
              <a:rPr lang="en-CA" sz="1100" dirty="0"/>
              <a:t>, T., </a:t>
            </a:r>
            <a:r>
              <a:rPr lang="en-CA" sz="1100" dirty="0" err="1"/>
              <a:t>Craigen</a:t>
            </a:r>
            <a:r>
              <a:rPr lang="en-CA" sz="1100" dirty="0"/>
              <a:t>, L., Holman, A., Dotson-Blake, K., &amp; Douglass, M. (2007). Broaching the subjects of race, ethnicity, and culture during the </a:t>
            </a:r>
            <a:r>
              <a:rPr lang="en-CA" sz="1100" dirty="0" err="1"/>
              <a:t>counseling</a:t>
            </a:r>
            <a:r>
              <a:rPr lang="en-CA" sz="1100" dirty="0"/>
              <a:t> process. </a:t>
            </a:r>
            <a:r>
              <a:rPr lang="en-CA" sz="1100" i="1" dirty="0"/>
              <a:t>Journal of </a:t>
            </a:r>
            <a:r>
              <a:rPr lang="en-CA" sz="1100" i="1" dirty="0" err="1"/>
              <a:t>Counseling</a:t>
            </a:r>
            <a:r>
              <a:rPr lang="en-CA" sz="1100" i="1" dirty="0"/>
              <a:t> and Development, </a:t>
            </a:r>
            <a:r>
              <a:rPr lang="en-CA" sz="1100" i="1" dirty="0" smtClean="0"/>
              <a:t>85</a:t>
            </a:r>
            <a:r>
              <a:rPr lang="en-CA" sz="1100" dirty="0" smtClean="0"/>
              <a:t>, </a:t>
            </a:r>
            <a:r>
              <a:rPr lang="en-CA" sz="1100" dirty="0"/>
              <a:t>402–410. doi:10.1002/j.1556-6678.2007.tb00608.x </a:t>
            </a:r>
          </a:p>
          <a:p>
            <a:pPr marL="234000" indent="-234000"/>
            <a:r>
              <a:rPr lang="en-CA" sz="1100" dirty="0" err="1"/>
              <a:t>Diener</a:t>
            </a:r>
            <a:r>
              <a:rPr lang="en-CA" sz="1100" dirty="0"/>
              <a:t>, E., &amp; </a:t>
            </a:r>
            <a:r>
              <a:rPr lang="en-CA" sz="1100" dirty="0" err="1"/>
              <a:t>Diener</a:t>
            </a:r>
            <a:r>
              <a:rPr lang="en-CA" sz="1100" dirty="0"/>
              <a:t>, M. (1995). Cross-cultural correlates of life satisfaction and self-esteem. </a:t>
            </a:r>
            <a:r>
              <a:rPr lang="en-CA" sz="1100" i="1" dirty="0"/>
              <a:t>Journal of Personality and Social Psychology, </a:t>
            </a:r>
            <a:r>
              <a:rPr lang="en-CA" sz="1100" i="1" dirty="0" smtClean="0"/>
              <a:t>68</a:t>
            </a:r>
            <a:r>
              <a:rPr lang="en-CA" sz="1100" dirty="0" smtClean="0"/>
              <a:t>, </a:t>
            </a:r>
            <a:r>
              <a:rPr lang="en-CA" sz="1100" dirty="0"/>
              <a:t>653–663.</a:t>
            </a:r>
          </a:p>
          <a:p>
            <a:pPr marL="234000" indent="-234000"/>
            <a:r>
              <a:rPr lang="en-CA" sz="1100" dirty="0" err="1"/>
              <a:t>Domenech</a:t>
            </a:r>
            <a:r>
              <a:rPr lang="en-CA" sz="1100" dirty="0"/>
              <a:t>-Rodriguez, M. M. (2008, December). </a:t>
            </a:r>
            <a:r>
              <a:rPr lang="en-CA" sz="1100" i="1" dirty="0"/>
              <a:t>Outcomes of a RCT of PMTO for Spanish-speaking Latino parents: </a:t>
            </a:r>
            <a:r>
              <a:rPr lang="en-CA" sz="1100" i="1" dirty="0" err="1"/>
              <a:t>Behavioral</a:t>
            </a:r>
            <a:r>
              <a:rPr lang="en-CA" sz="1100" i="1" dirty="0"/>
              <a:t> observations of parenting practices.</a:t>
            </a:r>
            <a:r>
              <a:rPr lang="en-CA" sz="1100" dirty="0"/>
              <a:t> Paper presented at the National Institute of Health Summit: The Science of Eliminating Health Disparities, Washington, DC.</a:t>
            </a:r>
          </a:p>
          <a:p>
            <a:pPr marL="234000" indent="-234000"/>
            <a:r>
              <a:rPr lang="en-CA" sz="1100" dirty="0" err="1"/>
              <a:t>Domenech</a:t>
            </a:r>
            <a:r>
              <a:rPr lang="en-CA" sz="1100" dirty="0"/>
              <a:t>-Rodriguez</a:t>
            </a:r>
            <a:r>
              <a:rPr lang="en-CA" sz="1100"/>
              <a:t>, </a:t>
            </a:r>
            <a:r>
              <a:rPr lang="en-CA" sz="1100" smtClean="0"/>
              <a:t>M. M., </a:t>
            </a:r>
            <a:r>
              <a:rPr lang="en-CA" sz="1100" dirty="0"/>
              <a:t>&amp; </a:t>
            </a:r>
            <a:r>
              <a:rPr lang="en-CA" sz="1100" dirty="0" err="1"/>
              <a:t>Weiling</a:t>
            </a:r>
            <a:r>
              <a:rPr lang="en-CA" sz="1100" dirty="0"/>
              <a:t>, E. (2004). Developing culturally appropriate, evidence-based treatments for interventions with ethnic minority populations. In M. </a:t>
            </a:r>
            <a:r>
              <a:rPr lang="en-CA" sz="1100" dirty="0" err="1"/>
              <a:t>Rastogin</a:t>
            </a:r>
            <a:r>
              <a:rPr lang="en-CA" sz="1100" dirty="0"/>
              <a:t> &amp; E. </a:t>
            </a:r>
            <a:r>
              <a:rPr lang="en-CA" sz="1100" dirty="0" err="1"/>
              <a:t>Weiling</a:t>
            </a:r>
            <a:r>
              <a:rPr lang="en-CA" sz="1100" dirty="0"/>
              <a:t> (Eds.), </a:t>
            </a:r>
            <a:r>
              <a:rPr lang="en-CA" sz="1100" i="1" dirty="0"/>
              <a:t>Voices of color: First person accounts of ethnic minority therapists.</a:t>
            </a:r>
            <a:r>
              <a:rPr lang="en-CA" sz="1100" dirty="0"/>
              <a:t> (pp. 313–333). Thousand Oaks: Sage Publications.</a:t>
            </a:r>
          </a:p>
          <a:p>
            <a:pPr marL="234000" indent="-234000"/>
            <a:r>
              <a:rPr lang="en-CA" sz="1100" dirty="0" err="1"/>
              <a:t>Dovidio</a:t>
            </a:r>
            <a:r>
              <a:rPr lang="en-CA" sz="1100" dirty="0"/>
              <a:t>, J. F., &amp; </a:t>
            </a:r>
            <a:r>
              <a:rPr lang="en-CA" sz="1100" dirty="0" err="1"/>
              <a:t>Gaertner</a:t>
            </a:r>
            <a:r>
              <a:rPr lang="en-CA" sz="1100" dirty="0"/>
              <a:t>, S. L. (2004). Aversive racism. In M. P. </a:t>
            </a:r>
            <a:r>
              <a:rPr lang="en-CA" sz="1100" dirty="0" err="1"/>
              <a:t>Zanna</a:t>
            </a:r>
            <a:r>
              <a:rPr lang="en-CA" sz="1100" dirty="0"/>
              <a:t> (Ed.), </a:t>
            </a:r>
            <a:r>
              <a:rPr lang="en-CA" sz="1100" i="1" dirty="0"/>
              <a:t>Advances in experimental social psychology</a:t>
            </a:r>
            <a:r>
              <a:rPr lang="en-CA" sz="1100" dirty="0"/>
              <a:t> (pp. 1–52). San Diego, CA: Academic Press.</a:t>
            </a:r>
          </a:p>
          <a:p>
            <a:pPr marL="234000" indent="-234000"/>
            <a:r>
              <a:rPr lang="en-CA" sz="1100" dirty="0" err="1"/>
              <a:t>Dovidio</a:t>
            </a:r>
            <a:r>
              <a:rPr lang="en-CA" sz="1100" dirty="0"/>
              <a:t>, </a:t>
            </a:r>
            <a:r>
              <a:rPr lang="en-CA" sz="1100" dirty="0" smtClean="0"/>
              <a:t>J. F., </a:t>
            </a:r>
            <a:r>
              <a:rPr lang="en-CA" sz="1100" dirty="0"/>
              <a:t>Kawakami, K., Johnson, C., Johnson, B., &amp; Howard, A. (1997). The nature of prejudice: Automatic and controlled processes. </a:t>
            </a:r>
            <a:r>
              <a:rPr lang="en-CA" sz="1100" i="1" dirty="0"/>
              <a:t>Journal of Experimental Social Psychology, 33</a:t>
            </a:r>
            <a:r>
              <a:rPr lang="en-CA" sz="1100" dirty="0"/>
              <a:t>, 510–540.</a:t>
            </a:r>
          </a:p>
          <a:p>
            <a:pPr marL="234000" indent="-234000"/>
            <a:r>
              <a:rPr lang="en-CA" sz="1100" dirty="0"/>
              <a:t>Flannery, W., </a:t>
            </a:r>
            <a:r>
              <a:rPr lang="en-CA" sz="1100" dirty="0" err="1"/>
              <a:t>Reise</a:t>
            </a:r>
            <a:r>
              <a:rPr lang="en-CA" sz="1100" dirty="0"/>
              <a:t>, S. P., &amp; Yu, J. (2001). An empirical comparison of acculturation models. </a:t>
            </a:r>
            <a:r>
              <a:rPr lang="en-CA" sz="1100" i="1" dirty="0"/>
              <a:t>Personality and Social Psychology Bulletin, 27</a:t>
            </a:r>
            <a:r>
              <a:rPr lang="en-CA" sz="1100" dirty="0"/>
              <a:t>, 1035–1045.</a:t>
            </a:r>
          </a:p>
          <a:p>
            <a:pPr marL="234000" indent="-234000"/>
            <a:r>
              <a:rPr lang="en-CA" sz="1100" dirty="0"/>
              <a:t>Foo, K. H., &amp; </a:t>
            </a:r>
            <a:r>
              <a:rPr lang="en-CA" sz="1100" dirty="0" err="1"/>
              <a:t>Kazantzis</a:t>
            </a:r>
            <a:r>
              <a:rPr lang="en-CA" sz="1100" dirty="0"/>
              <a:t>, N. (2007). Integrating homework assignments based on culture: Working with Chinese patients. </a:t>
            </a:r>
            <a:r>
              <a:rPr lang="en-CA" sz="1100" i="1" dirty="0"/>
              <a:t>Cognitive and </a:t>
            </a:r>
            <a:r>
              <a:rPr lang="en-CA" sz="1100" i="1" dirty="0" err="1"/>
              <a:t>Behavioral</a:t>
            </a:r>
            <a:r>
              <a:rPr lang="en-CA" sz="1100" i="1" dirty="0"/>
              <a:t> Practice, 14</a:t>
            </a:r>
            <a:r>
              <a:rPr lang="en-CA" sz="1100" dirty="0"/>
              <a:t>, 333–340. doi:10.1016/j.cbpra.2006.08.005</a:t>
            </a:r>
          </a:p>
        </p:txBody>
      </p:sp>
    </p:spTree>
    <p:extLst>
      <p:ext uri="{BB962C8B-B14F-4D97-AF65-F5344CB8AC3E}">
        <p14:creationId xmlns:p14="http://schemas.microsoft.com/office/powerpoint/2010/main" val="3770319133"/>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0"/>
            <a:ext cx="7851648" cy="1043897"/>
          </a:xfrm>
        </p:spPr>
        <p:txBody>
          <a:bodyPr/>
          <a:lstStyle/>
          <a:p>
            <a:pPr algn="l"/>
            <a:r>
              <a:rPr lang="en-CA" dirty="0"/>
              <a:t>References cont’d</a:t>
            </a:r>
          </a:p>
        </p:txBody>
      </p:sp>
      <p:sp>
        <p:nvSpPr>
          <p:cNvPr id="7" name="TextBox 6"/>
          <p:cNvSpPr txBox="1"/>
          <p:nvPr/>
        </p:nvSpPr>
        <p:spPr>
          <a:xfrm>
            <a:off x="107504" y="908720"/>
            <a:ext cx="8928992" cy="5760640"/>
          </a:xfrm>
          <a:prstGeom prst="rect">
            <a:avLst/>
          </a:prstGeom>
          <a:noFill/>
        </p:spPr>
        <p:txBody>
          <a:bodyPr wrap="square" numCol="2" spcCol="216000" rtlCol="0">
            <a:noAutofit/>
          </a:bodyPr>
          <a:lstStyle/>
          <a:p>
            <a:pPr marL="234000" indent="-234000"/>
            <a:r>
              <a:rPr lang="en-CA" sz="1100" dirty="0"/>
              <a:t>Frey, L. L., &amp; </a:t>
            </a:r>
            <a:r>
              <a:rPr lang="en-CA" sz="1100" dirty="0" err="1"/>
              <a:t>Roysircar</a:t>
            </a:r>
            <a:r>
              <a:rPr lang="en-CA" sz="1100" dirty="0"/>
              <a:t>, G. (2006). South Asian and East Asian international students' perceived prejudice, acculturation, and frequency of help resource utilization. </a:t>
            </a:r>
            <a:r>
              <a:rPr lang="en-CA" sz="1100" i="1" dirty="0"/>
              <a:t>Journal of Multicultural </a:t>
            </a:r>
            <a:r>
              <a:rPr lang="en-CA" sz="1100" i="1" dirty="0" err="1"/>
              <a:t>Counseling</a:t>
            </a:r>
            <a:r>
              <a:rPr lang="en-CA" sz="1100" i="1" dirty="0"/>
              <a:t> and Development, </a:t>
            </a:r>
            <a:r>
              <a:rPr lang="en-CA" sz="1100" i="1" dirty="0" smtClean="0"/>
              <a:t>34</a:t>
            </a:r>
            <a:r>
              <a:rPr lang="en-CA" sz="1100" dirty="0" smtClean="0"/>
              <a:t>, </a:t>
            </a:r>
            <a:r>
              <a:rPr lang="en-CA" sz="1100" dirty="0"/>
              <a:t>208–222. doi:10.1002/j.2161-1912.2006.tb00040.x</a:t>
            </a:r>
          </a:p>
          <a:p>
            <a:pPr marL="234000" indent="-234000"/>
            <a:r>
              <a:rPr lang="en-CA" sz="1100" dirty="0"/>
              <a:t>Gallardo, M., Johnson, J., Parham, T., &amp; Carter. J. (2007). Ethics and multiculturalism: Advancing cultural and clinical responsiveness. </a:t>
            </a:r>
            <a:r>
              <a:rPr lang="en-CA" sz="1100" i="1" dirty="0"/>
              <a:t>American Psychologist, 8</a:t>
            </a:r>
            <a:r>
              <a:rPr lang="en-CA" sz="1100" dirty="0"/>
              <a:t>(11), 425–435. doi:10.1037/a0016871</a:t>
            </a:r>
          </a:p>
          <a:p>
            <a:pPr marL="234000" indent="-234000"/>
            <a:r>
              <a:rPr lang="en-CA" sz="1100" dirty="0"/>
              <a:t>George, U. (2002). A needs-based model for settlement service delivery for newcomers to Canada. </a:t>
            </a:r>
            <a:r>
              <a:rPr lang="en-CA" sz="1100" i="1" dirty="0"/>
              <a:t>International Social Work, </a:t>
            </a:r>
            <a:r>
              <a:rPr lang="en-CA" sz="1100" i="1" dirty="0" smtClean="0"/>
              <a:t>45</a:t>
            </a:r>
            <a:r>
              <a:rPr lang="en-CA" sz="1100" dirty="0" smtClean="0"/>
              <a:t>, </a:t>
            </a:r>
            <a:r>
              <a:rPr lang="en-CA" sz="1100" dirty="0"/>
              <a:t>465–480. doi:10.1177/00208728020450040501</a:t>
            </a:r>
          </a:p>
          <a:p>
            <a:pPr marL="234000" indent="-234000"/>
            <a:r>
              <a:rPr lang="en-CA" sz="1100" dirty="0"/>
              <a:t>Goldberg, L. R. (1999). A broad-bandwidth, public domain, personality inventory measuring the lower-level facets of several five-factor models. </a:t>
            </a:r>
            <a:r>
              <a:rPr lang="en-CA" sz="1100" i="1" dirty="0"/>
              <a:t>Personality psychology in Europe, 7</a:t>
            </a:r>
            <a:r>
              <a:rPr lang="en-CA" sz="1100" dirty="0"/>
              <a:t>, 7–28. Retrieved from: http://ipip.ori.org/newBroadbandText.htm</a:t>
            </a:r>
          </a:p>
          <a:p>
            <a:pPr marL="234000" indent="-234000"/>
            <a:r>
              <a:rPr lang="en-CA" sz="1100" dirty="0"/>
              <a:t>Gonzalez-</a:t>
            </a:r>
            <a:r>
              <a:rPr lang="en-CA" sz="1100" dirty="0" err="1"/>
              <a:t>Prendes</a:t>
            </a:r>
            <a:r>
              <a:rPr lang="en-CA" sz="1100" dirty="0"/>
              <a:t>, A. A., </a:t>
            </a:r>
            <a:r>
              <a:rPr lang="en-CA" sz="1100" dirty="0" err="1"/>
              <a:t>Hindo</a:t>
            </a:r>
            <a:r>
              <a:rPr lang="en-CA" sz="1100" dirty="0"/>
              <a:t>, C., &amp; </a:t>
            </a:r>
            <a:r>
              <a:rPr lang="en-CA" sz="1100" dirty="0" err="1"/>
              <a:t>Pardo</a:t>
            </a:r>
            <a:r>
              <a:rPr lang="en-CA" sz="1100" dirty="0"/>
              <a:t>, Y. F.  (2011). Cultural values integration in cognitive-</a:t>
            </a:r>
            <a:r>
              <a:rPr lang="en-CA" sz="1100" dirty="0" err="1"/>
              <a:t>behavioral</a:t>
            </a:r>
            <a:r>
              <a:rPr lang="en-CA" sz="1100" dirty="0"/>
              <a:t> therapy for a Latino with depression. </a:t>
            </a:r>
            <a:r>
              <a:rPr lang="en-CA" sz="1100" i="1" dirty="0"/>
              <a:t>Clinical Case Studies, </a:t>
            </a:r>
            <a:r>
              <a:rPr lang="en-CA" sz="1100" i="1" dirty="0" smtClean="0"/>
              <a:t>10</a:t>
            </a:r>
            <a:r>
              <a:rPr lang="en-CA" sz="1100" dirty="0" smtClean="0"/>
              <a:t>, </a:t>
            </a:r>
            <a:r>
              <a:rPr lang="en-CA" sz="1100" dirty="0"/>
              <a:t>376–394. doi:10.1177/1534650111427075 </a:t>
            </a:r>
          </a:p>
          <a:p>
            <a:pPr marL="234000" indent="-234000"/>
            <a:r>
              <a:rPr lang="en-CA" sz="1100" dirty="0" err="1"/>
              <a:t>Griner</a:t>
            </a:r>
            <a:r>
              <a:rPr lang="en-CA" sz="1100" dirty="0"/>
              <a:t>, D., &amp; Smith, T. B. (2006). Culturally adapted mental health intervention: A meta-analytic review. </a:t>
            </a:r>
            <a:r>
              <a:rPr lang="en-CA" sz="1100" i="1" dirty="0"/>
              <a:t>Psychotherapy: Theory, Research, Practice, Training, 43</a:t>
            </a:r>
            <a:r>
              <a:rPr lang="en-CA" sz="1100" dirty="0"/>
              <a:t>, 531–548. doi:10.1037/0033-3204.43.4.531</a:t>
            </a:r>
          </a:p>
          <a:p>
            <a:pPr marL="234000" indent="-234000"/>
            <a:r>
              <a:rPr lang="en-CA" sz="1100" dirty="0" err="1"/>
              <a:t>Gudykunst</a:t>
            </a:r>
            <a:r>
              <a:rPr lang="en-CA" sz="1100" dirty="0"/>
              <a:t>, W. B., &amp; Nishida, T. (1984). Individual and cultural influences on uncertainty reduction. </a:t>
            </a:r>
            <a:r>
              <a:rPr lang="en-CA" sz="1100" i="1" dirty="0"/>
              <a:t>Communication Monographs, 51</a:t>
            </a:r>
            <a:r>
              <a:rPr lang="en-CA" sz="1100" dirty="0"/>
              <a:t>, 23–36. doi:10.1080/03637758409390181</a:t>
            </a:r>
          </a:p>
          <a:p>
            <a:pPr marL="234000" indent="-234000"/>
            <a:r>
              <a:rPr lang="en-CA" sz="1100" dirty="0" err="1"/>
              <a:t>Gudykunst</a:t>
            </a:r>
            <a:r>
              <a:rPr lang="en-CA" sz="1100" dirty="0"/>
              <a:t>, W. B., </a:t>
            </a:r>
            <a:r>
              <a:rPr lang="en-CA" sz="1100" dirty="0" err="1"/>
              <a:t>Sodetani</a:t>
            </a:r>
            <a:r>
              <a:rPr lang="en-CA" sz="1100" dirty="0"/>
              <a:t>, L. L., &amp; </a:t>
            </a:r>
            <a:r>
              <a:rPr lang="en-CA" sz="1100" dirty="0" err="1"/>
              <a:t>Sonoda</a:t>
            </a:r>
            <a:r>
              <a:rPr lang="en-CA" sz="1100" dirty="0"/>
              <a:t>, K. T. (1987). Uncertainty reduction in Japanese-American/Caucasian relationships in Hawaii. </a:t>
            </a:r>
            <a:r>
              <a:rPr lang="en-CA" sz="1100" i="1" dirty="0"/>
              <a:t>Western Journal of Speech Communication, </a:t>
            </a:r>
            <a:r>
              <a:rPr lang="en-CA" sz="1100" i="1" dirty="0" smtClean="0"/>
              <a:t>51</a:t>
            </a:r>
            <a:r>
              <a:rPr lang="en-CA" sz="1100" dirty="0" smtClean="0"/>
              <a:t>, </a:t>
            </a:r>
            <a:r>
              <a:rPr lang="en-CA" sz="1100" dirty="0"/>
              <a:t>256–278. doi:10.1080/10570318709374271</a:t>
            </a:r>
          </a:p>
          <a:p>
            <a:pPr marL="234000" indent="-234000"/>
            <a:r>
              <a:rPr lang="en-CA" sz="1100" dirty="0" err="1"/>
              <a:t>Gudykunst</a:t>
            </a:r>
            <a:r>
              <a:rPr lang="en-CA" sz="1100" dirty="0"/>
              <a:t>, W. B., Yang, S.-M., &amp; Nishida, T. (1985). A cross-cultural test of uncertainty reduction theory: Comparisons of acquaintances, friends, and dating relationships in Japan, Korea, and the United Sates. </a:t>
            </a:r>
            <a:r>
              <a:rPr lang="en-CA" sz="1100" i="1" dirty="0"/>
              <a:t>Human Communication Research, </a:t>
            </a:r>
            <a:r>
              <a:rPr lang="en-CA" sz="1100" i="1" dirty="0" smtClean="0"/>
              <a:t>11</a:t>
            </a:r>
            <a:r>
              <a:rPr lang="en-CA" sz="1100" dirty="0" smtClean="0"/>
              <a:t>, </a:t>
            </a:r>
            <a:r>
              <a:rPr lang="en-CA" sz="1100" dirty="0"/>
              <a:t>407–454. doi:10.1111/j.1468-2958.1985.tb00054.x</a:t>
            </a:r>
          </a:p>
          <a:p>
            <a:pPr marL="234000" indent="-234000"/>
            <a:r>
              <a:rPr lang="en-CA" sz="1100" dirty="0" err="1"/>
              <a:t>Harb</a:t>
            </a:r>
            <a:r>
              <a:rPr lang="en-CA" sz="1100" dirty="0"/>
              <a:t>, C., &amp; Smith, P. (2008). Self-</a:t>
            </a:r>
            <a:r>
              <a:rPr lang="en-CA" sz="1100" dirty="0" err="1"/>
              <a:t>construals</a:t>
            </a:r>
            <a:r>
              <a:rPr lang="en-CA" sz="1100" dirty="0"/>
              <a:t> across cultures: Beyond independence– interdependence. </a:t>
            </a:r>
            <a:r>
              <a:rPr lang="en-CA" sz="1100" i="1" dirty="0"/>
              <a:t>Journal of Cross-Cultural Psychology, </a:t>
            </a:r>
            <a:r>
              <a:rPr lang="en-CA" sz="1100" i="1" dirty="0" smtClean="0"/>
              <a:t>39</a:t>
            </a:r>
            <a:r>
              <a:rPr lang="en-CA" sz="1100" dirty="0" smtClean="0"/>
              <a:t>, </a:t>
            </a:r>
            <a:r>
              <a:rPr lang="en-CA" sz="1100" dirty="0"/>
              <a:t>178–197. doi:10.1177/0022022107313861  </a:t>
            </a:r>
          </a:p>
          <a:p>
            <a:pPr marL="234000" indent="-234000"/>
            <a:r>
              <a:rPr lang="en-CA" sz="1100" dirty="0"/>
              <a:t>Hardin, E. (2006). Convergent evidence for the multidimensionality of self-construal. </a:t>
            </a:r>
            <a:r>
              <a:rPr lang="en-CA" sz="1100" i="1" dirty="0"/>
              <a:t>Journal of Cross-Cultural Psychology, </a:t>
            </a:r>
            <a:r>
              <a:rPr lang="en-CA" sz="1100" i="1" dirty="0" smtClean="0"/>
              <a:t>37</a:t>
            </a:r>
            <a:r>
              <a:rPr lang="en-CA" sz="1100" dirty="0" smtClean="0"/>
              <a:t>, </a:t>
            </a:r>
            <a:r>
              <a:rPr lang="en-CA" sz="1100" dirty="0"/>
              <a:t>516–521. doi:10.1177/0022022106290475  </a:t>
            </a:r>
          </a:p>
          <a:p>
            <a:pPr marL="234000" indent="-234000"/>
            <a:r>
              <a:rPr lang="en-CA" sz="1100" dirty="0"/>
              <a:t>Hays, P. A. (2009). Integrating evidence-based practice, cognitive–</a:t>
            </a:r>
            <a:r>
              <a:rPr lang="en-CA" sz="1100" dirty="0" err="1"/>
              <a:t>behavior</a:t>
            </a:r>
            <a:r>
              <a:rPr lang="en-CA" sz="1100" dirty="0"/>
              <a:t> therapy, and multicultural therapy: Ten steps for culturally competent practice. </a:t>
            </a:r>
            <a:r>
              <a:rPr lang="en-CA" sz="1100" i="1" dirty="0"/>
              <a:t>Professional Psychology: Research and Practice, </a:t>
            </a:r>
            <a:r>
              <a:rPr lang="en-CA" sz="1100" i="1" dirty="0" smtClean="0"/>
              <a:t>40</a:t>
            </a:r>
            <a:r>
              <a:rPr lang="en-CA" sz="1100" dirty="0" smtClean="0"/>
              <a:t>, </a:t>
            </a:r>
            <a:r>
              <a:rPr lang="en-CA" sz="1100" dirty="0"/>
              <a:t>354–360. doi:10.1037/a0016250</a:t>
            </a:r>
          </a:p>
          <a:p>
            <a:pPr marL="234000" indent="-234000"/>
            <a:r>
              <a:rPr lang="en-CA" sz="1100" dirty="0"/>
              <a:t>The </a:t>
            </a:r>
            <a:r>
              <a:rPr lang="en-CA" sz="1100" dirty="0" err="1"/>
              <a:t>Hofstede</a:t>
            </a:r>
            <a:r>
              <a:rPr lang="en-CA" sz="1100" dirty="0"/>
              <a:t> Centre (2012a). </a:t>
            </a:r>
            <a:r>
              <a:rPr lang="en-CA" sz="1100" i="1" dirty="0"/>
              <a:t>Dimensions.</a:t>
            </a:r>
            <a:r>
              <a:rPr lang="en-CA" sz="1100" dirty="0"/>
              <a:t> Retrieved from: http://geert-hofstede.com/dimensions.html</a:t>
            </a:r>
          </a:p>
          <a:p>
            <a:pPr marL="234000" indent="-234000"/>
            <a:r>
              <a:rPr lang="en-CA" sz="1100" dirty="0"/>
              <a:t>The </a:t>
            </a:r>
            <a:r>
              <a:rPr lang="en-CA" sz="1100" dirty="0" err="1"/>
              <a:t>Hofstede</a:t>
            </a:r>
            <a:r>
              <a:rPr lang="en-CA" sz="1100" dirty="0"/>
              <a:t> Centre (2012b). </a:t>
            </a:r>
            <a:r>
              <a:rPr lang="en-CA" sz="1100" i="1" dirty="0"/>
              <a:t>The </a:t>
            </a:r>
            <a:r>
              <a:rPr lang="en-CA" sz="1100" i="1" dirty="0" err="1"/>
              <a:t>Hofstede</a:t>
            </a:r>
            <a:r>
              <a:rPr lang="en-CA" sz="1100" i="1" dirty="0"/>
              <a:t> Centre.</a:t>
            </a:r>
            <a:r>
              <a:rPr lang="en-CA" sz="1100" dirty="0"/>
              <a:t> Retrieved from: http://geert-hofstede.com/index.php</a:t>
            </a:r>
          </a:p>
          <a:p>
            <a:pPr marL="234000" indent="-234000"/>
            <a:r>
              <a:rPr lang="en-CA" sz="1100" dirty="0" err="1"/>
              <a:t>Hofstede</a:t>
            </a:r>
            <a:r>
              <a:rPr lang="en-CA" sz="1100" dirty="0"/>
              <a:t>, G. (2011). </a:t>
            </a:r>
            <a:r>
              <a:rPr lang="en-CA" sz="1100" dirty="0" err="1"/>
              <a:t>Dimensionalizing</a:t>
            </a:r>
            <a:r>
              <a:rPr lang="en-CA" sz="1100" dirty="0"/>
              <a:t> cultures: The </a:t>
            </a:r>
            <a:r>
              <a:rPr lang="en-CA" sz="1100" dirty="0" err="1"/>
              <a:t>Hofstede</a:t>
            </a:r>
            <a:r>
              <a:rPr lang="en-CA" sz="1100" dirty="0"/>
              <a:t> model in context</a:t>
            </a:r>
            <a:r>
              <a:rPr lang="en-CA" sz="1100" i="1" dirty="0"/>
              <a:t>. Online Readings in Psychology and Culture, 2</a:t>
            </a:r>
            <a:r>
              <a:rPr lang="en-CA" sz="1100" dirty="0"/>
              <a:t>(1). doi:10.9707/2307-0919.1014</a:t>
            </a:r>
          </a:p>
          <a:p>
            <a:pPr marL="234000" indent="-234000"/>
            <a:r>
              <a:rPr lang="en-CA" sz="1100" dirty="0" err="1"/>
              <a:t>Hofstede</a:t>
            </a:r>
            <a:r>
              <a:rPr lang="en-CA" sz="1100" dirty="0"/>
              <a:t>, G., &amp; </a:t>
            </a:r>
            <a:r>
              <a:rPr lang="en-CA" sz="1100" dirty="0" err="1"/>
              <a:t>Hofstede</a:t>
            </a:r>
            <a:r>
              <a:rPr lang="en-CA" sz="1100" dirty="0"/>
              <a:t>, G .J. (2012). </a:t>
            </a:r>
            <a:r>
              <a:rPr lang="en-CA" sz="1100" i="1" dirty="0"/>
              <a:t>Dimension Data Matrix.</a:t>
            </a:r>
            <a:r>
              <a:rPr lang="en-CA" sz="1100" dirty="0"/>
              <a:t> Retrieved from: http://www.geerthofstede.nl/dimension-data-matrix</a:t>
            </a:r>
          </a:p>
          <a:p>
            <a:pPr marL="234000" indent="-234000"/>
            <a:r>
              <a:rPr lang="en-CA" sz="1100" dirty="0" err="1"/>
              <a:t>Hofstede</a:t>
            </a:r>
            <a:r>
              <a:rPr lang="en-CA" sz="1100" dirty="0"/>
              <a:t>, G., </a:t>
            </a:r>
            <a:r>
              <a:rPr lang="en-CA" sz="1100" dirty="0" err="1"/>
              <a:t>Hofstede</a:t>
            </a:r>
            <a:r>
              <a:rPr lang="en-CA" sz="1100" dirty="0"/>
              <a:t>, G. J., &amp; </a:t>
            </a:r>
            <a:r>
              <a:rPr lang="en-CA" sz="1100" dirty="0" err="1"/>
              <a:t>Minkov</a:t>
            </a:r>
            <a:r>
              <a:rPr lang="en-CA" sz="1100" dirty="0"/>
              <a:t>, M. (2010). </a:t>
            </a:r>
            <a:r>
              <a:rPr lang="en-CA" sz="1100" i="1" dirty="0"/>
              <a:t>Cultures and organizations: Software of the mind</a:t>
            </a:r>
            <a:r>
              <a:rPr lang="en-CA" sz="1100" dirty="0"/>
              <a:t>, 3rd ed. New York: McGraw-Hill. </a:t>
            </a:r>
          </a:p>
          <a:p>
            <a:pPr marL="234000" indent="-234000"/>
            <a:r>
              <a:rPr lang="en-CA" sz="1100" dirty="0"/>
              <a:t>Huey, S. J., &amp; Polo, A. J. (2008). Evidence-based psychosocial treatments for ethnic minority youth. </a:t>
            </a:r>
            <a:r>
              <a:rPr lang="en-CA" sz="1100" i="1" dirty="0"/>
              <a:t>Journal of Clinical Child and Adolescent Psychology, 37</a:t>
            </a:r>
            <a:r>
              <a:rPr lang="en-CA" sz="1100" dirty="0"/>
              <a:t>, 262–301. doi:10.1080/15374410701820174</a:t>
            </a:r>
          </a:p>
          <a:p>
            <a:pPr marL="234000" indent="-234000"/>
            <a:r>
              <a:rPr lang="en-CA" sz="1100" dirty="0"/>
              <a:t>Hwang, W. (2006). The psychotherapy adaptation and modification framework: Application to Asian Americans. </a:t>
            </a:r>
            <a:r>
              <a:rPr lang="en-CA" sz="1100" i="1" dirty="0"/>
              <a:t>American Psychologist, </a:t>
            </a:r>
            <a:r>
              <a:rPr lang="en-CA" sz="1100" i="1" dirty="0" smtClean="0"/>
              <a:t>61</a:t>
            </a:r>
            <a:r>
              <a:rPr lang="en-CA" sz="1100" dirty="0" smtClean="0"/>
              <a:t>, </a:t>
            </a:r>
            <a:r>
              <a:rPr lang="en-CA" sz="1100" dirty="0"/>
              <a:t>702–715. doi:10.1037/0003-066X.61.7.702</a:t>
            </a:r>
          </a:p>
          <a:p>
            <a:pPr marL="234000" indent="-234000"/>
            <a:r>
              <a:rPr lang="en-CA" sz="1100" dirty="0"/>
              <a:t>Hwang, W. (2009). The formative method for adapting psychotherapy (FMAP): A community-based developmental approach to culturally adapting therapy. </a:t>
            </a:r>
            <a:r>
              <a:rPr lang="en-CA" sz="1100" i="1" dirty="0"/>
              <a:t>Professional Psychology: Research and Practice, </a:t>
            </a:r>
            <a:r>
              <a:rPr lang="en-CA" sz="1100" i="1" dirty="0" smtClean="0"/>
              <a:t>40</a:t>
            </a:r>
            <a:r>
              <a:rPr lang="en-CA" sz="1100" dirty="0" smtClean="0"/>
              <a:t>, </a:t>
            </a:r>
            <a:r>
              <a:rPr lang="en-CA" sz="1100" dirty="0"/>
              <a:t>369–377. doi:0.1037/a0016240</a:t>
            </a:r>
          </a:p>
          <a:p>
            <a:pPr marL="234000" indent="-234000"/>
            <a:endParaRPr lang="en-CA" sz="1100" dirty="0" smtClean="0"/>
          </a:p>
        </p:txBody>
      </p:sp>
    </p:spTree>
    <p:extLst>
      <p:ext uri="{BB962C8B-B14F-4D97-AF65-F5344CB8AC3E}">
        <p14:creationId xmlns:p14="http://schemas.microsoft.com/office/powerpoint/2010/main" val="320008764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0"/>
            <a:ext cx="7851648" cy="1043897"/>
          </a:xfrm>
        </p:spPr>
        <p:txBody>
          <a:bodyPr/>
          <a:lstStyle/>
          <a:p>
            <a:pPr algn="l"/>
            <a:r>
              <a:rPr lang="en-CA" dirty="0"/>
              <a:t>References cont’d</a:t>
            </a:r>
          </a:p>
        </p:txBody>
      </p:sp>
      <p:sp>
        <p:nvSpPr>
          <p:cNvPr id="7" name="TextBox 6"/>
          <p:cNvSpPr txBox="1"/>
          <p:nvPr/>
        </p:nvSpPr>
        <p:spPr>
          <a:xfrm>
            <a:off x="107504" y="1018232"/>
            <a:ext cx="8928992" cy="5760640"/>
          </a:xfrm>
          <a:prstGeom prst="rect">
            <a:avLst/>
          </a:prstGeom>
          <a:noFill/>
        </p:spPr>
        <p:txBody>
          <a:bodyPr wrap="square" numCol="2" spcCol="216000" rtlCol="0">
            <a:noAutofit/>
          </a:bodyPr>
          <a:lstStyle/>
          <a:p>
            <a:pPr marL="234000" indent="-234000"/>
            <a:r>
              <a:rPr lang="en-CA" sz="1100" dirty="0"/>
              <a:t>Hwang, W. (2011). Cultural adaptations: A complex interplay between clinical and cultural issues. </a:t>
            </a:r>
            <a:r>
              <a:rPr lang="en-CA" sz="1100" i="1" dirty="0"/>
              <a:t>Clinical Psychology: Science and Practice, </a:t>
            </a:r>
            <a:r>
              <a:rPr lang="en-CA" sz="1100" i="1" dirty="0" smtClean="0"/>
              <a:t>18</a:t>
            </a:r>
            <a:r>
              <a:rPr lang="en-CA" sz="1100" dirty="0" smtClean="0"/>
              <a:t>, </a:t>
            </a:r>
            <a:r>
              <a:rPr lang="en-CA" sz="1100" dirty="0"/>
              <a:t>238–241. doi:10.1111/j.1468-2850.2011.01255.x</a:t>
            </a:r>
          </a:p>
          <a:p>
            <a:pPr marL="234000" indent="-234000"/>
            <a:r>
              <a:rPr lang="en-CA" sz="1100" dirty="0"/>
              <a:t>Hwang, W. (2012). Integrating top-down and bottom-up approaches to culturally adapting psychotherapy: Application to Chinese Americans. In G. Bernal &amp;</a:t>
            </a:r>
            <a:r>
              <a:rPr lang="en-CA" sz="1100" dirty="0" smtClean="0"/>
              <a:t> </a:t>
            </a:r>
            <a:r>
              <a:rPr lang="en-CA" sz="1100" dirty="0"/>
              <a:t>M. M. </a:t>
            </a:r>
            <a:r>
              <a:rPr lang="en-CA" sz="1100" dirty="0" err="1"/>
              <a:t>Domenech</a:t>
            </a:r>
            <a:r>
              <a:rPr lang="en-CA" sz="1100" dirty="0"/>
              <a:t> Rodriguez (Eds.), </a:t>
            </a:r>
            <a:r>
              <a:rPr lang="en-CA" sz="1100" i="1" dirty="0"/>
              <a:t>Cultural Adaptations: Tools for Evidence-Based Practice with Diverse Populations</a:t>
            </a:r>
            <a:r>
              <a:rPr lang="en-CA" sz="1100" dirty="0"/>
              <a:t> (pp</a:t>
            </a:r>
            <a:r>
              <a:rPr lang="en-CA" sz="1100" dirty="0" smtClean="0"/>
              <a:t>. 179–199</a:t>
            </a:r>
            <a:r>
              <a:rPr lang="en-CA" sz="1100" dirty="0"/>
              <a:t>). American Psychological Association Press.</a:t>
            </a:r>
          </a:p>
          <a:p>
            <a:pPr marL="234000" indent="-234000"/>
            <a:r>
              <a:rPr lang="en-CA" sz="1100" dirty="0" smtClean="0"/>
              <a:t>Hwang</a:t>
            </a:r>
            <a:r>
              <a:rPr lang="en-CA" sz="1100" dirty="0"/>
              <a:t>, W., Myers, H. F., Abe-Kim, J., &amp; Ting, J. Y. (2008). A conceptual paradigm for understanding culture's impact on mental health: The cultural influences on mental health (CIMH) model. </a:t>
            </a:r>
            <a:r>
              <a:rPr lang="en-CA" sz="1100" i="1" dirty="0"/>
              <a:t>Clinical Psychology Review, </a:t>
            </a:r>
            <a:r>
              <a:rPr lang="en-CA" sz="1100" i="1" dirty="0" smtClean="0"/>
              <a:t>28</a:t>
            </a:r>
            <a:r>
              <a:rPr lang="en-CA" sz="1100" dirty="0" smtClean="0"/>
              <a:t>, </a:t>
            </a:r>
            <a:r>
              <a:rPr lang="en-CA" sz="1100" dirty="0"/>
              <a:t>211–227. doi:10.1016/j.cpr.2007.05.001</a:t>
            </a:r>
          </a:p>
          <a:p>
            <a:pPr marL="234000" indent="-234000"/>
            <a:r>
              <a:rPr lang="en-CA" sz="1100" dirty="0"/>
              <a:t>Hwang, W., &amp; Wood, J. J. (2007). Being culturally sensitive is not the same as being culturally competent. </a:t>
            </a:r>
            <a:r>
              <a:rPr lang="en-CA" sz="1100" i="1" dirty="0"/>
              <a:t>Pragmatic Case Studies in Psychotherapy, 3</a:t>
            </a:r>
            <a:r>
              <a:rPr lang="en-CA" sz="1100" dirty="0"/>
              <a:t>(3), 44–50. </a:t>
            </a:r>
          </a:p>
          <a:p>
            <a:pPr marL="234000" indent="-234000"/>
            <a:r>
              <a:rPr lang="en-CA" sz="1100" dirty="0" smtClean="0"/>
              <a:t>Hwang</a:t>
            </a:r>
            <a:r>
              <a:rPr lang="en-CA" sz="1100" dirty="0"/>
              <a:t>, W., &amp; Wood, J. J. (2009). Acculturative family distancing: Links with self-reported symptomatology among Asian Americans and Latinos. </a:t>
            </a:r>
            <a:r>
              <a:rPr lang="en-CA" sz="1100" i="1" dirty="0"/>
              <a:t>Child psychiatry and human development, </a:t>
            </a:r>
            <a:r>
              <a:rPr lang="en-CA" sz="1100" i="1" dirty="0" smtClean="0"/>
              <a:t>40</a:t>
            </a:r>
            <a:r>
              <a:rPr lang="en-CA" sz="1100" dirty="0" smtClean="0"/>
              <a:t>, </a:t>
            </a:r>
            <a:r>
              <a:rPr lang="en-CA" sz="1100" dirty="0"/>
              <a:t>123–138. doi:10.1007/s10578-008-0115-8</a:t>
            </a:r>
          </a:p>
          <a:p>
            <a:pPr marL="234000" indent="-234000"/>
            <a:r>
              <a:rPr lang="en-CA" sz="1100" dirty="0" smtClean="0"/>
              <a:t>Hwang</a:t>
            </a:r>
            <a:r>
              <a:rPr lang="en-CA" sz="1100" dirty="0"/>
              <a:t>, W., Wood, J. J., &amp; Fujimoto, K. (2010). Acculturative family distancing (AFD) and depression in Chinese American families. </a:t>
            </a:r>
            <a:r>
              <a:rPr lang="en-CA" sz="1100" i="1" dirty="0"/>
              <a:t>Journal of consulting and clinical psychology, </a:t>
            </a:r>
            <a:r>
              <a:rPr lang="en-CA" sz="1100" i="1" dirty="0" smtClean="0"/>
              <a:t>78</a:t>
            </a:r>
            <a:r>
              <a:rPr lang="en-CA" sz="1100" dirty="0" smtClean="0"/>
              <a:t>, 655-667. </a:t>
            </a:r>
            <a:r>
              <a:rPr lang="en-CA" sz="1100" dirty="0"/>
              <a:t>doi:10.1037/a0020542.</a:t>
            </a:r>
          </a:p>
          <a:p>
            <a:pPr marL="234000" indent="-234000"/>
            <a:r>
              <a:rPr lang="en-CA" sz="1100" dirty="0"/>
              <a:t>Hwang, W., Wood, J. J., Lin, K., &amp; Cheung, F. (2006). Cognitive-</a:t>
            </a:r>
            <a:r>
              <a:rPr lang="en-CA" sz="1100" dirty="0" err="1"/>
              <a:t>behavioral</a:t>
            </a:r>
            <a:r>
              <a:rPr lang="en-CA" sz="1100" dirty="0"/>
              <a:t> therapy with Chinese Americans: Research, theory, and clinical practice. </a:t>
            </a:r>
            <a:r>
              <a:rPr lang="en-CA" sz="1100" i="1" dirty="0"/>
              <a:t>Cognitive and </a:t>
            </a:r>
            <a:r>
              <a:rPr lang="en-CA" sz="1100" i="1" dirty="0" err="1"/>
              <a:t>Behavioral</a:t>
            </a:r>
            <a:r>
              <a:rPr lang="en-CA" sz="1100" i="1" dirty="0"/>
              <a:t> Practice, 13</a:t>
            </a:r>
            <a:r>
              <a:rPr lang="en-CA" sz="1100" dirty="0"/>
              <a:t>, 293–303. doi:10.1016/j.cbpra.2006.04.010</a:t>
            </a:r>
          </a:p>
          <a:p>
            <a:pPr marL="234000" indent="-234000"/>
            <a:r>
              <a:rPr lang="en-CA" sz="1100" dirty="0"/>
              <a:t>Johnson, J. A. (2001). The IPIP-NEO (International Personality Item Pool Representation of the NEO PI-R™). Retrieved from: http://www.personal.psu.edu/faculty/j/5/j5j/IPIP/</a:t>
            </a:r>
          </a:p>
          <a:p>
            <a:pPr marL="234000" indent="-234000"/>
            <a:r>
              <a:rPr lang="en-CA" sz="1100" dirty="0" err="1"/>
              <a:t>Keefee</a:t>
            </a:r>
            <a:r>
              <a:rPr lang="en-CA" sz="1100" dirty="0"/>
              <a:t>, S. E. (1982). Help-seeking </a:t>
            </a:r>
            <a:r>
              <a:rPr lang="en-CA" sz="1100" dirty="0" err="1"/>
              <a:t>behavior</a:t>
            </a:r>
            <a:r>
              <a:rPr lang="en-CA" sz="1100" dirty="0"/>
              <a:t> among foreign-born and native-born Mexican Americans. </a:t>
            </a:r>
            <a:r>
              <a:rPr lang="en-CA" sz="1100" i="1" dirty="0"/>
              <a:t>Social Science &amp; Medicine, </a:t>
            </a:r>
            <a:r>
              <a:rPr lang="en-CA" sz="1100" i="1" dirty="0" smtClean="0"/>
              <a:t>16</a:t>
            </a:r>
            <a:r>
              <a:rPr lang="en-CA" sz="1100" dirty="0" smtClean="0"/>
              <a:t>, </a:t>
            </a:r>
            <a:r>
              <a:rPr lang="en-CA" sz="1100" dirty="0"/>
              <a:t>1467–1472. doi:10.1016/0277-9536(82)90061-2</a:t>
            </a:r>
          </a:p>
          <a:p>
            <a:pPr marL="234000" indent="-234000"/>
            <a:r>
              <a:rPr lang="en-CA" sz="1100" dirty="0"/>
              <a:t>Kim, B. S. K., Atkinson, D. R., &amp; Yang, P. H. (1999). The Asian Values Scale: Development, factor analysis, validation, and reliability. </a:t>
            </a:r>
            <a:r>
              <a:rPr lang="en-CA" sz="1100" i="1" dirty="0"/>
              <a:t>Journal of </a:t>
            </a:r>
            <a:r>
              <a:rPr lang="en-CA" sz="1100" i="1" dirty="0" err="1"/>
              <a:t>Counseling</a:t>
            </a:r>
            <a:r>
              <a:rPr lang="en-CA" sz="1100" i="1" dirty="0"/>
              <a:t> Psychology, 46</a:t>
            </a:r>
            <a:r>
              <a:rPr lang="en-CA" sz="1100" dirty="0"/>
              <a:t>, 342–352.</a:t>
            </a:r>
          </a:p>
          <a:p>
            <a:pPr marL="234000" indent="-234000"/>
            <a:r>
              <a:rPr lang="en-CA" sz="1100" dirty="0"/>
              <a:t>Kim, B. S. K., Li, L. C., &amp; Liang, C. T. H. (2002). Effects of Asian American client adherence to Asian cultural values, session goal, and </a:t>
            </a:r>
            <a:r>
              <a:rPr lang="en-CA" sz="1100" dirty="0" err="1"/>
              <a:t>counselor</a:t>
            </a:r>
            <a:r>
              <a:rPr lang="en-CA" sz="1100" dirty="0"/>
              <a:t> emphasis of client expression on career counselling process. </a:t>
            </a:r>
            <a:r>
              <a:rPr lang="en-CA" sz="1100" i="1" dirty="0"/>
              <a:t>Journal of </a:t>
            </a:r>
            <a:r>
              <a:rPr lang="en-CA" sz="1100" i="1" dirty="0" err="1"/>
              <a:t>Counseling</a:t>
            </a:r>
            <a:r>
              <a:rPr lang="en-CA" sz="1100" i="1" dirty="0"/>
              <a:t> Psychology, 49</a:t>
            </a:r>
            <a:r>
              <a:rPr lang="en-CA" sz="1100" dirty="0"/>
              <a:t>, 342–354. doi:10.1037/0022-0167.49.3.342</a:t>
            </a:r>
          </a:p>
          <a:p>
            <a:pPr marL="234000" indent="-234000"/>
            <a:r>
              <a:rPr lang="en-CA" sz="1100" dirty="0" err="1"/>
              <a:t>Kirmayer</a:t>
            </a:r>
            <a:r>
              <a:rPr lang="en-CA" sz="1100" dirty="0"/>
              <a:t>, L. J., du Fort, G. G., Young, A., </a:t>
            </a:r>
            <a:r>
              <a:rPr lang="en-CA" sz="1100" dirty="0" err="1"/>
              <a:t>Weinfeld</a:t>
            </a:r>
            <a:r>
              <a:rPr lang="en-CA" sz="1100" dirty="0"/>
              <a:t>, M., &amp; </a:t>
            </a:r>
            <a:r>
              <a:rPr lang="en-CA" sz="1100" dirty="0" err="1"/>
              <a:t>Lasry</a:t>
            </a:r>
            <a:r>
              <a:rPr lang="en-CA" sz="1100" dirty="0"/>
              <a:t>, J. C. (1996). </a:t>
            </a:r>
            <a:r>
              <a:rPr lang="en-CA" sz="1100" i="1" dirty="0"/>
              <a:t>Pathways and barriers to mental health care in an urban multicultural milieu: An epidemiological and ethnographic study.</a:t>
            </a:r>
            <a:r>
              <a:rPr lang="en-CA" sz="1100" dirty="0"/>
              <a:t> Culture and Mental Health Research Unit, McGill University, Montreal. Retrieved from: https://www.mcgill.ca/files/tcpsych/Report6.pdf</a:t>
            </a:r>
          </a:p>
          <a:p>
            <a:pPr marL="234000" indent="-234000"/>
            <a:r>
              <a:rPr lang="de-DE" sz="1100" dirty="0"/>
              <a:t>Kirmayer, L. J., &amp; Young, A. (1998). Culture and somatization: </a:t>
            </a:r>
            <a:r>
              <a:rPr lang="de-DE" sz="1100" dirty="0" smtClean="0"/>
              <a:t>Clinical</a:t>
            </a:r>
            <a:r>
              <a:rPr lang="de-DE" sz="1100" dirty="0"/>
              <a:t>, epidemiological, and ethnographic perspectives. </a:t>
            </a:r>
            <a:r>
              <a:rPr lang="de-DE" sz="1100" i="1" dirty="0"/>
              <a:t>Psychosomatic Medicine, </a:t>
            </a:r>
            <a:r>
              <a:rPr lang="de-DE" sz="1100" i="1" dirty="0" smtClean="0"/>
              <a:t>60</a:t>
            </a:r>
            <a:r>
              <a:rPr lang="de-DE" sz="1100" dirty="0" smtClean="0"/>
              <a:t>, </a:t>
            </a:r>
            <a:r>
              <a:rPr lang="de-DE" sz="1100" dirty="0"/>
              <a:t>420–430.</a:t>
            </a:r>
            <a:endParaRPr lang="en-CA" sz="1100" dirty="0"/>
          </a:p>
          <a:p>
            <a:pPr marL="234000" indent="-234000"/>
            <a:r>
              <a:rPr lang="de-DE" sz="1100" dirty="0"/>
              <a:t>Kleinman, A. M. (1977). Depression, somatization and the “new cross-cultural psychiatry”. </a:t>
            </a:r>
            <a:r>
              <a:rPr lang="de-DE" sz="1100" i="1" dirty="0"/>
              <a:t>Social Science &amp; Medicine, </a:t>
            </a:r>
            <a:r>
              <a:rPr lang="de-DE" sz="1100" i="1" dirty="0" smtClean="0"/>
              <a:t>11</a:t>
            </a:r>
            <a:r>
              <a:rPr lang="de-DE" sz="1100" dirty="0" smtClean="0"/>
              <a:t>, </a:t>
            </a:r>
            <a:r>
              <a:rPr lang="de-DE" sz="1100" dirty="0"/>
              <a:t>3–9.</a:t>
            </a:r>
            <a:endParaRPr lang="en-CA" sz="1100" dirty="0"/>
          </a:p>
          <a:p>
            <a:pPr marL="234000" indent="-234000"/>
            <a:r>
              <a:rPr lang="de-DE" sz="1100" dirty="0"/>
              <a:t>Kleinman, A., Eisenberg, L., &amp; Good, B. (2006). </a:t>
            </a:r>
            <a:r>
              <a:rPr lang="en-CA" sz="1100" dirty="0"/>
              <a:t>Culture, illness, and care: Clinical lessons from anthropologic and cross-cultural research. </a:t>
            </a:r>
            <a:r>
              <a:rPr lang="en-CA" sz="1100" i="1" dirty="0"/>
              <a:t>FOCUS: The Journal of Lifelong Learning in Psychiatry, 4</a:t>
            </a:r>
            <a:r>
              <a:rPr lang="en-CA" sz="1100" dirty="0"/>
              <a:t>, 140–149.</a:t>
            </a:r>
          </a:p>
          <a:p>
            <a:pPr marL="234000" indent="-234000"/>
            <a:r>
              <a:rPr lang="en-CA" sz="1100" dirty="0" err="1"/>
              <a:t>Kosmitzki</a:t>
            </a:r>
            <a:r>
              <a:rPr lang="en-CA" sz="1100" dirty="0"/>
              <a:t>, C. (1996). The reaffirmation of cultural identity in cross-cultural encounters. </a:t>
            </a:r>
            <a:r>
              <a:rPr lang="en-CA" sz="1100" i="1" dirty="0"/>
              <a:t>Personality and Social Psychology, </a:t>
            </a:r>
            <a:r>
              <a:rPr lang="en-CA" sz="1100" i="1" dirty="0" smtClean="0"/>
              <a:t>86</a:t>
            </a:r>
            <a:r>
              <a:rPr lang="en-CA" sz="1100" dirty="0" smtClean="0"/>
              <a:t>, </a:t>
            </a:r>
            <a:r>
              <a:rPr lang="en-CA" sz="1100" dirty="0"/>
              <a:t>796–813. </a:t>
            </a:r>
          </a:p>
          <a:p>
            <a:pPr marL="234000" indent="-234000"/>
            <a:r>
              <a:rPr lang="en-CA" sz="1100" dirty="0"/>
              <a:t>Kula One (</a:t>
            </a:r>
            <a:r>
              <a:rPr lang="en-CA" sz="1100" dirty="0" err="1"/>
              <a:t>n.d.</a:t>
            </a:r>
            <a:r>
              <a:rPr lang="en-CA" sz="1100" dirty="0"/>
              <a:t>) </a:t>
            </a:r>
            <a:r>
              <a:rPr lang="en-CA" sz="1100" i="1" dirty="0"/>
              <a:t>1 line art: ASCII art in one line.</a:t>
            </a:r>
            <a:r>
              <a:rPr lang="en-CA" sz="1100" dirty="0"/>
              <a:t>  Retrieved from: http://1lineart.kulaone.com/</a:t>
            </a:r>
          </a:p>
        </p:txBody>
      </p:sp>
    </p:spTree>
    <p:extLst>
      <p:ext uri="{BB962C8B-B14F-4D97-AF65-F5344CB8AC3E}">
        <p14:creationId xmlns:p14="http://schemas.microsoft.com/office/powerpoint/2010/main" val="2788619392"/>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0"/>
            <a:ext cx="7851648" cy="1043897"/>
          </a:xfrm>
        </p:spPr>
        <p:txBody>
          <a:bodyPr/>
          <a:lstStyle/>
          <a:p>
            <a:pPr algn="l"/>
            <a:r>
              <a:rPr lang="en-CA" dirty="0"/>
              <a:t>References cont’d</a:t>
            </a:r>
          </a:p>
        </p:txBody>
      </p:sp>
      <p:sp>
        <p:nvSpPr>
          <p:cNvPr id="7" name="TextBox 6"/>
          <p:cNvSpPr txBox="1"/>
          <p:nvPr/>
        </p:nvSpPr>
        <p:spPr>
          <a:xfrm>
            <a:off x="107504" y="1018232"/>
            <a:ext cx="8928992" cy="5723136"/>
          </a:xfrm>
          <a:prstGeom prst="rect">
            <a:avLst/>
          </a:prstGeom>
          <a:noFill/>
        </p:spPr>
        <p:txBody>
          <a:bodyPr wrap="square" numCol="2" spcCol="216000" rtlCol="0">
            <a:noAutofit/>
          </a:bodyPr>
          <a:lstStyle/>
          <a:p>
            <a:pPr marL="234000" indent="-234000"/>
            <a:r>
              <a:rPr lang="en-CA" sz="1100" dirty="0"/>
              <a:t>Kung, W. (2004). Cultural and practical barriers to seeking mental health treatment for Chinese Americans. </a:t>
            </a:r>
            <a:r>
              <a:rPr lang="en-CA" sz="1100" i="1" dirty="0"/>
              <a:t>Journal of Community Psychology, 32</a:t>
            </a:r>
            <a:r>
              <a:rPr lang="en-CA" sz="1100" dirty="0"/>
              <a:t>, 27–43. doi:10.1002/jcop.10077</a:t>
            </a:r>
          </a:p>
          <a:p>
            <a:pPr marL="234000" indent="-234000"/>
            <a:r>
              <a:rPr lang="en-CA" sz="1100" dirty="0" err="1"/>
              <a:t>LaFromboise</a:t>
            </a:r>
            <a:r>
              <a:rPr lang="en-CA" sz="1100" dirty="0"/>
              <a:t>, T. D., Trimble, J., &amp; </a:t>
            </a:r>
            <a:r>
              <a:rPr lang="en-CA" sz="1100" dirty="0" err="1"/>
              <a:t>Mohatt</a:t>
            </a:r>
            <a:r>
              <a:rPr lang="en-CA" sz="1100" dirty="0"/>
              <a:t>, G. (1990). </a:t>
            </a:r>
            <a:r>
              <a:rPr lang="en-CA" sz="1100" dirty="0" err="1"/>
              <a:t>Counseling</a:t>
            </a:r>
            <a:r>
              <a:rPr lang="en-CA" sz="1100" dirty="0"/>
              <a:t> intervention and American Indian tradition: An integrative approach. </a:t>
            </a:r>
            <a:r>
              <a:rPr lang="en-CA" sz="1100" i="1" dirty="0" err="1"/>
              <a:t>Counseling</a:t>
            </a:r>
            <a:r>
              <a:rPr lang="en-CA" sz="1100" i="1" dirty="0"/>
              <a:t> Psychologist, </a:t>
            </a:r>
            <a:r>
              <a:rPr lang="en-CA" sz="1100" i="1" dirty="0" smtClean="0"/>
              <a:t>18</a:t>
            </a:r>
            <a:r>
              <a:rPr lang="en-CA" sz="1100" dirty="0" smtClean="0"/>
              <a:t>, </a:t>
            </a:r>
            <a:r>
              <a:rPr lang="en-CA" sz="1100" dirty="0"/>
              <a:t>628–654.</a:t>
            </a:r>
          </a:p>
          <a:p>
            <a:pPr marL="234000" indent="-234000"/>
            <a:r>
              <a:rPr lang="en-CA" sz="1100" dirty="0"/>
              <a:t>Lee, S. (2001). From diversity to unity: The classification of mental disorders in 21st century China. </a:t>
            </a:r>
            <a:r>
              <a:rPr lang="en-CA" sz="1100" i="1" dirty="0"/>
              <a:t>Cultural Psychiatry: International Perspectives, </a:t>
            </a:r>
            <a:r>
              <a:rPr lang="en-CA" sz="1100" i="1" dirty="0" smtClean="0"/>
              <a:t>24</a:t>
            </a:r>
            <a:r>
              <a:rPr lang="en-CA" sz="1100" dirty="0" smtClean="0"/>
              <a:t>, </a:t>
            </a:r>
            <a:r>
              <a:rPr lang="en-CA" sz="1100" dirty="0"/>
              <a:t>421–431.</a:t>
            </a:r>
          </a:p>
          <a:p>
            <a:pPr marL="234000" indent="-234000"/>
            <a:r>
              <a:rPr lang="en-CA" sz="1100" dirty="0" err="1"/>
              <a:t>Lefley</a:t>
            </a:r>
            <a:r>
              <a:rPr lang="en-CA" sz="1100" dirty="0"/>
              <a:t>, H., </a:t>
            </a:r>
            <a:r>
              <a:rPr lang="en-CA" sz="1100" dirty="0" err="1"/>
              <a:t>Bestman</a:t>
            </a:r>
            <a:r>
              <a:rPr lang="en-CA" sz="1100" dirty="0"/>
              <a:t>, E. (1991). Public-academic linkages for culturally sensitive community mental health. </a:t>
            </a:r>
            <a:r>
              <a:rPr lang="en-CA" sz="1100" i="1" dirty="0"/>
              <a:t>Community Mental Health Journal, 27</a:t>
            </a:r>
            <a:r>
              <a:rPr lang="en-CA" sz="1100" dirty="0"/>
              <a:t>, 473–491.</a:t>
            </a:r>
          </a:p>
          <a:p>
            <a:pPr marL="234000" indent="-234000"/>
            <a:r>
              <a:rPr lang="en-CA" sz="1100" dirty="0"/>
              <a:t>Leong, F. T. L. (1996). Towards an integrative model for cross-cultural </a:t>
            </a:r>
            <a:r>
              <a:rPr lang="en-CA" sz="1100" dirty="0" err="1"/>
              <a:t>counseling</a:t>
            </a:r>
            <a:r>
              <a:rPr lang="en-CA" sz="1100" dirty="0"/>
              <a:t> and psychotherapy. </a:t>
            </a:r>
            <a:r>
              <a:rPr lang="en-CA" sz="1100" i="1" dirty="0"/>
              <a:t>Applied and Preventive Psychology, 5</a:t>
            </a:r>
            <a:r>
              <a:rPr lang="en-CA" sz="1100" dirty="0"/>
              <a:t>, 189–209.</a:t>
            </a:r>
          </a:p>
          <a:p>
            <a:pPr marL="234000" indent="-234000"/>
            <a:r>
              <a:rPr lang="en-CA" sz="1100" dirty="0"/>
              <a:t>Leong, F. T. L. (2007). Cultural accommodation as method and metaphor. </a:t>
            </a:r>
            <a:r>
              <a:rPr lang="en-CA" sz="1100" i="1" dirty="0"/>
              <a:t>American Psychologist, </a:t>
            </a:r>
            <a:r>
              <a:rPr lang="en-CA" sz="1100" i="1" dirty="0" smtClean="0"/>
              <a:t>14</a:t>
            </a:r>
            <a:r>
              <a:rPr lang="en-CA" sz="1100" dirty="0" smtClean="0"/>
              <a:t>, </a:t>
            </a:r>
            <a:r>
              <a:rPr lang="en-CA" sz="1100" dirty="0"/>
              <a:t>915–922. doi:10.1037/0003-066X.62.8.916</a:t>
            </a:r>
          </a:p>
          <a:p>
            <a:pPr marL="234000" indent="-234000"/>
            <a:r>
              <a:rPr lang="en-CA" sz="1100" dirty="0"/>
              <a:t>Lin, E. J. L., &amp; Church, A. T. (2004). Are indigenous Chinese personality dimensions culture-specific? An investigation of the Chinese Personality Assessment Inventory in Chinese American and European American samples. </a:t>
            </a:r>
            <a:r>
              <a:rPr lang="en-CA" sz="1100" i="1" dirty="0"/>
              <a:t>Journal of Cross-Cultural Psychology, </a:t>
            </a:r>
            <a:r>
              <a:rPr lang="en-CA" sz="1100" i="1" dirty="0" smtClean="0"/>
              <a:t>35</a:t>
            </a:r>
            <a:r>
              <a:rPr lang="en-CA" sz="1100" dirty="0" smtClean="0"/>
              <a:t>, </a:t>
            </a:r>
            <a:r>
              <a:rPr lang="en-CA" sz="1100" dirty="0"/>
              <a:t>586–605. doi:10.1177/0022022104268390</a:t>
            </a:r>
          </a:p>
          <a:p>
            <a:pPr marL="234000" indent="-234000"/>
            <a:r>
              <a:rPr lang="en-CA" sz="1100" dirty="0" smtClean="0"/>
              <a:t>Li</a:t>
            </a:r>
            <a:r>
              <a:rPr lang="en-CA" sz="1100" dirty="0"/>
              <a:t>, L. C., &amp; Kim, B. S. K. (2004). Effects of </a:t>
            </a:r>
            <a:r>
              <a:rPr lang="en-CA" sz="1100" dirty="0" err="1"/>
              <a:t>counseling</a:t>
            </a:r>
            <a:r>
              <a:rPr lang="en-CA" sz="1100" dirty="0"/>
              <a:t> style and client adherence to Asian cultural values on </a:t>
            </a:r>
            <a:r>
              <a:rPr lang="en-CA" sz="1100" dirty="0" err="1"/>
              <a:t>counseling</a:t>
            </a:r>
            <a:r>
              <a:rPr lang="en-CA" sz="1100" dirty="0"/>
              <a:t> process with Asian American college students. </a:t>
            </a:r>
            <a:r>
              <a:rPr lang="en-CA" sz="1100" i="1" dirty="0"/>
              <a:t>Journal of </a:t>
            </a:r>
            <a:r>
              <a:rPr lang="en-CA" sz="1100" i="1" dirty="0" err="1"/>
              <a:t>Counseling</a:t>
            </a:r>
            <a:r>
              <a:rPr lang="en-CA" sz="1100" i="1" dirty="0"/>
              <a:t> Psychology, </a:t>
            </a:r>
            <a:r>
              <a:rPr lang="en-CA" sz="1100" i="1" dirty="0" smtClean="0"/>
              <a:t>51</a:t>
            </a:r>
            <a:r>
              <a:rPr lang="en-CA" sz="1100" dirty="0" smtClean="0"/>
              <a:t>, </a:t>
            </a:r>
            <a:r>
              <a:rPr lang="en-CA" sz="1100" dirty="0"/>
              <a:t>158–167. doi:10.1037/0022-0167.51.2.158</a:t>
            </a:r>
          </a:p>
          <a:p>
            <a:pPr marL="234000" indent="-234000"/>
            <a:r>
              <a:rPr lang="en-CA" sz="1100" dirty="0" smtClean="0"/>
              <a:t>Matos</a:t>
            </a:r>
            <a:r>
              <a:rPr lang="en-CA" sz="1100" dirty="0"/>
              <a:t>, M., Torres, R., Santiago, R., </a:t>
            </a:r>
            <a:r>
              <a:rPr lang="en-CA" sz="1100" dirty="0" err="1"/>
              <a:t>Jurado</a:t>
            </a:r>
            <a:r>
              <a:rPr lang="en-CA" sz="1100" dirty="0"/>
              <a:t>, M., &amp; Rodriguez, I. (2006). Adaptation of parent-child interaction therapy for Puerto Rican families: A preliminary study. </a:t>
            </a:r>
            <a:r>
              <a:rPr lang="en-CA" sz="1100" i="1" dirty="0"/>
              <a:t>Family Process, 45</a:t>
            </a:r>
            <a:r>
              <a:rPr lang="en-CA" sz="1100" dirty="0"/>
              <a:t>, 205–222. doi:10.1111/j.1545-5300.2006.00091.x</a:t>
            </a:r>
          </a:p>
          <a:p>
            <a:pPr marL="234000" indent="-234000"/>
            <a:r>
              <a:rPr lang="en-CA" sz="1100" dirty="0"/>
              <a:t>Matsumoto, D., &amp; </a:t>
            </a:r>
            <a:r>
              <a:rPr lang="en-CA" sz="1100" dirty="0" err="1"/>
              <a:t>Juang</a:t>
            </a:r>
            <a:r>
              <a:rPr lang="en-CA" sz="1100" dirty="0"/>
              <a:t>, L. (2008). </a:t>
            </a:r>
            <a:r>
              <a:rPr lang="en-CA" sz="1100" i="1" dirty="0"/>
              <a:t>Culture &amp; Psychology</a:t>
            </a:r>
            <a:r>
              <a:rPr lang="en-CA" sz="1100" dirty="0"/>
              <a:t>, 4th ed. Belmont, CA: Wadsworth.</a:t>
            </a:r>
          </a:p>
          <a:p>
            <a:pPr marL="234000" indent="-234000"/>
            <a:r>
              <a:rPr lang="en-CA" sz="1100" dirty="0"/>
              <a:t>Matsumoto, D., </a:t>
            </a:r>
            <a:r>
              <a:rPr lang="en-CA" sz="1100" dirty="0" err="1"/>
              <a:t>Weissman</a:t>
            </a:r>
            <a:r>
              <a:rPr lang="en-CA" sz="1100" dirty="0"/>
              <a:t>, M., Preston, K., Brown, B., &amp; </a:t>
            </a:r>
            <a:r>
              <a:rPr lang="en-CA" sz="1100" dirty="0" err="1"/>
              <a:t>Kupperbusch</a:t>
            </a:r>
            <a:r>
              <a:rPr lang="en-CA" sz="1100" dirty="0"/>
              <a:t>, C. (1997). Context-specific measurement of individualism-collectivism on the individual level: The IC interpersonal Assessment Inventory (ICIAI). </a:t>
            </a:r>
            <a:r>
              <a:rPr lang="en-CA" sz="1100" i="1" dirty="0"/>
              <a:t>Journal of Cross-Cultural Psychology, 28</a:t>
            </a:r>
            <a:r>
              <a:rPr lang="en-CA" sz="1100" dirty="0"/>
              <a:t>, 743–767.</a:t>
            </a:r>
          </a:p>
          <a:p>
            <a:pPr marL="234000" indent="-234000"/>
            <a:r>
              <a:rPr lang="en-CA" sz="1100" dirty="0"/>
              <a:t>McCabe, K. M., </a:t>
            </a:r>
            <a:r>
              <a:rPr lang="en-CA" sz="1100" dirty="0" err="1"/>
              <a:t>Yeh</a:t>
            </a:r>
            <a:r>
              <a:rPr lang="en-CA" sz="1100" dirty="0"/>
              <a:t>, M., Garland, A. F., Lau, A. S., &amp; Chavez, G. (2005). The GANA program: A tailoring approach to adapting parent child interaction therapy for Mexican Americans. </a:t>
            </a:r>
            <a:r>
              <a:rPr lang="en-CA" sz="1100" i="1" dirty="0"/>
              <a:t>Education &amp; Treatment of Children, 28</a:t>
            </a:r>
            <a:r>
              <a:rPr lang="en-CA" sz="1100" dirty="0"/>
              <a:t>, 111–129.</a:t>
            </a:r>
          </a:p>
          <a:p>
            <a:pPr marL="234000" indent="-234000"/>
            <a:r>
              <a:rPr lang="en-CA" sz="1100" dirty="0"/>
              <a:t>McCrae, R. R., &amp; </a:t>
            </a:r>
            <a:r>
              <a:rPr lang="en-CA" sz="1100" dirty="0" err="1"/>
              <a:t>Terracciano</a:t>
            </a:r>
            <a:r>
              <a:rPr lang="en-CA" sz="1100" dirty="0"/>
              <a:t>, A. (2005a). Personality profiles of cultures: Aggregate personality traits. </a:t>
            </a:r>
            <a:r>
              <a:rPr lang="en-CA" sz="1100" i="1" dirty="0"/>
              <a:t>Journal of Personality and Social Psychology, 88</a:t>
            </a:r>
            <a:r>
              <a:rPr lang="en-CA" sz="1100" dirty="0"/>
              <a:t>, 407–425. doi:10.1037/0022-3514.89.3.407</a:t>
            </a:r>
          </a:p>
          <a:p>
            <a:pPr marL="234000" indent="-234000"/>
            <a:r>
              <a:rPr lang="en-CA" sz="1100" dirty="0" smtClean="0"/>
              <a:t>McCrae</a:t>
            </a:r>
            <a:r>
              <a:rPr lang="en-CA" sz="1100" dirty="0"/>
              <a:t>, R. R., &amp; </a:t>
            </a:r>
            <a:r>
              <a:rPr lang="en-CA" sz="1100" dirty="0" err="1"/>
              <a:t>Terracciano</a:t>
            </a:r>
            <a:r>
              <a:rPr lang="en-CA" sz="1100" dirty="0"/>
              <a:t>, A. (</a:t>
            </a:r>
            <a:r>
              <a:rPr lang="en-CA" sz="1100" dirty="0" smtClean="0"/>
              <a:t>2005b). </a:t>
            </a:r>
            <a:r>
              <a:rPr lang="en-CA" sz="1100" dirty="0"/>
              <a:t>Universal features of personality traits from the observer’s perspective: Data from 50 cultures, </a:t>
            </a:r>
            <a:r>
              <a:rPr lang="en-CA" sz="1100" i="1" dirty="0"/>
              <a:t>Journal of Personality and Social Psychology, 89</a:t>
            </a:r>
            <a:r>
              <a:rPr lang="en-CA" sz="1100" dirty="0"/>
              <a:t>, 547–561. doi:10.1037/0022-3514.88.3.547</a:t>
            </a:r>
          </a:p>
          <a:p>
            <a:pPr marL="234000" indent="-234000"/>
            <a:r>
              <a:rPr lang="en-CA" sz="1100" dirty="0" smtClean="0"/>
              <a:t>McCrae</a:t>
            </a:r>
            <a:r>
              <a:rPr lang="en-CA" sz="1100" dirty="0"/>
              <a:t>, R. R., </a:t>
            </a:r>
            <a:r>
              <a:rPr lang="en-CA" sz="1100" dirty="0" err="1"/>
              <a:t>Yik</a:t>
            </a:r>
            <a:r>
              <a:rPr lang="en-CA" sz="1100" dirty="0"/>
              <a:t>, M. S. M., </a:t>
            </a:r>
            <a:r>
              <a:rPr lang="en-CA" sz="1100" dirty="0" err="1"/>
              <a:t>Trapnell</a:t>
            </a:r>
            <a:r>
              <a:rPr lang="en-CA" sz="1100" dirty="0"/>
              <a:t>, P. D., Bond, M. H., &amp; </a:t>
            </a:r>
            <a:r>
              <a:rPr lang="en-CA" sz="1100" dirty="0" err="1"/>
              <a:t>Paulhus</a:t>
            </a:r>
            <a:r>
              <a:rPr lang="en-CA" sz="1100" dirty="0"/>
              <a:t>, D. L. (1998). Interpreting personality profiles across cultures: Bilingual, acculturation, and peer rating studies of Chinese undergraduates. </a:t>
            </a:r>
            <a:r>
              <a:rPr lang="en-CA" sz="1100" i="1" dirty="0"/>
              <a:t>Journal of Personality and Social Psychology, 74</a:t>
            </a:r>
            <a:r>
              <a:rPr lang="en-CA" sz="1100" dirty="0"/>
              <a:t>, 1041–1055.</a:t>
            </a:r>
          </a:p>
          <a:p>
            <a:pPr marL="234000" indent="-234000"/>
            <a:r>
              <a:rPr lang="en-CA" sz="1100" dirty="0" err="1"/>
              <a:t>Melfi</a:t>
            </a:r>
            <a:r>
              <a:rPr lang="en-CA" sz="1100" dirty="0"/>
              <a:t>, C. A., </a:t>
            </a:r>
            <a:r>
              <a:rPr lang="en-CA" sz="1100" dirty="0" err="1"/>
              <a:t>Croghan</a:t>
            </a:r>
            <a:r>
              <a:rPr lang="en-CA" sz="1100" dirty="0"/>
              <a:t>, T. W., Hanna, M. P., &amp; Robinson, R. L. (2000). Racial variation in antidepressant treatment in a Medicaid population. </a:t>
            </a:r>
            <a:r>
              <a:rPr lang="en-CA" sz="1100" i="1" dirty="0"/>
              <a:t>Journal of Clinical Psychiatry, 61</a:t>
            </a:r>
            <a:r>
              <a:rPr lang="en-CA" sz="1100" dirty="0"/>
              <a:t>, 16–21. </a:t>
            </a:r>
            <a:r>
              <a:rPr lang="en-CA" sz="1100" dirty="0" smtClean="0"/>
              <a:t>doi:10.4088/JCP.v61n0105</a:t>
            </a:r>
          </a:p>
          <a:p>
            <a:pPr marL="234000" indent="-234000"/>
            <a:r>
              <a:rPr lang="en-CA" sz="1100" dirty="0"/>
              <a:t>Miller, G., Yang, J., &amp; Chen, M. (1997). </a:t>
            </a:r>
            <a:r>
              <a:rPr lang="en-CA" sz="1100" dirty="0" err="1"/>
              <a:t>Counseling</a:t>
            </a:r>
            <a:r>
              <a:rPr lang="en-CA" sz="1100" dirty="0"/>
              <a:t> Taiwan Chinese in America: Training issues for </a:t>
            </a:r>
            <a:r>
              <a:rPr lang="en-CA" sz="1100" dirty="0" err="1"/>
              <a:t>Counselors</a:t>
            </a:r>
            <a:r>
              <a:rPr lang="en-CA" sz="1100" dirty="0"/>
              <a:t>. </a:t>
            </a:r>
            <a:r>
              <a:rPr lang="en-CA" sz="1100" i="1" dirty="0" err="1"/>
              <a:t>Counselor</a:t>
            </a:r>
            <a:r>
              <a:rPr lang="en-CA" sz="1100" i="1"/>
              <a:t> Education and Supervision, 37</a:t>
            </a:r>
            <a:r>
              <a:rPr lang="en-CA" sz="1100"/>
              <a:t>, 22–34.</a:t>
            </a:r>
          </a:p>
          <a:p>
            <a:pPr marL="234000" indent="-234000"/>
            <a:r>
              <a:rPr lang="en-CA" sz="1100" smtClean="0"/>
              <a:t>Miller</a:t>
            </a:r>
            <a:r>
              <a:rPr lang="en-CA" sz="1100" dirty="0"/>
              <a:t>, S. D., Duncan, B. L., Brown, J., Sparks, J. A., &amp; </a:t>
            </a:r>
            <a:r>
              <a:rPr lang="en-CA" sz="1100" dirty="0" err="1"/>
              <a:t>Claud</a:t>
            </a:r>
            <a:r>
              <a:rPr lang="en-CA" sz="1100" dirty="0"/>
              <a:t>, D. A. (2003). The Outcome Rating Scale: A preliminary study of the reliability, validity, and feasibility of brief visual analog measure. </a:t>
            </a:r>
            <a:r>
              <a:rPr lang="en-CA" sz="1100" i="1" dirty="0"/>
              <a:t>Journal of Brief Therapy, 2</a:t>
            </a:r>
            <a:r>
              <a:rPr lang="en-CA" sz="1100" dirty="0"/>
              <a:t>, 91–100</a:t>
            </a:r>
            <a:r>
              <a:rPr lang="en-CA" sz="1100" dirty="0" smtClean="0"/>
              <a:t>.</a:t>
            </a:r>
            <a:endParaRPr lang="en-CA" sz="1100" dirty="0"/>
          </a:p>
        </p:txBody>
      </p:sp>
    </p:spTree>
    <p:extLst>
      <p:ext uri="{BB962C8B-B14F-4D97-AF65-F5344CB8AC3E}">
        <p14:creationId xmlns:p14="http://schemas.microsoft.com/office/powerpoint/2010/main" val="1919512966"/>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0"/>
            <a:ext cx="7851648" cy="1043897"/>
          </a:xfrm>
        </p:spPr>
        <p:txBody>
          <a:bodyPr/>
          <a:lstStyle/>
          <a:p>
            <a:pPr algn="l"/>
            <a:r>
              <a:rPr lang="en-CA" dirty="0"/>
              <a:t>References cont’d</a:t>
            </a:r>
          </a:p>
        </p:txBody>
      </p:sp>
      <p:sp>
        <p:nvSpPr>
          <p:cNvPr id="7" name="TextBox 6"/>
          <p:cNvSpPr txBox="1"/>
          <p:nvPr/>
        </p:nvSpPr>
        <p:spPr>
          <a:xfrm>
            <a:off x="107504" y="1018232"/>
            <a:ext cx="8928992" cy="5579120"/>
          </a:xfrm>
          <a:prstGeom prst="rect">
            <a:avLst/>
          </a:prstGeom>
          <a:noFill/>
        </p:spPr>
        <p:txBody>
          <a:bodyPr wrap="square" numCol="2" spcCol="216000" rtlCol="0">
            <a:noAutofit/>
          </a:bodyPr>
          <a:lstStyle/>
          <a:p>
            <a:pPr marL="234000" indent="-234000"/>
            <a:r>
              <a:rPr lang="en-CA" sz="1100" dirty="0"/>
              <a:t>Minton, B. A., &amp; Soule, S. (1990). Two Eskimo villages assess mental health strengths and needs. </a:t>
            </a:r>
            <a:r>
              <a:rPr lang="en-CA" sz="1100" i="1" dirty="0"/>
              <a:t>American Indian and Alaska Native Mental Health Research, 4</a:t>
            </a:r>
            <a:r>
              <a:rPr lang="en-CA" sz="1100" dirty="0"/>
              <a:t>, 7–24.</a:t>
            </a:r>
          </a:p>
          <a:p>
            <a:pPr marL="234000" indent="-234000"/>
            <a:r>
              <a:rPr lang="en-CA" sz="1100" dirty="0"/>
              <a:t>Miranda, J., Bernal, G., Lau, A., Kohn, L., Hwang, W., &amp; </a:t>
            </a:r>
            <a:r>
              <a:rPr lang="en-CA" sz="1100" dirty="0" err="1"/>
              <a:t>LaFromboise</a:t>
            </a:r>
            <a:r>
              <a:rPr lang="en-CA" sz="1100" dirty="0"/>
              <a:t>, T. (2005). State of the science on psychosocial interventions for ethnic minorities. </a:t>
            </a:r>
            <a:r>
              <a:rPr lang="en-CA" sz="1100" i="1" dirty="0"/>
              <a:t>Annual Review of Clinical Psychology, 1</a:t>
            </a:r>
            <a:r>
              <a:rPr lang="en-CA" sz="1100" dirty="0"/>
              <a:t>, 113–142. doi:10.1146/annurev.clinpsy.1.102803.143822</a:t>
            </a:r>
          </a:p>
          <a:p>
            <a:pPr marL="234000" indent="-234000"/>
            <a:r>
              <a:rPr lang="en-CA" sz="1100" dirty="0" err="1"/>
              <a:t>Mok</a:t>
            </a:r>
            <a:r>
              <a:rPr lang="en-CA" sz="1100" dirty="0"/>
              <a:t>, H., Lao, D. W. L., Lin, D., Wong, M. P., &amp; </a:t>
            </a:r>
            <a:r>
              <a:rPr lang="en-CA" sz="1100" dirty="0" err="1"/>
              <a:t>Ganesan</a:t>
            </a:r>
            <a:r>
              <a:rPr lang="en-CA" sz="1100" dirty="0"/>
              <a:t>, S. (2003). Chinese Canadians in a cross-cultural psychiatry outpatient clinic: Some exploratory findings. </a:t>
            </a:r>
            <a:r>
              <a:rPr lang="en-CA" sz="1100" i="1" dirty="0"/>
              <a:t>BC Medical Journal </a:t>
            </a:r>
            <a:r>
              <a:rPr lang="en-CA" sz="1100" i="1" dirty="0" smtClean="0"/>
              <a:t>45</a:t>
            </a:r>
            <a:r>
              <a:rPr lang="en-CA" sz="1100" dirty="0" smtClean="0"/>
              <a:t>, </a:t>
            </a:r>
            <a:r>
              <a:rPr lang="en-CA" sz="1100" dirty="0"/>
              <a:t>78–81. Retrieved from: http://www.bcmj.org/article/chinese-canadians-cross-cultural-psychiatry-outpatient-clinic-some-exploratory-findings</a:t>
            </a:r>
          </a:p>
          <a:p>
            <a:pPr marL="234000" indent="-234000"/>
            <a:r>
              <a:rPr lang="en-CA" sz="1100" dirty="0"/>
              <a:t>Myers, H. F., Lesser, I., Rodriguez, N., Mira, C. B., Hwang, W., Camp, C.,...</a:t>
            </a:r>
            <a:r>
              <a:rPr lang="en-CA" sz="1100" dirty="0" err="1"/>
              <a:t>Wohl</a:t>
            </a:r>
            <a:r>
              <a:rPr lang="en-CA" sz="1100" dirty="0"/>
              <a:t>, M. (2002). Ethnic differences in clinical presentation of depression in adult women. </a:t>
            </a:r>
            <a:r>
              <a:rPr lang="en-CA" sz="1100" i="1" dirty="0"/>
              <a:t>Cultural Diversity and Ethnic Minority Psychology, </a:t>
            </a:r>
            <a:r>
              <a:rPr lang="en-CA" sz="1100" i="1" dirty="0" smtClean="0"/>
              <a:t>8</a:t>
            </a:r>
            <a:r>
              <a:rPr lang="en-CA" sz="1100" dirty="0" smtClean="0"/>
              <a:t>, </a:t>
            </a:r>
            <a:r>
              <a:rPr lang="en-CA" sz="1100" dirty="0"/>
              <a:t>138–156. doi:10,1037//1099-9809.8.2.138</a:t>
            </a:r>
          </a:p>
          <a:p>
            <a:pPr marL="234000" indent="-234000"/>
            <a:r>
              <a:rPr lang="en-CA" sz="1100" dirty="0" smtClean="0"/>
              <a:t>Myers</a:t>
            </a:r>
            <a:r>
              <a:rPr lang="en-CA" sz="1100" dirty="0"/>
              <a:t>, J. E., &amp; Sweeney, T. J. (2008). Wellness </a:t>
            </a:r>
            <a:r>
              <a:rPr lang="en-CA" sz="1100" dirty="0" err="1"/>
              <a:t>counseling</a:t>
            </a:r>
            <a:r>
              <a:rPr lang="en-CA" sz="1100" dirty="0"/>
              <a:t>: The evidence base for practice. </a:t>
            </a:r>
            <a:r>
              <a:rPr lang="en-CA" sz="1100" i="1" dirty="0"/>
              <a:t>Journal of </a:t>
            </a:r>
            <a:r>
              <a:rPr lang="en-CA" sz="1100" i="1" dirty="0" err="1"/>
              <a:t>Counseling</a:t>
            </a:r>
            <a:r>
              <a:rPr lang="en-CA" sz="1100" i="1" dirty="0"/>
              <a:t> &amp; Development. 86</a:t>
            </a:r>
            <a:r>
              <a:rPr lang="en-CA" sz="1100" dirty="0"/>
              <a:t>, 482–493. doi:10.1002/j.1556-6678.2008.tb00536.x</a:t>
            </a:r>
          </a:p>
          <a:p>
            <a:pPr marL="234000" indent="-234000"/>
            <a:r>
              <a:rPr lang="en-CA" sz="1100" dirty="0" smtClean="0"/>
              <a:t>Nicolas</a:t>
            </a:r>
            <a:r>
              <a:rPr lang="en-CA" sz="1100" dirty="0"/>
              <a:t>, G., </a:t>
            </a:r>
            <a:r>
              <a:rPr lang="en-CA" sz="1100" dirty="0" err="1"/>
              <a:t>Arntz</a:t>
            </a:r>
            <a:r>
              <a:rPr lang="en-CA" sz="1100" dirty="0"/>
              <a:t>, D. L., Hirsch, B., &amp; </a:t>
            </a:r>
            <a:r>
              <a:rPr lang="en-CA" sz="1100" dirty="0" err="1"/>
              <a:t>Schmiedigen</a:t>
            </a:r>
            <a:r>
              <a:rPr lang="en-CA" sz="1100" dirty="0"/>
              <a:t>, A. (2009). Cultural adaptation of a group treatment for Haitian American adolescents. </a:t>
            </a:r>
            <a:r>
              <a:rPr lang="en-CA" sz="1100" i="1" dirty="0"/>
              <a:t>Professional Psychology: Research and Practice, 40</a:t>
            </a:r>
            <a:r>
              <a:rPr lang="en-CA" sz="1100" dirty="0"/>
              <a:t>, 378–384. doi:10.1037/a0016307</a:t>
            </a:r>
          </a:p>
          <a:p>
            <a:pPr marL="234000" indent="-234000"/>
            <a:r>
              <a:rPr lang="en-CA" sz="1100" dirty="0" err="1"/>
              <a:t>Nisbett</a:t>
            </a:r>
            <a:r>
              <a:rPr lang="en-CA" sz="1100" dirty="0"/>
              <a:t>, R. E., </a:t>
            </a:r>
            <a:r>
              <a:rPr lang="en-CA" sz="1100" dirty="0" err="1"/>
              <a:t>Peng</a:t>
            </a:r>
            <a:r>
              <a:rPr lang="en-CA" sz="1100" dirty="0"/>
              <a:t>, K., Choi, I., &amp; </a:t>
            </a:r>
            <a:r>
              <a:rPr lang="en-CA" sz="1100" dirty="0" err="1"/>
              <a:t>Norenzayan</a:t>
            </a:r>
            <a:r>
              <a:rPr lang="en-CA" sz="1100" dirty="0"/>
              <a:t>, A. (2001). Culture and systems of thought: holistic versus analytic cognition. </a:t>
            </a:r>
            <a:r>
              <a:rPr lang="en-CA" sz="1100" i="1" dirty="0"/>
              <a:t>Psychological </a:t>
            </a:r>
            <a:r>
              <a:rPr lang="en-CA" sz="1100" i="1" dirty="0" smtClean="0"/>
              <a:t>Review</a:t>
            </a:r>
            <a:r>
              <a:rPr lang="en-CA" sz="1100" i="1" dirty="0"/>
              <a:t>, </a:t>
            </a:r>
            <a:r>
              <a:rPr lang="en-CA" sz="1100" i="1" dirty="0" smtClean="0"/>
              <a:t>108</a:t>
            </a:r>
            <a:r>
              <a:rPr lang="en-CA" sz="1100" dirty="0" smtClean="0"/>
              <a:t>, 291-310. doi:10.1037/0033-295X.108.2.291</a:t>
            </a:r>
            <a:endParaRPr lang="en-CA" sz="1100" dirty="0"/>
          </a:p>
          <a:p>
            <a:pPr marL="234000" indent="-234000"/>
            <a:r>
              <a:rPr lang="en-CA" sz="1100" dirty="0" err="1"/>
              <a:t>Nzewi</a:t>
            </a:r>
            <a:r>
              <a:rPr lang="en-CA" sz="1100" dirty="0"/>
              <a:t>, E. N. (2009). Linking African and Western models through integration of trickster folktales in the application of cognitive </a:t>
            </a:r>
            <a:r>
              <a:rPr lang="en-CA" sz="1100" dirty="0" err="1"/>
              <a:t>behavior</a:t>
            </a:r>
            <a:r>
              <a:rPr lang="en-CA" sz="1100" dirty="0"/>
              <a:t> therapy for depression. </a:t>
            </a:r>
            <a:r>
              <a:rPr lang="en-CA" sz="1100" i="1" dirty="0"/>
              <a:t>Psychology, </a:t>
            </a:r>
            <a:r>
              <a:rPr lang="en-CA" sz="1100" i="1" dirty="0" smtClean="0"/>
              <a:t>16</a:t>
            </a:r>
            <a:r>
              <a:rPr lang="en-CA" sz="1100" dirty="0" smtClean="0"/>
              <a:t>, </a:t>
            </a:r>
            <a:r>
              <a:rPr lang="en-CA" sz="1100" dirty="0"/>
              <a:t>146–163.</a:t>
            </a:r>
          </a:p>
          <a:p>
            <a:pPr marL="234000" indent="-234000"/>
            <a:r>
              <a:rPr lang="en-CA" sz="1100" dirty="0" err="1"/>
              <a:t>Ormrod</a:t>
            </a:r>
            <a:r>
              <a:rPr lang="en-CA" sz="1100" dirty="0"/>
              <a:t>, J. E. (2012). </a:t>
            </a:r>
            <a:r>
              <a:rPr lang="en-CA" sz="1100" i="1" dirty="0"/>
              <a:t>Human learning</a:t>
            </a:r>
            <a:r>
              <a:rPr lang="en-CA" sz="1100" dirty="0"/>
              <a:t> (6th ed.). Upper Saddle River, NJ: Pearson Prentice Hall.</a:t>
            </a:r>
          </a:p>
          <a:p>
            <a:pPr marL="234000" indent="-234000"/>
            <a:r>
              <a:rPr lang="en-CA" sz="1100" dirty="0"/>
              <a:t>Otto, M. W. (2000). Stories and metaphors in cognitive-</a:t>
            </a:r>
            <a:r>
              <a:rPr lang="en-CA" sz="1100" dirty="0" err="1"/>
              <a:t>behavior</a:t>
            </a:r>
            <a:r>
              <a:rPr lang="en-CA" sz="1100" dirty="0"/>
              <a:t> therapy. </a:t>
            </a:r>
            <a:r>
              <a:rPr lang="en-CA" sz="1100" i="1" dirty="0"/>
              <a:t>Cognitive and </a:t>
            </a:r>
            <a:r>
              <a:rPr lang="en-CA" sz="1100" i="1" dirty="0" err="1"/>
              <a:t>Behavioral</a:t>
            </a:r>
            <a:r>
              <a:rPr lang="en-CA" sz="1100" i="1" dirty="0"/>
              <a:t> Practice, </a:t>
            </a:r>
            <a:r>
              <a:rPr lang="en-CA" sz="1100" i="1" dirty="0" smtClean="0"/>
              <a:t>7</a:t>
            </a:r>
            <a:r>
              <a:rPr lang="en-CA" sz="1100" dirty="0" smtClean="0"/>
              <a:t>, </a:t>
            </a:r>
            <a:r>
              <a:rPr lang="en-CA" sz="1100" dirty="0"/>
              <a:t>166–172.</a:t>
            </a:r>
          </a:p>
          <a:p>
            <a:pPr marL="234000" indent="-234000"/>
            <a:r>
              <a:rPr lang="en-CA" sz="1100" dirty="0"/>
              <a:t>Parker, G., Gladstone, G., &amp; </a:t>
            </a:r>
            <a:r>
              <a:rPr lang="en-CA" sz="1100" dirty="0" err="1"/>
              <a:t>Chee</a:t>
            </a:r>
            <a:r>
              <a:rPr lang="en-CA" sz="1100" dirty="0"/>
              <a:t>, K. T. (2001). Depression in the planet's largest ethnic group: The Chinese. </a:t>
            </a:r>
            <a:r>
              <a:rPr lang="en-CA" sz="1100" i="1" dirty="0"/>
              <a:t>American Journal of Psychiatry, </a:t>
            </a:r>
            <a:r>
              <a:rPr lang="en-CA" sz="1100" i="1" dirty="0" smtClean="0"/>
              <a:t>158</a:t>
            </a:r>
            <a:r>
              <a:rPr lang="en-CA" sz="1100" dirty="0" smtClean="0"/>
              <a:t>, </a:t>
            </a:r>
            <a:r>
              <a:rPr lang="en-CA" sz="1100" dirty="0"/>
              <a:t>857–864.</a:t>
            </a:r>
          </a:p>
          <a:p>
            <a:pPr marL="234000" indent="-234000"/>
            <a:r>
              <a:rPr lang="en-CA" sz="1100" dirty="0" err="1"/>
              <a:t>Peng</a:t>
            </a:r>
            <a:r>
              <a:rPr lang="en-CA" sz="1100" dirty="0"/>
              <a:t>, K., &amp; </a:t>
            </a:r>
            <a:r>
              <a:rPr lang="en-CA" sz="1100" dirty="0" err="1"/>
              <a:t>Nisbett</a:t>
            </a:r>
            <a:r>
              <a:rPr lang="en-CA" sz="1100" dirty="0"/>
              <a:t>, R. E. (1999). Culture, dialectics, and reasoning about contradiction. </a:t>
            </a:r>
            <a:r>
              <a:rPr lang="en-CA" sz="1100" i="1" dirty="0"/>
              <a:t>American Psychologist, </a:t>
            </a:r>
            <a:r>
              <a:rPr lang="en-CA" sz="1100" i="1" dirty="0" smtClean="0"/>
              <a:t>54</a:t>
            </a:r>
            <a:r>
              <a:rPr lang="en-CA" sz="1100" dirty="0" smtClean="0"/>
              <a:t>, </a:t>
            </a:r>
            <a:r>
              <a:rPr lang="en-CA" sz="1100" dirty="0"/>
              <a:t>741–754.</a:t>
            </a:r>
          </a:p>
          <a:p>
            <a:pPr marL="234000" indent="-234000"/>
            <a:r>
              <a:rPr lang="en-CA" sz="1100" dirty="0"/>
              <a:t>Phillips, J. A. (2002). </a:t>
            </a:r>
            <a:r>
              <a:rPr lang="en-CA" sz="1100" i="1" dirty="0"/>
              <a:t>Learning theories: Cognitive learning theories.</a:t>
            </a:r>
            <a:r>
              <a:rPr lang="en-CA" sz="1100" dirty="0"/>
              <a:t> The Learning Domain. Kuala Lumpur, Malaysia. Retrieved from: peoplelearn.homestead.com/</a:t>
            </a:r>
            <a:r>
              <a:rPr lang="en-CA" sz="1100" dirty="0" err="1"/>
              <a:t>BEduc</a:t>
            </a:r>
            <a:r>
              <a:rPr lang="en-CA" sz="1100" dirty="0"/>
              <a:t>/Chapter_5.pdf</a:t>
            </a:r>
          </a:p>
          <a:p>
            <a:pPr marL="234000" indent="-234000"/>
            <a:r>
              <a:rPr lang="en-CA" sz="1100" dirty="0"/>
              <a:t>Project Implicit (2011). </a:t>
            </a:r>
            <a:r>
              <a:rPr lang="en-CA" sz="1100" i="1" dirty="0"/>
              <a:t>Welcome to Project Implicit!</a:t>
            </a:r>
            <a:r>
              <a:rPr lang="en-CA" sz="1100" dirty="0"/>
              <a:t> Retrieved from: https://www.projectimplicit.net/</a:t>
            </a:r>
          </a:p>
          <a:p>
            <a:pPr marL="234000" indent="-234000"/>
            <a:r>
              <a:rPr lang="en-CA" sz="1100" dirty="0"/>
              <a:t>Ramirez-Esparza, N., Gosling, S. D., &amp; </a:t>
            </a:r>
            <a:r>
              <a:rPr lang="en-CA" sz="1100" dirty="0" err="1"/>
              <a:t>Pennebaker</a:t>
            </a:r>
            <a:r>
              <a:rPr lang="en-CA" sz="1100" dirty="0"/>
              <a:t>, J. W. (2008). Unraveling the puzzle of </a:t>
            </a:r>
            <a:r>
              <a:rPr lang="en-CA" sz="1100" dirty="0" err="1"/>
              <a:t>simpatia</a:t>
            </a:r>
            <a:r>
              <a:rPr lang="en-CA" sz="1100" dirty="0"/>
              <a:t>. </a:t>
            </a:r>
            <a:r>
              <a:rPr lang="en-CA" sz="1100" i="1" dirty="0"/>
              <a:t>Journal of Cross-Cultural Psychology, </a:t>
            </a:r>
            <a:r>
              <a:rPr lang="en-CA" sz="1100" i="1" dirty="0" smtClean="0"/>
              <a:t>39</a:t>
            </a:r>
            <a:r>
              <a:rPr lang="en-CA" sz="1100" dirty="0" smtClean="0"/>
              <a:t>, </a:t>
            </a:r>
            <a:r>
              <a:rPr lang="en-CA" sz="1100" dirty="0"/>
              <a:t>703–715. doi:10.1177/0022022108323786</a:t>
            </a:r>
          </a:p>
          <a:p>
            <a:pPr marL="234000" indent="-234000"/>
            <a:r>
              <a:rPr lang="en-CA" sz="1100" dirty="0" err="1"/>
              <a:t>Redpath</a:t>
            </a:r>
            <a:r>
              <a:rPr lang="en-CA" sz="1100" dirty="0"/>
              <a:t>, L., &amp; Nielsen, M. O. (1997). A comparison of Native culture, non-Native culture and new management ideology. </a:t>
            </a:r>
            <a:r>
              <a:rPr lang="en-CA" sz="1100" i="1" dirty="0"/>
              <a:t>Canadian Journal of Administrative Sciences, </a:t>
            </a:r>
            <a:r>
              <a:rPr lang="en-CA" sz="1100" i="1" dirty="0" smtClean="0"/>
              <a:t>14</a:t>
            </a:r>
            <a:r>
              <a:rPr lang="en-CA" sz="1100" dirty="0" smtClean="0"/>
              <a:t>, </a:t>
            </a:r>
            <a:r>
              <a:rPr lang="en-CA" sz="1100" dirty="0"/>
              <a:t>327–339.</a:t>
            </a:r>
          </a:p>
          <a:p>
            <a:pPr marL="234000" indent="-234000"/>
            <a:r>
              <a:rPr lang="en-CA" sz="1100" dirty="0"/>
              <a:t>Rivera, B. D., &amp; Rogers-</a:t>
            </a:r>
            <a:r>
              <a:rPr lang="en-CA" sz="1100" dirty="0" err="1"/>
              <a:t>Adkinson</a:t>
            </a:r>
            <a:r>
              <a:rPr lang="en-CA" sz="1100" dirty="0"/>
              <a:t>, D. (1997). Culturally sensitive interventions: Social skills training with children and parents from culturally and linguistically diverse backgrounds. </a:t>
            </a:r>
            <a:r>
              <a:rPr lang="en-CA" sz="1100" i="1" dirty="0"/>
              <a:t>Intervention in School and Clinic, </a:t>
            </a:r>
            <a:r>
              <a:rPr lang="en-CA" sz="1100" i="1" dirty="0" smtClean="0"/>
              <a:t>33</a:t>
            </a:r>
            <a:r>
              <a:rPr lang="en-CA" sz="1100" dirty="0" smtClean="0"/>
              <a:t>, </a:t>
            </a:r>
            <a:r>
              <a:rPr lang="en-CA" sz="1100" dirty="0"/>
              <a:t>75–80. </a:t>
            </a:r>
          </a:p>
          <a:p>
            <a:pPr marL="234000" indent="-234000"/>
            <a:r>
              <a:rPr lang="en-CA" sz="1100" dirty="0" err="1"/>
              <a:t>Rossello</a:t>
            </a:r>
            <a:r>
              <a:rPr lang="en-CA" sz="1100" dirty="0"/>
              <a:t>, J., &amp; Bernal, G. (1999). The efficacy of cognitive-</a:t>
            </a:r>
            <a:r>
              <a:rPr lang="en-CA" sz="1100" dirty="0" err="1"/>
              <a:t>behavioral</a:t>
            </a:r>
            <a:r>
              <a:rPr lang="en-CA" sz="1100" dirty="0"/>
              <a:t> and interpersonal treatments for depression in Puerto Rican adolescents. </a:t>
            </a:r>
            <a:r>
              <a:rPr lang="en-CA" sz="1100" i="1" dirty="0"/>
              <a:t>Journal of Consulting and Clinical Psychology, 67</a:t>
            </a:r>
            <a:r>
              <a:rPr lang="en-CA" sz="1100" dirty="0"/>
              <a:t>, 734–745.</a:t>
            </a:r>
          </a:p>
          <a:p>
            <a:pPr marL="234000" indent="-234000"/>
            <a:r>
              <a:rPr lang="en-CA" sz="1100" dirty="0" err="1"/>
              <a:t>Rossello</a:t>
            </a:r>
            <a:r>
              <a:rPr lang="en-CA" sz="1100" dirty="0"/>
              <a:t>, J., Bernal, G., &amp; Rivera-Medina, C. (2008). Individual and group CBT and IPT for Puerto Rican adolescents with depressive symptoms. </a:t>
            </a:r>
            <a:r>
              <a:rPr lang="en-CA" sz="1100" i="1" dirty="0"/>
              <a:t>Cultural Diversity &amp; Ethnic Minority Psychology, 14</a:t>
            </a:r>
            <a:r>
              <a:rPr lang="en-CA" sz="1100" dirty="0"/>
              <a:t>, 234–245. doi:10.1037/1099-9809.14.3.234.</a:t>
            </a:r>
          </a:p>
        </p:txBody>
      </p:sp>
    </p:spTree>
    <p:extLst>
      <p:ext uri="{BB962C8B-B14F-4D97-AF65-F5344CB8AC3E}">
        <p14:creationId xmlns:p14="http://schemas.microsoft.com/office/powerpoint/2010/main" val="1286085750"/>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0"/>
            <a:ext cx="7851648" cy="1043897"/>
          </a:xfrm>
        </p:spPr>
        <p:txBody>
          <a:bodyPr/>
          <a:lstStyle/>
          <a:p>
            <a:pPr algn="l"/>
            <a:r>
              <a:rPr lang="en-CA" dirty="0"/>
              <a:t>References cont’d</a:t>
            </a:r>
          </a:p>
        </p:txBody>
      </p:sp>
      <p:sp>
        <p:nvSpPr>
          <p:cNvPr id="7" name="TextBox 6"/>
          <p:cNvSpPr txBox="1"/>
          <p:nvPr/>
        </p:nvSpPr>
        <p:spPr>
          <a:xfrm>
            <a:off x="107504" y="1018232"/>
            <a:ext cx="8928992" cy="5723136"/>
          </a:xfrm>
          <a:prstGeom prst="rect">
            <a:avLst/>
          </a:prstGeom>
          <a:noFill/>
        </p:spPr>
        <p:txBody>
          <a:bodyPr wrap="square" numCol="2" spcCol="216000" rtlCol="0">
            <a:noAutofit/>
          </a:bodyPr>
          <a:lstStyle/>
          <a:p>
            <a:pPr marL="234000" indent="-234000"/>
            <a:r>
              <a:rPr lang="en-US" sz="1100" dirty="0"/>
              <a:t>Ryder, A. G., Alden, L. E., &amp; </a:t>
            </a:r>
            <a:r>
              <a:rPr lang="en-US" sz="1100" dirty="0" err="1"/>
              <a:t>Paulhus</a:t>
            </a:r>
            <a:r>
              <a:rPr lang="en-US" sz="1100" dirty="0"/>
              <a:t>, D. L. (2000). </a:t>
            </a:r>
            <a:r>
              <a:rPr lang="en-CA" sz="1100" dirty="0"/>
              <a:t>Is acculturation </a:t>
            </a:r>
            <a:r>
              <a:rPr lang="en-CA" sz="1100" dirty="0" err="1"/>
              <a:t>unidimensional</a:t>
            </a:r>
            <a:r>
              <a:rPr lang="en-CA" sz="1100" dirty="0"/>
              <a:t> or </a:t>
            </a:r>
            <a:r>
              <a:rPr lang="en-CA" sz="1100" dirty="0" err="1"/>
              <a:t>bidimensional</a:t>
            </a:r>
            <a:r>
              <a:rPr lang="en-CA" sz="1100" dirty="0"/>
              <a:t>? A head-to-head comparison in the prediction of personality, self-identity, and adjustment. </a:t>
            </a:r>
            <a:r>
              <a:rPr lang="en-CA" sz="1100" i="1" dirty="0"/>
              <a:t>Journal of Personality and Social Psychology, 79</a:t>
            </a:r>
            <a:r>
              <a:rPr lang="en-CA" sz="1100" dirty="0"/>
              <a:t>, 49–65.</a:t>
            </a:r>
          </a:p>
          <a:p>
            <a:pPr marL="234000" indent="-234000"/>
            <a:r>
              <a:rPr lang="en-CA" sz="1100" dirty="0"/>
              <a:t>Schmitt, D. P., </a:t>
            </a:r>
            <a:r>
              <a:rPr lang="en-CA" sz="1100" dirty="0" err="1"/>
              <a:t>Allik</a:t>
            </a:r>
            <a:r>
              <a:rPr lang="en-CA" sz="1100" dirty="0"/>
              <a:t>, J., McCrae, R. R., &amp; Benet-</a:t>
            </a:r>
            <a:r>
              <a:rPr lang="en-CA" sz="1100" dirty="0" err="1"/>
              <a:t>Martínez</a:t>
            </a:r>
            <a:r>
              <a:rPr lang="en-CA" sz="1100" dirty="0"/>
              <a:t>, V. (2007). The geographic distribution of big five personality traits: Patterns and profiles of human self-description across 56 nations. </a:t>
            </a:r>
            <a:r>
              <a:rPr lang="en-CA" sz="1100" i="1" dirty="0"/>
              <a:t>Journal of Cross-Cultural Psychology, 38</a:t>
            </a:r>
            <a:r>
              <a:rPr lang="en-CA" sz="1100" dirty="0"/>
              <a:t>, 173–212. doi:10.1177/0022022106297299</a:t>
            </a:r>
          </a:p>
          <a:p>
            <a:pPr marL="234000" indent="-234000"/>
            <a:r>
              <a:rPr lang="it-IT" sz="1100" dirty="0"/>
              <a:t>Sedikides, C., Toguchi, Y., &amp; Gaertner, L. (2003). </a:t>
            </a:r>
            <a:r>
              <a:rPr lang="en-CA" sz="1100" dirty="0" err="1"/>
              <a:t>Pancultural</a:t>
            </a:r>
            <a:r>
              <a:rPr lang="en-CA" sz="1100" dirty="0"/>
              <a:t> self-enhancement. </a:t>
            </a:r>
            <a:r>
              <a:rPr lang="en-CA" sz="1100" i="1" dirty="0"/>
              <a:t>Journal of Personality and Social Psychology, 84</a:t>
            </a:r>
            <a:r>
              <a:rPr lang="en-CA" sz="1100" dirty="0"/>
              <a:t>, 60–79. doi:10.1037/0022-3514.84.1.60</a:t>
            </a:r>
          </a:p>
          <a:p>
            <a:pPr marL="234000" indent="-234000"/>
            <a:r>
              <a:rPr lang="en-CA" sz="1100" dirty="0"/>
              <a:t>Simmons, D. J. (2010, April 28) </a:t>
            </a:r>
            <a:r>
              <a:rPr lang="en-CA" sz="1100" i="1" dirty="0"/>
              <a:t>The Monkey Business Illusion.</a:t>
            </a:r>
            <a:r>
              <a:rPr lang="en-CA" sz="1100" dirty="0"/>
              <a:t> [Video file]. retrieved from: http://www.youtube.com/watch?v=IGQmdoK_ZfY&amp;feature=youtu.be</a:t>
            </a:r>
          </a:p>
          <a:p>
            <a:pPr marL="234000" indent="-234000"/>
            <a:r>
              <a:rPr lang="en-CA" sz="1100" dirty="0"/>
              <a:t>Statistics Canada (2010). </a:t>
            </a:r>
            <a:r>
              <a:rPr lang="en-CA" sz="1100" i="1" dirty="0"/>
              <a:t>Projections of the diversity of the Canadian population.</a:t>
            </a:r>
            <a:r>
              <a:rPr lang="en-CA" sz="1100" dirty="0"/>
              <a:t> (Catalogue no. 99-011-X2011001). </a:t>
            </a:r>
            <a:r>
              <a:rPr lang="en-CA" sz="1100" dirty="0" smtClean="0"/>
              <a:t>Retrieved </a:t>
            </a:r>
            <a:r>
              <a:rPr lang="en-CA" sz="1100" dirty="0"/>
              <a:t>from: http://www.statcan.gc.ca/pub/91-551-x/91-551-x2010001-eng.pdf</a:t>
            </a:r>
          </a:p>
          <a:p>
            <a:pPr marL="234000" indent="-234000"/>
            <a:r>
              <a:rPr lang="en-CA" sz="1100" dirty="0"/>
              <a:t>Stewart, S. L. (2008). Promoting Indigenous mental health: Cultural perspectives on healing from Native counsellors in Canada</a:t>
            </a:r>
            <a:r>
              <a:rPr lang="en-CA" sz="1100" i="1" dirty="0"/>
              <a:t>. International Journal of Health Promotion and Education, </a:t>
            </a:r>
            <a:r>
              <a:rPr lang="en-CA" sz="1100" i="1" dirty="0" smtClean="0"/>
              <a:t>46</a:t>
            </a:r>
            <a:r>
              <a:rPr lang="en-CA" sz="1100" dirty="0" smtClean="0"/>
              <a:t>, </a:t>
            </a:r>
            <a:r>
              <a:rPr lang="en-CA" sz="1100" dirty="0"/>
              <a:t>49–56.</a:t>
            </a:r>
          </a:p>
          <a:p>
            <a:pPr marL="234000" indent="-234000"/>
            <a:r>
              <a:rPr lang="en-CA" sz="1100" dirty="0"/>
              <a:t>Sue, D. W. (1990). Culture-specific strategies in </a:t>
            </a:r>
            <a:r>
              <a:rPr lang="en-CA" sz="1100" dirty="0" err="1"/>
              <a:t>counseling</a:t>
            </a:r>
            <a:r>
              <a:rPr lang="en-CA" sz="1100" dirty="0"/>
              <a:t>: A conceptual framework. </a:t>
            </a:r>
            <a:r>
              <a:rPr lang="en-CA" sz="1100" i="1" dirty="0"/>
              <a:t>Professional Psychology: Research and Practice, 21</a:t>
            </a:r>
            <a:r>
              <a:rPr lang="en-CA" sz="1100" dirty="0"/>
              <a:t>, 424–433.</a:t>
            </a:r>
          </a:p>
          <a:p>
            <a:pPr marL="234000" indent="-234000"/>
            <a:r>
              <a:rPr lang="en-CA" sz="1100" dirty="0" smtClean="0"/>
              <a:t>Sue</a:t>
            </a:r>
            <a:r>
              <a:rPr lang="en-CA" sz="1100" dirty="0"/>
              <a:t>, D. W. (2010, October 4) </a:t>
            </a:r>
            <a:r>
              <a:rPr lang="en-CA" sz="1100" i="1" dirty="0" err="1"/>
              <a:t>Microaggressions</a:t>
            </a:r>
            <a:r>
              <a:rPr lang="en-CA" sz="1100" i="1" dirty="0"/>
              <a:t> in Everyday Life.</a:t>
            </a:r>
            <a:r>
              <a:rPr lang="en-CA" sz="1100" dirty="0"/>
              <a:t> [Video file]. retrieved from: http://www.youtube.com/watch?v=IGQmdoK_ZfY&amp;feature=youtu.be</a:t>
            </a:r>
          </a:p>
          <a:p>
            <a:pPr marL="234000" indent="-234000"/>
            <a:r>
              <a:rPr lang="en-CA" sz="1100" dirty="0" smtClean="0"/>
              <a:t>Sue</a:t>
            </a:r>
            <a:r>
              <a:rPr lang="en-CA" sz="1100" dirty="0"/>
              <a:t>, D. W., Arredondo, P., &amp; </a:t>
            </a:r>
            <a:r>
              <a:rPr lang="en-CA" sz="1100" dirty="0" err="1"/>
              <a:t>McDavis</a:t>
            </a:r>
            <a:r>
              <a:rPr lang="en-CA" sz="1100" dirty="0"/>
              <a:t>, R. J. (1992). Multicultural </a:t>
            </a:r>
            <a:r>
              <a:rPr lang="en-CA" sz="1100" dirty="0" err="1"/>
              <a:t>counseling</a:t>
            </a:r>
            <a:r>
              <a:rPr lang="en-CA" sz="1100" dirty="0"/>
              <a:t> competencies and standards: A call to the profession. </a:t>
            </a:r>
            <a:r>
              <a:rPr lang="en-CA" sz="1100" i="1" dirty="0"/>
              <a:t>Journal of </a:t>
            </a:r>
            <a:r>
              <a:rPr lang="en-CA" sz="1100" i="1" dirty="0" err="1"/>
              <a:t>Counseling</a:t>
            </a:r>
            <a:r>
              <a:rPr lang="en-CA" sz="1100" i="1" dirty="0"/>
              <a:t> and Development, 70</a:t>
            </a:r>
            <a:r>
              <a:rPr lang="en-CA" sz="1100" dirty="0"/>
              <a:t>, 477–483.</a:t>
            </a:r>
          </a:p>
          <a:p>
            <a:pPr marL="234000" indent="-234000"/>
            <a:r>
              <a:rPr lang="en-CA" sz="1100" dirty="0"/>
              <a:t>Sue, D. W., Bernier, J. E., </a:t>
            </a:r>
            <a:r>
              <a:rPr lang="en-CA" sz="1100" dirty="0" err="1"/>
              <a:t>Durran</a:t>
            </a:r>
            <a:r>
              <a:rPr lang="en-CA" sz="1100" dirty="0"/>
              <a:t>, A., Feinberg, L., Pedersen, P., Smith, E. J., &amp; Vasquez-</a:t>
            </a:r>
            <a:r>
              <a:rPr lang="en-CA" sz="1100" dirty="0" err="1"/>
              <a:t>Nuttal</a:t>
            </a:r>
            <a:r>
              <a:rPr lang="en-CA" sz="1100" dirty="0"/>
              <a:t>, E. (1982). Position paper: Cross-cultural </a:t>
            </a:r>
            <a:r>
              <a:rPr lang="en-CA" sz="1100" dirty="0" err="1"/>
              <a:t>counseling</a:t>
            </a:r>
            <a:r>
              <a:rPr lang="en-CA" sz="1100" dirty="0"/>
              <a:t> competencies. </a:t>
            </a:r>
            <a:r>
              <a:rPr lang="en-CA" sz="1100" i="1" dirty="0"/>
              <a:t>The </a:t>
            </a:r>
            <a:r>
              <a:rPr lang="en-CA" sz="1100" i="1" dirty="0" err="1"/>
              <a:t>Counseling</a:t>
            </a:r>
            <a:r>
              <a:rPr lang="en-CA" sz="1100" i="1" dirty="0"/>
              <a:t> Psychologist, 10</a:t>
            </a:r>
            <a:r>
              <a:rPr lang="en-CA" sz="1100" dirty="0"/>
              <a:t>(2), 45–52.</a:t>
            </a:r>
          </a:p>
          <a:p>
            <a:pPr marL="234000" indent="-234000"/>
            <a:r>
              <a:rPr lang="en-CA" sz="1100" dirty="0"/>
              <a:t>Sue D. W., </a:t>
            </a:r>
            <a:r>
              <a:rPr lang="en-CA" sz="1100" dirty="0" err="1"/>
              <a:t>Bucceri</a:t>
            </a:r>
            <a:r>
              <a:rPr lang="en-CA" sz="1100" dirty="0"/>
              <a:t>, J., Lin, A. I., </a:t>
            </a:r>
            <a:r>
              <a:rPr lang="en-CA" sz="1100" dirty="0" err="1"/>
              <a:t>Nadal</a:t>
            </a:r>
            <a:r>
              <a:rPr lang="en-CA" sz="1100" dirty="0"/>
              <a:t>, K. L., &amp; Torino, G. C. (2007). Racial </a:t>
            </a:r>
            <a:r>
              <a:rPr lang="en-CA" sz="1100" dirty="0" err="1"/>
              <a:t>microaggressions</a:t>
            </a:r>
            <a:r>
              <a:rPr lang="en-CA" sz="1100" dirty="0"/>
              <a:t> and the Asian American experience. </a:t>
            </a:r>
            <a:r>
              <a:rPr lang="en-CA" sz="1100" i="1" dirty="0"/>
              <a:t>Cultural Diversity and Ethnic Minority Psychology, 13</a:t>
            </a:r>
            <a:r>
              <a:rPr lang="en-CA" sz="1100" dirty="0"/>
              <a:t>, 72–81. doi:10.1037/1099-9809.13.1.72</a:t>
            </a:r>
          </a:p>
          <a:p>
            <a:pPr marL="234000" indent="-234000"/>
            <a:r>
              <a:rPr lang="en-CA" sz="1100" dirty="0" smtClean="0"/>
              <a:t>Sue</a:t>
            </a:r>
            <a:r>
              <a:rPr lang="en-CA" sz="1100" dirty="0"/>
              <a:t>, D. W., </a:t>
            </a:r>
            <a:r>
              <a:rPr lang="en-CA" sz="1100" dirty="0" err="1"/>
              <a:t>Bucceri</a:t>
            </a:r>
            <a:r>
              <a:rPr lang="en-CA" sz="1100" dirty="0"/>
              <a:t>, J., Lin, A. I., </a:t>
            </a:r>
            <a:r>
              <a:rPr lang="en-CA" sz="1100" dirty="0" err="1"/>
              <a:t>Nadal</a:t>
            </a:r>
            <a:r>
              <a:rPr lang="en-CA" sz="1100" dirty="0"/>
              <a:t>, K. L., &amp; Torino, G. C. (2009). Racial </a:t>
            </a:r>
            <a:r>
              <a:rPr lang="en-CA" sz="1100" dirty="0" err="1"/>
              <a:t>microaggressions</a:t>
            </a:r>
            <a:r>
              <a:rPr lang="en-CA" sz="1100" dirty="0"/>
              <a:t> and the Asian American experience. </a:t>
            </a:r>
            <a:r>
              <a:rPr lang="en-CA" sz="1100" i="1" dirty="0"/>
              <a:t>Asian American Journal of Psychology, 1</a:t>
            </a:r>
            <a:r>
              <a:rPr lang="en-CA" sz="1100" dirty="0"/>
              <a:t>, 88–101.</a:t>
            </a:r>
          </a:p>
          <a:p>
            <a:pPr marL="234000" indent="-234000"/>
            <a:r>
              <a:rPr lang="en-CA" sz="1100" dirty="0" smtClean="0"/>
              <a:t>Sue</a:t>
            </a:r>
            <a:r>
              <a:rPr lang="en-CA" sz="1100" dirty="0"/>
              <a:t>, D. W., Lin, A. I., Torino, G. C., </a:t>
            </a:r>
            <a:r>
              <a:rPr lang="en-CA" sz="1100" dirty="0" err="1"/>
              <a:t>Capodilupo</a:t>
            </a:r>
            <a:r>
              <a:rPr lang="en-CA" sz="1100" dirty="0"/>
              <a:t>, C.  M., &amp; Rivera, D. P. (2009). Racial </a:t>
            </a:r>
            <a:r>
              <a:rPr lang="en-CA" sz="1100" dirty="0" err="1"/>
              <a:t>microaggressions</a:t>
            </a:r>
            <a:r>
              <a:rPr lang="en-CA" sz="1100" dirty="0"/>
              <a:t> and difficult dialogues on race in the classroom. </a:t>
            </a:r>
            <a:r>
              <a:rPr lang="en-CA" sz="1100" i="1" dirty="0"/>
              <a:t>Cultural Diversity and Ethnic Minority Psychology, 15</a:t>
            </a:r>
            <a:r>
              <a:rPr lang="en-CA" sz="1100" dirty="0"/>
              <a:t>, 183–190.</a:t>
            </a:r>
          </a:p>
          <a:p>
            <a:pPr marL="234000" indent="-234000"/>
            <a:r>
              <a:rPr lang="en-CA" sz="1100" dirty="0"/>
              <a:t>Sue, D. W., &amp; Sue, D. (2008). </a:t>
            </a:r>
            <a:r>
              <a:rPr lang="en-CA" sz="1100" i="1" dirty="0" err="1"/>
              <a:t>Counseling</a:t>
            </a:r>
            <a:r>
              <a:rPr lang="en-CA" sz="1100" i="1" dirty="0"/>
              <a:t> the culturally diverse: Theory and practice.</a:t>
            </a:r>
            <a:r>
              <a:rPr lang="en-CA" sz="1100" dirty="0"/>
              <a:t> Hoboken, NJ: John Wiley &amp; Sons.</a:t>
            </a:r>
          </a:p>
          <a:p>
            <a:pPr marL="234000" indent="-234000"/>
            <a:r>
              <a:rPr lang="en-CA" sz="1100" dirty="0"/>
              <a:t>Sue, S. (1998). In search of cultural competence in psychotherapy and </a:t>
            </a:r>
            <a:r>
              <a:rPr lang="en-CA" sz="1100" dirty="0" err="1"/>
              <a:t>counseling</a:t>
            </a:r>
            <a:r>
              <a:rPr lang="en-CA" sz="1100" dirty="0"/>
              <a:t>. </a:t>
            </a:r>
            <a:r>
              <a:rPr lang="en-CA" sz="1100" i="1" dirty="0"/>
              <a:t>American Psychologist, </a:t>
            </a:r>
            <a:r>
              <a:rPr lang="en-CA" sz="1100" i="1" dirty="0" smtClean="0"/>
              <a:t>53</a:t>
            </a:r>
            <a:r>
              <a:rPr lang="en-CA" sz="1100" dirty="0" smtClean="0"/>
              <a:t>, </a:t>
            </a:r>
            <a:r>
              <a:rPr lang="en-CA" sz="1100" dirty="0"/>
              <a:t>440–448.</a:t>
            </a:r>
          </a:p>
          <a:p>
            <a:pPr marL="234000" indent="-234000"/>
            <a:r>
              <a:rPr lang="en-CA" sz="1100" dirty="0"/>
              <a:t>Sue, S., &amp; Zane, N. (1987). The role of culture and cultural techniques in psychotherapy. </a:t>
            </a:r>
            <a:r>
              <a:rPr lang="en-CA" sz="1100" i="1" dirty="0"/>
              <a:t>American Psychologist, 42</a:t>
            </a:r>
            <a:r>
              <a:rPr lang="en-CA" sz="1100" dirty="0"/>
              <a:t>, 37–45.</a:t>
            </a:r>
          </a:p>
          <a:p>
            <a:pPr marL="234000" indent="-234000"/>
            <a:r>
              <a:rPr lang="en-CA" sz="1100" dirty="0" err="1"/>
              <a:t>Tafarodi</a:t>
            </a:r>
            <a:r>
              <a:rPr lang="en-CA" sz="1100" dirty="0"/>
              <a:t>, R. W., &amp; Swann, W. B., Jr. (1996). Individualism-collectivism and global self-esteem: Evidence of a cultural trade-off. </a:t>
            </a:r>
            <a:r>
              <a:rPr lang="en-CA" sz="1100" i="1" dirty="0"/>
              <a:t>Journal of Cross-Cultural Psychology, </a:t>
            </a:r>
            <a:r>
              <a:rPr lang="en-CA" sz="1100" i="1" dirty="0" smtClean="0"/>
              <a:t>27</a:t>
            </a:r>
            <a:r>
              <a:rPr lang="en-CA" sz="1100" dirty="0" smtClean="0"/>
              <a:t>, </a:t>
            </a:r>
            <a:r>
              <a:rPr lang="en-CA" sz="1100" dirty="0"/>
              <a:t>651–672.</a:t>
            </a:r>
          </a:p>
          <a:p>
            <a:pPr marL="234000" indent="-234000"/>
            <a:r>
              <a:rPr lang="en-CA" sz="1100" dirty="0" err="1"/>
              <a:t>Taras</a:t>
            </a:r>
            <a:r>
              <a:rPr lang="en-CA" sz="1100" dirty="0"/>
              <a:t>, S. (</a:t>
            </a:r>
            <a:r>
              <a:rPr lang="en-CA" sz="1100" dirty="0" smtClean="0"/>
              <a:t>2011). </a:t>
            </a:r>
            <a:r>
              <a:rPr lang="en-CA" sz="1100" i="1" dirty="0"/>
              <a:t>Instruments for measuring acculturation.</a:t>
            </a:r>
            <a:r>
              <a:rPr lang="en-CA" sz="1100" dirty="0"/>
              <a:t> Retrieved from: http://www.vtaras.com/Acculturation_Survey_Catalogue.pdf</a:t>
            </a:r>
          </a:p>
        </p:txBody>
      </p:sp>
    </p:spTree>
    <p:extLst>
      <p:ext uri="{BB962C8B-B14F-4D97-AF65-F5344CB8AC3E}">
        <p14:creationId xmlns:p14="http://schemas.microsoft.com/office/powerpoint/2010/main" val="2839480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en-CA" dirty="0" smtClean="0"/>
              <a:t>Professional Guidelines </a:t>
            </a:r>
            <a:endParaRPr lang="en-CA" dirty="0"/>
          </a:p>
        </p:txBody>
      </p:sp>
      <p:sp>
        <p:nvSpPr>
          <p:cNvPr id="3" name="Content Placeholder 2"/>
          <p:cNvSpPr>
            <a:spLocks noGrp="1"/>
          </p:cNvSpPr>
          <p:nvPr>
            <p:ph idx="1"/>
          </p:nvPr>
        </p:nvSpPr>
        <p:spPr>
          <a:xfrm>
            <a:off x="251520" y="1268760"/>
            <a:ext cx="8640960" cy="4911824"/>
          </a:xfrm>
        </p:spPr>
        <p:txBody>
          <a:bodyPr>
            <a:noAutofit/>
          </a:bodyPr>
          <a:lstStyle/>
          <a:p>
            <a:r>
              <a:rPr lang="en-CA" sz="2500" dirty="0"/>
              <a:t>American Psychological </a:t>
            </a:r>
            <a:r>
              <a:rPr lang="en-CA" sz="2500" dirty="0" smtClean="0"/>
              <a:t>Association’s 6 </a:t>
            </a:r>
            <a:r>
              <a:rPr lang="en-CA" sz="2500" dirty="0"/>
              <a:t>general </a:t>
            </a:r>
            <a:r>
              <a:rPr lang="en-CA" sz="2500" dirty="0" smtClean="0"/>
              <a:t>guidelines</a:t>
            </a:r>
            <a:r>
              <a:rPr lang="en-CA" sz="2500" baseline="30000" dirty="0"/>
              <a:t>1</a:t>
            </a:r>
            <a:r>
              <a:rPr lang="en-CA" sz="2500" dirty="0" smtClean="0"/>
              <a:t>: </a:t>
            </a:r>
            <a:endParaRPr lang="en-CA" sz="2500" dirty="0"/>
          </a:p>
          <a:p>
            <a:pPr marL="1124712" lvl="2" indent="-457200">
              <a:buFont typeface="+mj-lt"/>
              <a:buAutoNum type="arabicPeriod"/>
            </a:pPr>
            <a:endParaRPr lang="en-CA" sz="2400" dirty="0"/>
          </a:p>
        </p:txBody>
      </p:sp>
      <p:sp>
        <p:nvSpPr>
          <p:cNvPr id="7" name="Rectangle 6"/>
          <p:cNvSpPr/>
          <p:nvPr/>
        </p:nvSpPr>
        <p:spPr>
          <a:xfrm>
            <a:off x="0" y="6597352"/>
            <a:ext cx="9144000" cy="276999"/>
          </a:xfrm>
          <a:prstGeom prst="rect">
            <a:avLst/>
          </a:prstGeom>
        </p:spPr>
        <p:txBody>
          <a:bodyPr wrap="square">
            <a:spAutoFit/>
          </a:bodyPr>
          <a:lstStyle/>
          <a:p>
            <a:pPr marL="118872" algn="r"/>
            <a:r>
              <a:rPr lang="en-CA" sz="1200" baseline="30000" dirty="0" smtClean="0"/>
              <a:t>1</a:t>
            </a:r>
            <a:r>
              <a:rPr lang="en-CA" sz="1200" dirty="0" smtClean="0"/>
              <a:t>American </a:t>
            </a:r>
            <a:r>
              <a:rPr lang="en-CA" sz="1200" dirty="0"/>
              <a:t>Psychological </a:t>
            </a:r>
            <a:r>
              <a:rPr lang="en-CA" sz="1200" dirty="0" smtClean="0"/>
              <a:t>Association (2002)</a:t>
            </a:r>
            <a:endParaRPr lang="en-CA" sz="1200" dirty="0"/>
          </a:p>
        </p:txBody>
      </p:sp>
      <p:graphicFrame>
        <p:nvGraphicFramePr>
          <p:cNvPr id="4" name="Diagram 3"/>
          <p:cNvGraphicFramePr/>
          <p:nvPr>
            <p:extLst>
              <p:ext uri="{D42A27DB-BD31-4B8C-83A1-F6EECF244321}">
                <p14:modId xmlns:p14="http://schemas.microsoft.com/office/powerpoint/2010/main" val="1838238650"/>
              </p:ext>
            </p:extLst>
          </p:nvPr>
        </p:nvGraphicFramePr>
        <p:xfrm>
          <a:off x="0" y="1628800"/>
          <a:ext cx="9144000" cy="52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118669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0"/>
            <a:ext cx="7851648" cy="1043897"/>
          </a:xfrm>
        </p:spPr>
        <p:txBody>
          <a:bodyPr/>
          <a:lstStyle/>
          <a:p>
            <a:pPr algn="l"/>
            <a:r>
              <a:rPr lang="en-CA" dirty="0"/>
              <a:t>References cont’d</a:t>
            </a:r>
          </a:p>
        </p:txBody>
      </p:sp>
      <p:sp>
        <p:nvSpPr>
          <p:cNvPr id="7" name="TextBox 6"/>
          <p:cNvSpPr txBox="1"/>
          <p:nvPr/>
        </p:nvSpPr>
        <p:spPr>
          <a:xfrm>
            <a:off x="107504" y="1196752"/>
            <a:ext cx="8928992" cy="5544616"/>
          </a:xfrm>
          <a:prstGeom prst="rect">
            <a:avLst/>
          </a:prstGeom>
          <a:noFill/>
        </p:spPr>
        <p:txBody>
          <a:bodyPr wrap="square" numCol="2" spcCol="216000" rtlCol="0">
            <a:noAutofit/>
          </a:bodyPr>
          <a:lstStyle/>
          <a:p>
            <a:pPr marL="234000" indent="-234000"/>
            <a:r>
              <a:rPr lang="de-DE" sz="1100" dirty="0"/>
              <a:t>Teng, J., Dere, J., &amp; Ryder, A. G. (2008, June). </a:t>
            </a:r>
            <a:r>
              <a:rPr lang="en-CA" sz="1100" i="1" dirty="0"/>
              <a:t>Personality and acculturation in Chinese immigrants to Canada: A combined etic-emic approach.</a:t>
            </a:r>
            <a:r>
              <a:rPr lang="en-CA" sz="1100" dirty="0"/>
              <a:t> Poster presented at the 69th annual convention of the Canadian Psychological Association, Halifax, NS. Retrieved from: http://www.chp.concordia.ca/content/downloads/CPAPosterJenny.pdf</a:t>
            </a:r>
          </a:p>
          <a:p>
            <a:pPr marL="234000" indent="-234000"/>
            <a:r>
              <a:rPr lang="en-CA" sz="1100" dirty="0"/>
              <a:t>Tsai, J. L., Ying, Y. W., &amp; Lee, P. A. (2000). The meaning of 'being Chinese' and 'being American': Variation among Chinese American young adults. </a:t>
            </a:r>
            <a:r>
              <a:rPr lang="en-CA" sz="1100" i="1" dirty="0"/>
              <a:t>Journal of Cross-Cultural Psychology, </a:t>
            </a:r>
            <a:r>
              <a:rPr lang="en-CA" sz="1100" i="1" dirty="0" smtClean="0"/>
              <a:t>31</a:t>
            </a:r>
            <a:r>
              <a:rPr lang="en-CA" sz="1100" dirty="0" smtClean="0"/>
              <a:t>, </a:t>
            </a:r>
            <a:r>
              <a:rPr lang="en-CA" sz="1100" dirty="0"/>
              <a:t>302–332.</a:t>
            </a:r>
          </a:p>
          <a:p>
            <a:pPr marL="234000" indent="-234000"/>
            <a:r>
              <a:rPr lang="en-CA" sz="1100" dirty="0"/>
              <a:t>U.S. Department of Health and Human Services. (2001). </a:t>
            </a:r>
            <a:r>
              <a:rPr lang="en-CA" sz="1100" i="1" dirty="0"/>
              <a:t>Mental health: Culture, race, and ethnicity—A supplement to mental health: A report of the surgeon general.</a:t>
            </a:r>
            <a:r>
              <a:rPr lang="en-CA" sz="1100" dirty="0"/>
              <a:t> Rockville, MD: U.S. Department of Health and Human Services, Public Health Service, Office of the Surgeon General</a:t>
            </a:r>
            <a:r>
              <a:rPr lang="en-CA" sz="1100" dirty="0" smtClean="0"/>
              <a:t>. </a:t>
            </a:r>
            <a:r>
              <a:rPr lang="en-CA" sz="1100" dirty="0"/>
              <a:t>Retrieved from: http://www.ncbi.nlm.nih.gov/books/NBK44243/pdf/TOC.pdf</a:t>
            </a:r>
          </a:p>
          <a:p>
            <a:pPr marL="234000" indent="-234000"/>
            <a:r>
              <a:rPr lang="en-CA" sz="1100" dirty="0" err="1"/>
              <a:t>Verniest</a:t>
            </a:r>
            <a:r>
              <a:rPr lang="en-CA" sz="1100" dirty="0"/>
              <a:t>, L. (2006). Allying with the medicine wheel: Social work practice with Aboriginal peoples. </a:t>
            </a:r>
            <a:r>
              <a:rPr lang="en-CA" sz="1100" i="1" dirty="0"/>
              <a:t>Critical Social Work, 7</a:t>
            </a:r>
            <a:r>
              <a:rPr lang="en-CA" sz="1100" dirty="0"/>
              <a:t>(1). Retrieved from: http://www.uwindsor.ca/criticalsocialwork/allying-with-the-medicine-wheel-social-work-practice-with-aboriginal-peoples</a:t>
            </a:r>
          </a:p>
          <a:p>
            <a:pPr marL="234000" indent="-234000"/>
            <a:r>
              <a:rPr lang="en-CA" sz="1100" dirty="0"/>
              <a:t>Vision Health (2009). </a:t>
            </a:r>
            <a:r>
              <a:rPr lang="en-CA" sz="1100" i="1" dirty="0"/>
              <a:t>A "Psychological" Optical Illusion.</a:t>
            </a:r>
            <a:r>
              <a:rPr lang="en-CA" sz="1100" dirty="0"/>
              <a:t> Retrieved from: http://www.eyes-and-vision.com/influence-of-culture-on-visual-perception.html</a:t>
            </a:r>
          </a:p>
          <a:p>
            <a:pPr marL="234000" indent="-234000"/>
            <a:r>
              <a:rPr lang="en-CA" sz="1100" dirty="0"/>
              <a:t>Wallace, B. C., &amp; Constantine, M. G. (2005). </a:t>
            </a:r>
            <a:r>
              <a:rPr lang="en-CA" sz="1100" dirty="0" err="1"/>
              <a:t>Africentric</a:t>
            </a:r>
            <a:r>
              <a:rPr lang="en-CA" sz="1100" dirty="0"/>
              <a:t> cultural values, psychological help-seeking attitudes, and self-concealment in African American college students. </a:t>
            </a:r>
            <a:r>
              <a:rPr lang="en-CA" sz="1100" i="1" dirty="0"/>
              <a:t>Journal of Black Psychology, </a:t>
            </a:r>
            <a:r>
              <a:rPr lang="en-CA" sz="1100" i="1" dirty="0" smtClean="0"/>
              <a:t>31</a:t>
            </a:r>
            <a:r>
              <a:rPr lang="en-CA" sz="1100" dirty="0" smtClean="0"/>
              <a:t>, </a:t>
            </a:r>
            <a:r>
              <a:rPr lang="en-CA" sz="1100" dirty="0"/>
              <a:t>369–385. doi:10.1177/0095798405281025</a:t>
            </a:r>
          </a:p>
          <a:p>
            <a:pPr marL="234000" indent="-234000"/>
            <a:r>
              <a:rPr lang="en-CA" sz="1100" dirty="0" err="1"/>
              <a:t>Wampold</a:t>
            </a:r>
            <a:r>
              <a:rPr lang="en-CA" sz="1100" dirty="0"/>
              <a:t>, B. E. (2007). Psychotherapy: The humanistic (and effective) treatment. </a:t>
            </a:r>
            <a:r>
              <a:rPr lang="en-CA" sz="1100" i="1" dirty="0"/>
              <a:t>American Psychologist, 62</a:t>
            </a:r>
            <a:r>
              <a:rPr lang="en-CA" sz="1100" dirty="0"/>
              <a:t>, 857–873. doi:10.1037/0003-066X.62.8.857</a:t>
            </a:r>
          </a:p>
          <a:p>
            <a:pPr marL="234000" indent="-234000"/>
            <a:r>
              <a:rPr lang="en-CA" sz="1100" dirty="0"/>
              <a:t>Wang, P. S., Lane, M., </a:t>
            </a:r>
            <a:r>
              <a:rPr lang="en-CA" sz="1100" dirty="0" err="1"/>
              <a:t>Olfson</a:t>
            </a:r>
            <a:r>
              <a:rPr lang="en-CA" sz="1100" dirty="0"/>
              <a:t>, M., </a:t>
            </a:r>
            <a:r>
              <a:rPr lang="en-CA" sz="1100" dirty="0" err="1"/>
              <a:t>Pincus</a:t>
            </a:r>
            <a:r>
              <a:rPr lang="en-CA" sz="1100" dirty="0"/>
              <a:t>, H. A., Wells, K. B., &amp; Kessler, R. C. (2005). Twelve-month use of mental health service in the United States. </a:t>
            </a:r>
            <a:r>
              <a:rPr lang="en-CA" sz="1100" i="1" dirty="0"/>
              <a:t>Archives of General Psychiatry, </a:t>
            </a:r>
            <a:r>
              <a:rPr lang="en-CA" sz="1100" i="1" dirty="0" smtClean="0"/>
              <a:t>62</a:t>
            </a:r>
            <a:r>
              <a:rPr lang="en-CA" sz="1100" dirty="0" smtClean="0"/>
              <a:t>, </a:t>
            </a:r>
            <a:r>
              <a:rPr lang="en-CA" sz="1100" dirty="0"/>
              <a:t>629–640. </a:t>
            </a:r>
          </a:p>
          <a:p>
            <a:pPr marL="234000" indent="-234000"/>
            <a:r>
              <a:rPr lang="en-CA" sz="1100" dirty="0"/>
              <a:t>Wang, J., </a:t>
            </a:r>
            <a:r>
              <a:rPr lang="en-CA" sz="1100" dirty="0" err="1"/>
              <a:t>Leu</a:t>
            </a:r>
            <a:r>
              <a:rPr lang="en-CA" sz="1100" dirty="0"/>
              <a:t>, J., &amp; </a:t>
            </a:r>
            <a:r>
              <a:rPr lang="en-CA" sz="1100" dirty="0" err="1"/>
              <a:t>Shoda</a:t>
            </a:r>
            <a:r>
              <a:rPr lang="en-CA" sz="1100" dirty="0"/>
              <a:t>, Y. (2011). When the seemingly innocuous "stings": Racial </a:t>
            </a:r>
            <a:r>
              <a:rPr lang="en-CA" sz="1100" dirty="0" err="1"/>
              <a:t>microaggressions</a:t>
            </a:r>
            <a:r>
              <a:rPr lang="en-CA" sz="1100" dirty="0"/>
              <a:t> and their emotional consequences. </a:t>
            </a:r>
            <a:r>
              <a:rPr lang="en-CA" sz="1100" i="1" dirty="0"/>
              <a:t>Personality and Social Psychology Bulletin, </a:t>
            </a:r>
            <a:r>
              <a:rPr lang="en-CA" sz="1100" i="1" dirty="0" smtClean="0"/>
              <a:t>37</a:t>
            </a:r>
            <a:r>
              <a:rPr lang="en-CA" sz="1100" dirty="0" smtClean="0"/>
              <a:t>, </a:t>
            </a:r>
            <a:r>
              <a:rPr lang="en-CA" sz="1100" dirty="0"/>
              <a:t>1666–1678. doi:10.1177/0146167211416130</a:t>
            </a:r>
          </a:p>
          <a:p>
            <a:pPr marL="234000" indent="-234000"/>
            <a:r>
              <a:rPr lang="en-CA" sz="1100" dirty="0"/>
              <a:t>Wenger-</a:t>
            </a:r>
            <a:r>
              <a:rPr lang="en-CA" sz="1100" dirty="0" err="1"/>
              <a:t>Nabigon</a:t>
            </a:r>
            <a:r>
              <a:rPr lang="en-CA" sz="1100" dirty="0"/>
              <a:t>, A. (2010). </a:t>
            </a:r>
            <a:r>
              <a:rPr lang="en-CA" sz="1100" i="1" dirty="0"/>
              <a:t>The Cree medicine wheel as an organizing paradigm of theories of human development.</a:t>
            </a:r>
            <a:r>
              <a:rPr lang="en-CA" sz="1100" dirty="0"/>
              <a:t> Unpublished manuscript. Retrieved from: http://zone.biblio.laurentian.ca/dspace/bitstream/10219/387/1/NSWJ-V7-art6-p139-161.pdf</a:t>
            </a:r>
          </a:p>
          <a:p>
            <a:pPr marL="234000" indent="-234000"/>
            <a:r>
              <a:rPr lang="en-CA" sz="1100" dirty="0"/>
              <a:t>Yang, P. (2007). Nonverbal </a:t>
            </a:r>
            <a:r>
              <a:rPr lang="en-CA" sz="1100" dirty="0" err="1"/>
              <a:t>affiliative</a:t>
            </a:r>
            <a:r>
              <a:rPr lang="en-CA" sz="1100" dirty="0"/>
              <a:t> phenomena in Mandarin Chinese conversation.  </a:t>
            </a:r>
            <a:r>
              <a:rPr lang="en-CA" sz="1100" i="1" dirty="0"/>
              <a:t>Journal of Intercultural Communication, 15</a:t>
            </a:r>
            <a:r>
              <a:rPr lang="en-CA" sz="1100" dirty="0"/>
              <a:t>, 7–23. Retrieved from: http://www.immi.se/intercultural/nr15/yang.htm</a:t>
            </a:r>
          </a:p>
          <a:p>
            <a:pPr marL="234000" indent="-234000"/>
            <a:r>
              <a:rPr lang="en-CA" sz="1100" dirty="0"/>
              <a:t>Yoon, E., </a:t>
            </a:r>
            <a:r>
              <a:rPr lang="en-CA" sz="1100" dirty="0" err="1"/>
              <a:t>Langrehr</a:t>
            </a:r>
            <a:r>
              <a:rPr lang="en-CA" sz="1100" dirty="0"/>
              <a:t>, K., &amp; </a:t>
            </a:r>
            <a:r>
              <a:rPr lang="en-CA" sz="1100" dirty="0" err="1"/>
              <a:t>Ong</a:t>
            </a:r>
            <a:r>
              <a:rPr lang="en-CA" sz="1100" dirty="0"/>
              <a:t> L. Z. (2011). Content Analysis of Acculturation Research in </a:t>
            </a:r>
            <a:r>
              <a:rPr lang="en-CA" sz="1100" dirty="0" err="1"/>
              <a:t>Counseling</a:t>
            </a:r>
            <a:r>
              <a:rPr lang="en-CA" sz="1100" dirty="0"/>
              <a:t> and </a:t>
            </a:r>
            <a:r>
              <a:rPr lang="en-CA" sz="1100" dirty="0" err="1"/>
              <a:t>Counseling</a:t>
            </a:r>
            <a:r>
              <a:rPr lang="en-CA" sz="1100" dirty="0"/>
              <a:t> Psychology: A 22-Year Review. </a:t>
            </a:r>
            <a:r>
              <a:rPr lang="en-CA" sz="1100" i="1" dirty="0"/>
              <a:t>Journal of </a:t>
            </a:r>
            <a:r>
              <a:rPr lang="en-CA" sz="1100" i="1" dirty="0" err="1"/>
              <a:t>Counseling</a:t>
            </a:r>
            <a:r>
              <a:rPr lang="en-CA" sz="1100" i="1" dirty="0"/>
              <a:t> Psychology, 58</a:t>
            </a:r>
            <a:r>
              <a:rPr lang="en-CA" sz="1100" dirty="0"/>
              <a:t>, 83–96. doi:10.1037/a0021128</a:t>
            </a:r>
          </a:p>
          <a:p>
            <a:pPr marL="234000" indent="-234000"/>
            <a:r>
              <a:rPr lang="en-CA" sz="1100" dirty="0"/>
              <a:t>Youssef, J., &amp; Deane, F. P. (2006). Factors influencing mental-health help-seeking in Arabic-speaking communities in Sydney, Australia. </a:t>
            </a:r>
            <a:r>
              <a:rPr lang="en-CA" sz="1100" i="1" dirty="0"/>
              <a:t>Mental Health, Religion, &amp; Culture, </a:t>
            </a:r>
            <a:r>
              <a:rPr lang="en-CA" sz="1100" i="1" dirty="0" smtClean="0"/>
              <a:t>9</a:t>
            </a:r>
            <a:r>
              <a:rPr lang="en-CA" sz="1100" dirty="0" smtClean="0"/>
              <a:t>, </a:t>
            </a:r>
            <a:r>
              <a:rPr lang="en-CA" sz="1100" dirty="0"/>
              <a:t>43–66. doi:10.1080/13674670512331335686</a:t>
            </a:r>
          </a:p>
          <a:p>
            <a:pPr marL="234000" indent="-234000"/>
            <a:r>
              <a:rPr lang="en-CA" sz="1100" dirty="0"/>
              <a:t>Zane, N., Sue, S., Chang, J., Huang, L., Lowe, S., </a:t>
            </a:r>
            <a:r>
              <a:rPr lang="en-CA" sz="1100" dirty="0" err="1"/>
              <a:t>Srinivasan</a:t>
            </a:r>
            <a:r>
              <a:rPr lang="en-CA" sz="1100" dirty="0"/>
              <a:t>, S, ... Lee, E. (2005). Beyond ethnic match: effects of client–therapist cognitive match in problem perception, coping orientation, and therapy goals on treatment outcomes. </a:t>
            </a:r>
            <a:r>
              <a:rPr lang="en-CA" sz="1100" i="1" dirty="0"/>
              <a:t>Journal of Community Psychology, </a:t>
            </a:r>
            <a:r>
              <a:rPr lang="en-CA" sz="1100" i="1" dirty="0" smtClean="0"/>
              <a:t>33</a:t>
            </a:r>
            <a:r>
              <a:rPr lang="en-CA" sz="1100" dirty="0" smtClean="0"/>
              <a:t>, </a:t>
            </a:r>
            <a:r>
              <a:rPr lang="en-CA" sz="1100" dirty="0"/>
              <a:t>569–585. doi:10.1002/jcop.20067</a:t>
            </a:r>
          </a:p>
          <a:p>
            <a:pPr marL="234000" indent="-234000"/>
            <a:r>
              <a:rPr lang="en-CA" sz="1100" dirty="0"/>
              <a:t>Zuniga, M. E. (1992). Using metaphors in therapy: </a:t>
            </a:r>
            <a:r>
              <a:rPr lang="en-CA" sz="1100" dirty="0" err="1"/>
              <a:t>Dichos</a:t>
            </a:r>
            <a:r>
              <a:rPr lang="en-CA" sz="1100" dirty="0"/>
              <a:t> and Latino clients. </a:t>
            </a:r>
            <a:r>
              <a:rPr lang="en-CA" sz="1100" i="1" dirty="0"/>
              <a:t>Social Work, </a:t>
            </a:r>
            <a:r>
              <a:rPr lang="en-CA" sz="1100" i="1" dirty="0" smtClean="0"/>
              <a:t>37</a:t>
            </a:r>
            <a:r>
              <a:rPr lang="en-CA" sz="1100" dirty="0" smtClean="0"/>
              <a:t>, </a:t>
            </a:r>
            <a:r>
              <a:rPr lang="en-CA" sz="1100" dirty="0"/>
              <a:t>55–60. doi:10.1093/</a:t>
            </a:r>
            <a:r>
              <a:rPr lang="en-CA" sz="1100" dirty="0" err="1"/>
              <a:t>sw</a:t>
            </a:r>
            <a:r>
              <a:rPr lang="en-CA" sz="1100" dirty="0"/>
              <a:t>/37.1.55</a:t>
            </a:r>
          </a:p>
        </p:txBody>
      </p:sp>
    </p:spTree>
    <p:extLst>
      <p:ext uri="{BB962C8B-B14F-4D97-AF65-F5344CB8AC3E}">
        <p14:creationId xmlns:p14="http://schemas.microsoft.com/office/powerpoint/2010/main" val="942126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36684">
            <a:off x="1872024" y="1809989"/>
            <a:ext cx="1584545" cy="12634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lstStyle/>
          <a:p>
            <a:r>
              <a:rPr lang="en-CA" dirty="0" smtClean="0"/>
              <a:t>Please Note:</a:t>
            </a:r>
            <a:endParaRPr lang="en-CA" dirty="0"/>
          </a:p>
        </p:txBody>
      </p:sp>
      <p:pic>
        <p:nvPicPr>
          <p:cNvPr id="4" name="Picture 3" descr="MC90044906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72453"/>
            <a:ext cx="2837115" cy="18604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953" y="5082753"/>
            <a:ext cx="2196245" cy="15687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845248">
            <a:off x="823496" y="5171170"/>
            <a:ext cx="1736364" cy="17487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2355">
            <a:off x="6781822" y="5025752"/>
            <a:ext cx="2103437" cy="1682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Content Placeholder 2"/>
          <p:cNvSpPr>
            <a:spLocks noGrp="1"/>
          </p:cNvSpPr>
          <p:nvPr>
            <p:ph idx="1"/>
          </p:nvPr>
        </p:nvSpPr>
        <p:spPr/>
        <p:txBody>
          <a:bodyPr/>
          <a:lstStyle/>
          <a:p>
            <a:pPr marL="0" indent="0">
              <a:buNone/>
            </a:pPr>
            <a:endParaRPr lang="en-CA" i="1" dirty="0" smtClean="0"/>
          </a:p>
          <a:p>
            <a:pPr marL="0" indent="0">
              <a:buNone/>
            </a:pPr>
            <a:endParaRPr lang="en-CA" i="1" dirty="0"/>
          </a:p>
          <a:p>
            <a:pPr marL="0" indent="0">
              <a:buNone/>
            </a:pPr>
            <a:r>
              <a:rPr lang="en-CA" i="1" dirty="0" smtClean="0"/>
              <a:t>All </a:t>
            </a:r>
            <a:r>
              <a:rPr lang="en-CA" i="1" dirty="0"/>
              <a:t>images in this </a:t>
            </a:r>
            <a:r>
              <a:rPr lang="en-CA" i="1" dirty="0" smtClean="0"/>
              <a:t>presentation </a:t>
            </a:r>
            <a:r>
              <a:rPr lang="en-CA" i="1" dirty="0"/>
              <a:t>are used with permission from their respective owners. Unless otherwise cited, the images used are from Microsoft’s Clip Art and Media gallery, which Microsoft has made available to customers for personal, educational, and non-profit </a:t>
            </a:r>
            <a:r>
              <a:rPr lang="en-CA" i="1" dirty="0" smtClean="0"/>
              <a:t>applications.</a:t>
            </a:r>
            <a:endParaRPr lang="en-CA" i="1" dirty="0"/>
          </a:p>
        </p:txBody>
      </p:sp>
    </p:spTree>
    <p:extLst>
      <p:ext uri="{BB962C8B-B14F-4D97-AF65-F5344CB8AC3E}">
        <p14:creationId xmlns:p14="http://schemas.microsoft.com/office/powerpoint/2010/main" val="206272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99592" y="3501009"/>
            <a:ext cx="7344816" cy="2880319"/>
          </a:xfrm>
          <a:prstGeom prst="roundRect">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457200" y="1412776"/>
            <a:ext cx="8229600" cy="5040560"/>
          </a:xfrm>
        </p:spPr>
        <p:txBody>
          <a:bodyPr>
            <a:noAutofit/>
          </a:bodyPr>
          <a:lstStyle/>
          <a:p>
            <a:r>
              <a:rPr lang="en-CA" sz="2800" dirty="0"/>
              <a:t>Canadian Psychological </a:t>
            </a:r>
            <a:r>
              <a:rPr lang="en-CA" sz="2800" dirty="0" smtClean="0"/>
              <a:t>Association:</a:t>
            </a:r>
            <a:endParaRPr lang="en-CA" sz="2800" dirty="0"/>
          </a:p>
          <a:p>
            <a:pPr lvl="1"/>
            <a:r>
              <a:rPr lang="en-CA" dirty="0"/>
              <a:t>Articulates how the 4 ethical </a:t>
            </a:r>
            <a:r>
              <a:rPr lang="en-CA" dirty="0" smtClean="0"/>
              <a:t>principles</a:t>
            </a:r>
            <a:r>
              <a:rPr lang="en-CA" baseline="30000" dirty="0" smtClean="0"/>
              <a:t>1</a:t>
            </a:r>
            <a:r>
              <a:rPr lang="en-CA" dirty="0" smtClean="0"/>
              <a:t> apply </a:t>
            </a:r>
            <a:r>
              <a:rPr lang="en-CA" dirty="0"/>
              <a:t>to non-discriminatory </a:t>
            </a:r>
            <a:r>
              <a:rPr lang="en-CA" dirty="0" smtClean="0"/>
              <a:t>practice</a:t>
            </a:r>
            <a:endParaRPr lang="en-CA" dirty="0"/>
          </a:p>
          <a:p>
            <a:pPr lvl="1"/>
            <a:r>
              <a:rPr lang="en-CA" dirty="0" smtClean="0"/>
              <a:t>21 </a:t>
            </a:r>
            <a:r>
              <a:rPr lang="en-CA" dirty="0"/>
              <a:t>general </a:t>
            </a:r>
            <a:r>
              <a:rPr lang="en-CA" dirty="0" smtClean="0"/>
              <a:t>guidelines</a:t>
            </a:r>
            <a:r>
              <a:rPr lang="en-CA" baseline="30000" dirty="0" smtClean="0"/>
              <a:t>2</a:t>
            </a:r>
            <a:r>
              <a:rPr lang="en-CA" dirty="0" smtClean="0"/>
              <a:t>, </a:t>
            </a:r>
            <a:r>
              <a:rPr lang="en-CA" dirty="0"/>
              <a:t>i.e.:</a:t>
            </a:r>
          </a:p>
          <a:p>
            <a:pPr lvl="2"/>
            <a:endParaRPr lang="en-CA" dirty="0" smtClean="0"/>
          </a:p>
          <a:p>
            <a:pPr lvl="2">
              <a:buClr>
                <a:srgbClr val="C00000"/>
              </a:buClr>
            </a:pPr>
            <a:r>
              <a:rPr lang="en-CA" dirty="0" smtClean="0"/>
              <a:t>Recognize </a:t>
            </a:r>
            <a:r>
              <a:rPr lang="en-CA" dirty="0"/>
              <a:t>the inherent worth of all people </a:t>
            </a:r>
          </a:p>
          <a:p>
            <a:pPr lvl="2">
              <a:buClr>
                <a:srgbClr val="C00000"/>
              </a:buClr>
            </a:pPr>
            <a:endParaRPr lang="en-CA" dirty="0" smtClean="0"/>
          </a:p>
          <a:p>
            <a:pPr lvl="2">
              <a:buClr>
                <a:srgbClr val="C00000"/>
              </a:buClr>
            </a:pPr>
            <a:r>
              <a:rPr lang="en-CA" dirty="0" smtClean="0"/>
              <a:t>Awareness </a:t>
            </a:r>
            <a:r>
              <a:rPr lang="en-CA" dirty="0"/>
              <a:t>of own beliefs and how they affect others</a:t>
            </a:r>
          </a:p>
          <a:p>
            <a:pPr lvl="2">
              <a:buClr>
                <a:srgbClr val="C00000"/>
              </a:buClr>
            </a:pPr>
            <a:endParaRPr lang="en-CA" dirty="0" smtClean="0"/>
          </a:p>
          <a:p>
            <a:pPr lvl="2">
              <a:buClr>
                <a:srgbClr val="C00000"/>
              </a:buClr>
            </a:pPr>
            <a:r>
              <a:rPr lang="en-CA" dirty="0" smtClean="0"/>
              <a:t>Recognize </a:t>
            </a:r>
            <a:r>
              <a:rPr lang="en-CA" dirty="0"/>
              <a:t>the reality of oppression</a:t>
            </a:r>
          </a:p>
          <a:p>
            <a:pPr lvl="2">
              <a:buClr>
                <a:srgbClr val="C00000"/>
              </a:buClr>
            </a:pPr>
            <a:endParaRPr lang="en-CA" dirty="0" smtClean="0"/>
          </a:p>
          <a:p>
            <a:pPr lvl="2">
              <a:buClr>
                <a:srgbClr val="C00000"/>
              </a:buClr>
            </a:pPr>
            <a:r>
              <a:rPr lang="en-CA" dirty="0" smtClean="0"/>
              <a:t>Assessment </a:t>
            </a:r>
            <a:r>
              <a:rPr lang="en-CA" dirty="0"/>
              <a:t>of individual, situational, and cultural </a:t>
            </a:r>
            <a:r>
              <a:rPr lang="en-CA" dirty="0" smtClean="0"/>
              <a:t>factors</a:t>
            </a:r>
            <a:endParaRPr lang="en-CA" dirty="0"/>
          </a:p>
        </p:txBody>
      </p:sp>
      <p:sp>
        <p:nvSpPr>
          <p:cNvPr id="7" name="Rectangle 6"/>
          <p:cNvSpPr/>
          <p:nvPr/>
        </p:nvSpPr>
        <p:spPr>
          <a:xfrm>
            <a:off x="0" y="6597352"/>
            <a:ext cx="9144000" cy="276999"/>
          </a:xfrm>
          <a:prstGeom prst="rect">
            <a:avLst/>
          </a:prstGeom>
        </p:spPr>
        <p:txBody>
          <a:bodyPr wrap="square">
            <a:spAutoFit/>
          </a:bodyPr>
          <a:lstStyle/>
          <a:p>
            <a:pPr marL="118872" algn="r"/>
            <a:r>
              <a:rPr lang="en-CA" sz="1200" baseline="30000" dirty="0" smtClean="0"/>
              <a:t>1</a:t>
            </a:r>
            <a:r>
              <a:rPr lang="en-CA" sz="1200" dirty="0" smtClean="0"/>
              <a:t>Canadian Psychological Association (2000); </a:t>
            </a:r>
            <a:r>
              <a:rPr lang="en-CA" sz="1200" baseline="30000" dirty="0" smtClean="0"/>
              <a:t>2</a:t>
            </a:r>
            <a:r>
              <a:rPr lang="en-CA" sz="1200" dirty="0" smtClean="0"/>
              <a:t>Canadian Psychological Association (2001)</a:t>
            </a:r>
            <a:endParaRPr lang="en-CA" sz="1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3284984"/>
            <a:ext cx="360040" cy="390043"/>
          </a:xfrm>
          <a:prstGeom prst="rect">
            <a:avLst/>
          </a:prstGeom>
        </p:spPr>
      </p:pic>
      <p:sp>
        <p:nvSpPr>
          <p:cNvPr id="8" name="Title 1"/>
          <p:cNvSpPr>
            <a:spLocks noGrp="1"/>
          </p:cNvSpPr>
          <p:nvPr>
            <p:ph type="title"/>
          </p:nvPr>
        </p:nvSpPr>
        <p:spPr>
          <a:xfrm>
            <a:off x="457200" y="125760"/>
            <a:ext cx="8229600" cy="1143000"/>
          </a:xfrm>
        </p:spPr>
        <p:txBody>
          <a:bodyPr>
            <a:normAutofit/>
          </a:bodyPr>
          <a:lstStyle/>
          <a:p>
            <a:r>
              <a:rPr lang="en-CA" dirty="0" smtClean="0"/>
              <a:t>Professional Guidelines </a:t>
            </a:r>
            <a:endParaRPr lang="en-CA" dirty="0"/>
          </a:p>
        </p:txBody>
      </p:sp>
    </p:spTree>
    <p:extLst>
      <p:ext uri="{BB962C8B-B14F-4D97-AF65-F5344CB8AC3E}">
        <p14:creationId xmlns:p14="http://schemas.microsoft.com/office/powerpoint/2010/main" val="3699608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fontScale="90000"/>
          </a:bodyPr>
          <a:lstStyle/>
          <a:p>
            <a:r>
              <a:rPr lang="en-CA" dirty="0" smtClean="0"/>
              <a:t>Advantages and Disadvantages for Practitioners</a:t>
            </a:r>
            <a:endParaRPr lang="en-CA" dirty="0"/>
          </a:p>
        </p:txBody>
      </p:sp>
      <p:sp>
        <p:nvSpPr>
          <p:cNvPr id="3" name="Content Placeholder 2"/>
          <p:cNvSpPr>
            <a:spLocks noGrp="1"/>
          </p:cNvSpPr>
          <p:nvPr>
            <p:ph sz="half" idx="1"/>
          </p:nvPr>
        </p:nvSpPr>
        <p:spPr>
          <a:xfrm>
            <a:off x="457200" y="1484784"/>
            <a:ext cx="4114800" cy="4870141"/>
          </a:xfrm>
        </p:spPr>
        <p:txBody>
          <a:bodyPr>
            <a:noAutofit/>
          </a:bodyPr>
          <a:lstStyle/>
          <a:p>
            <a:r>
              <a:rPr lang="en-CA" sz="3200" u="sng" dirty="0" smtClean="0"/>
              <a:t>Cultural Competency Frameworks</a:t>
            </a:r>
          </a:p>
          <a:p>
            <a:pPr lvl="1">
              <a:buFont typeface="Verdana" pitchFamily="34" charset="0"/>
              <a:buChar char="√"/>
            </a:pPr>
            <a:r>
              <a:rPr lang="en-CA" dirty="0" smtClean="0"/>
              <a:t>Comprehensive descriptions of cultural competency</a:t>
            </a:r>
          </a:p>
          <a:p>
            <a:pPr lvl="1">
              <a:buClr>
                <a:srgbClr val="FF0000"/>
              </a:buClr>
              <a:buFont typeface="Gill Sans MT" pitchFamily="34" charset="0"/>
              <a:buChar char="×"/>
            </a:pPr>
            <a:r>
              <a:rPr lang="en-CA" dirty="0" smtClean="0"/>
              <a:t>Highly complex: 34–300+ sub-factors</a:t>
            </a:r>
          </a:p>
          <a:p>
            <a:pPr lvl="1">
              <a:buClr>
                <a:srgbClr val="FF0000"/>
              </a:buClr>
              <a:buFont typeface="Gill Sans MT" pitchFamily="34" charset="0"/>
              <a:buChar char="×"/>
            </a:pPr>
            <a:r>
              <a:rPr lang="en-CA" dirty="0" smtClean="0"/>
              <a:t>Describe what competence is rather than how to achieve it</a:t>
            </a:r>
            <a:endParaRPr lang="en-CA" u="sng" dirty="0" smtClean="0"/>
          </a:p>
        </p:txBody>
      </p:sp>
      <p:sp>
        <p:nvSpPr>
          <p:cNvPr id="4" name="Content Placeholder 3"/>
          <p:cNvSpPr>
            <a:spLocks noGrp="1"/>
          </p:cNvSpPr>
          <p:nvPr>
            <p:ph sz="half" idx="2"/>
          </p:nvPr>
        </p:nvSpPr>
        <p:spPr>
          <a:xfrm>
            <a:off x="4714875" y="1484784"/>
            <a:ext cx="4172272" cy="4870141"/>
          </a:xfrm>
        </p:spPr>
        <p:txBody>
          <a:bodyPr>
            <a:noAutofit/>
          </a:bodyPr>
          <a:lstStyle/>
          <a:p>
            <a:r>
              <a:rPr lang="en-CA" sz="3200" u="sng" dirty="0" smtClean="0"/>
              <a:t>Cultural Competency Guidelines</a:t>
            </a:r>
          </a:p>
          <a:p>
            <a:pPr lvl="1">
              <a:buFont typeface="Verdana" pitchFamily="34" charset="0"/>
              <a:buChar char="√"/>
            </a:pPr>
            <a:r>
              <a:rPr lang="en-CA" dirty="0" smtClean="0"/>
              <a:t>State the importance of cultural competence to the profession</a:t>
            </a:r>
          </a:p>
          <a:p>
            <a:pPr lvl="1">
              <a:buFont typeface="Verdana" pitchFamily="34" charset="0"/>
              <a:buChar char="√"/>
            </a:pPr>
            <a:r>
              <a:rPr lang="en-CA" dirty="0" smtClean="0"/>
              <a:t>Concise</a:t>
            </a:r>
          </a:p>
          <a:p>
            <a:pPr lvl="1">
              <a:buFont typeface="Verdana" pitchFamily="34" charset="0"/>
              <a:buChar char="√"/>
            </a:pPr>
            <a:r>
              <a:rPr lang="en-CA" dirty="0" smtClean="0"/>
              <a:t>Provide ethical standards and suggested directions</a:t>
            </a:r>
          </a:p>
          <a:p>
            <a:pPr lvl="1">
              <a:buClr>
                <a:srgbClr val="FF0000"/>
              </a:buClr>
              <a:buFont typeface="Gill Sans MT" pitchFamily="34" charset="0"/>
              <a:buChar char="×"/>
            </a:pPr>
            <a:r>
              <a:rPr lang="en-CA" dirty="0" smtClean="0"/>
              <a:t>Offer few specifics on how to achieve standards</a:t>
            </a:r>
            <a:endParaRPr lang="en-CA" dirty="0"/>
          </a:p>
        </p:txBody>
      </p:sp>
      <p:sp>
        <p:nvSpPr>
          <p:cNvPr id="5" name="Rounded Rectangle 4"/>
          <p:cNvSpPr/>
          <p:nvPr/>
        </p:nvSpPr>
        <p:spPr>
          <a:xfrm>
            <a:off x="323528" y="1337008"/>
            <a:ext cx="4176464" cy="5188336"/>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4644008" y="1337008"/>
            <a:ext cx="4248472" cy="5188336"/>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73272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60648"/>
            <a:ext cx="8229600" cy="1143000"/>
          </a:xfrm>
        </p:spPr>
        <p:txBody>
          <a:bodyPr>
            <a:normAutofit fontScale="90000"/>
          </a:bodyPr>
          <a:lstStyle/>
          <a:p>
            <a:r>
              <a:rPr lang="en-CA" dirty="0" smtClean="0"/>
              <a:t>A Third Option: Cultural Adaptation Frameworks</a:t>
            </a:r>
            <a:endParaRPr lang="en-CA" dirty="0"/>
          </a:p>
        </p:txBody>
      </p:sp>
      <p:sp>
        <p:nvSpPr>
          <p:cNvPr id="8" name="Content Placeholder 7"/>
          <p:cNvSpPr>
            <a:spLocks noGrp="1"/>
          </p:cNvSpPr>
          <p:nvPr>
            <p:ph sz="half" idx="1"/>
          </p:nvPr>
        </p:nvSpPr>
        <p:spPr>
          <a:xfrm>
            <a:off x="457200" y="1488037"/>
            <a:ext cx="4186808" cy="3669155"/>
          </a:xfrm>
        </p:spPr>
        <p:txBody>
          <a:bodyPr numCol="1">
            <a:normAutofit/>
          </a:bodyPr>
          <a:lstStyle/>
          <a:p>
            <a:pPr marL="0" indent="0">
              <a:buNone/>
            </a:pPr>
            <a:r>
              <a:rPr lang="en-CA" sz="2800" u="sng" dirty="0" smtClean="0"/>
              <a:t>Advantages</a:t>
            </a:r>
          </a:p>
          <a:p>
            <a:pPr lvl="1">
              <a:buFont typeface="Wingdings" pitchFamily="2" charset="2"/>
              <a:buChar char="ü"/>
            </a:pPr>
            <a:r>
              <a:rPr lang="en-CA" dirty="0" smtClean="0"/>
              <a:t>Articulate processes / principles for modifying therapy</a:t>
            </a:r>
          </a:p>
          <a:p>
            <a:pPr lvl="1">
              <a:buFont typeface="Wingdings" pitchFamily="2" charset="2"/>
              <a:buChar char="ü"/>
            </a:pPr>
            <a:r>
              <a:rPr lang="en-CA" dirty="0" smtClean="0"/>
              <a:t>Utilization-focused, “</a:t>
            </a:r>
            <a:r>
              <a:rPr lang="en-CA" i="1" dirty="0" smtClean="0"/>
              <a:t>how to” </a:t>
            </a:r>
            <a:r>
              <a:rPr lang="en-CA" dirty="0" smtClean="0"/>
              <a:t>knowledge</a:t>
            </a:r>
          </a:p>
          <a:p>
            <a:pPr lvl="1">
              <a:buFont typeface="Wingdings" pitchFamily="2" charset="2"/>
              <a:buChar char="ü"/>
            </a:pPr>
            <a:r>
              <a:rPr lang="en-CA" dirty="0" smtClean="0"/>
              <a:t>Contain specific methods, examples, and techniques</a:t>
            </a:r>
          </a:p>
        </p:txBody>
      </p:sp>
      <p:sp>
        <p:nvSpPr>
          <p:cNvPr id="10" name="TextBox 9"/>
          <p:cNvSpPr txBox="1"/>
          <p:nvPr/>
        </p:nvSpPr>
        <p:spPr>
          <a:xfrm>
            <a:off x="323528" y="5212357"/>
            <a:ext cx="8640960" cy="1384995"/>
          </a:xfrm>
          <a:prstGeom prst="rect">
            <a:avLst/>
          </a:prstGeom>
          <a:noFill/>
        </p:spPr>
        <p:txBody>
          <a:bodyPr wrap="square" rtlCol="0">
            <a:spAutoFit/>
          </a:bodyPr>
          <a:lstStyle/>
          <a:p>
            <a:r>
              <a:rPr lang="en-CA" sz="2800" dirty="0" smtClean="0">
                <a:solidFill>
                  <a:schemeClr val="accent2"/>
                </a:solidFill>
              </a:rPr>
              <a:t>Implication: </a:t>
            </a:r>
            <a:r>
              <a:rPr lang="en-CA" sz="2800" i="1" dirty="0" smtClean="0">
                <a:solidFill>
                  <a:schemeClr val="accent2"/>
                </a:solidFill>
              </a:rPr>
              <a:t>The most practical tool for practitioners, but not a replacement for cultural knowledge and experience</a:t>
            </a:r>
            <a:r>
              <a:rPr lang="en-CA" sz="2800" i="1" baseline="30000" dirty="0" smtClean="0">
                <a:solidFill>
                  <a:schemeClr val="accent2"/>
                </a:solidFill>
              </a:rPr>
              <a:t>1</a:t>
            </a:r>
            <a:r>
              <a:rPr lang="en-CA" sz="2800" i="1" dirty="0" smtClean="0">
                <a:solidFill>
                  <a:schemeClr val="accent2"/>
                </a:solidFill>
              </a:rPr>
              <a:t>.</a:t>
            </a:r>
            <a:endParaRPr lang="en-CA" sz="2800" i="1" dirty="0">
              <a:solidFill>
                <a:schemeClr val="accent2"/>
              </a:solidFill>
            </a:endParaRPr>
          </a:p>
        </p:txBody>
      </p:sp>
      <p:sp>
        <p:nvSpPr>
          <p:cNvPr id="11" name="Content Placeholder 7"/>
          <p:cNvSpPr>
            <a:spLocks noGrp="1"/>
          </p:cNvSpPr>
          <p:nvPr>
            <p:ph sz="half" idx="1"/>
          </p:nvPr>
        </p:nvSpPr>
        <p:spPr>
          <a:xfrm>
            <a:off x="4860032" y="1488038"/>
            <a:ext cx="4176464" cy="3724320"/>
          </a:xfrm>
        </p:spPr>
        <p:txBody>
          <a:bodyPr numCol="1">
            <a:normAutofit/>
          </a:bodyPr>
          <a:lstStyle/>
          <a:p>
            <a:pPr marL="0" indent="0">
              <a:buNone/>
            </a:pPr>
            <a:r>
              <a:rPr lang="en-CA" u="sng" dirty="0"/>
              <a:t>Disadvantages</a:t>
            </a:r>
          </a:p>
          <a:p>
            <a:pPr lvl="1">
              <a:buClr>
                <a:srgbClr val="FF0000"/>
              </a:buClr>
              <a:buFont typeface="Gill Sans MT" pitchFamily="34" charset="0"/>
              <a:buChar char="×"/>
            </a:pPr>
            <a:r>
              <a:rPr lang="en-CA" dirty="0"/>
              <a:t>Build upon frameworks and guidelines </a:t>
            </a:r>
          </a:p>
          <a:p>
            <a:pPr lvl="1">
              <a:buClr>
                <a:srgbClr val="FF0000"/>
              </a:buClr>
              <a:buFont typeface="Gill Sans MT" pitchFamily="34" charset="0"/>
              <a:buChar char="×"/>
            </a:pPr>
            <a:r>
              <a:rPr lang="en-CA" dirty="0"/>
              <a:t>Assume practitioner knows about and values cultural competency</a:t>
            </a:r>
          </a:p>
          <a:p>
            <a:pPr lvl="1">
              <a:buClr>
                <a:srgbClr val="FF0000"/>
              </a:buClr>
              <a:buFont typeface="Gill Sans MT" pitchFamily="34" charset="0"/>
              <a:buChar char="×"/>
            </a:pPr>
            <a:r>
              <a:rPr lang="en-CA" dirty="0"/>
              <a:t>Still require practitioners to research </a:t>
            </a:r>
            <a:r>
              <a:rPr lang="en-CA" dirty="0" smtClean="0"/>
              <a:t>individual </a:t>
            </a:r>
            <a:r>
              <a:rPr lang="en-CA" dirty="0"/>
              <a:t>minority groups</a:t>
            </a:r>
          </a:p>
        </p:txBody>
      </p:sp>
      <p:sp>
        <p:nvSpPr>
          <p:cNvPr id="12" name="Rectangle 11"/>
          <p:cNvSpPr/>
          <p:nvPr/>
        </p:nvSpPr>
        <p:spPr>
          <a:xfrm>
            <a:off x="0" y="6597352"/>
            <a:ext cx="9144000" cy="276999"/>
          </a:xfrm>
          <a:prstGeom prst="rect">
            <a:avLst/>
          </a:prstGeom>
        </p:spPr>
        <p:txBody>
          <a:bodyPr wrap="square">
            <a:spAutoFit/>
          </a:bodyPr>
          <a:lstStyle/>
          <a:p>
            <a:pPr marL="118872" algn="r"/>
            <a:r>
              <a:rPr lang="en-CA" sz="1200" baseline="30000" dirty="0" smtClean="0"/>
              <a:t>1</a:t>
            </a:r>
            <a:r>
              <a:rPr lang="en-CA" sz="1200" dirty="0" smtClean="0"/>
              <a:t>Hwang (2006)</a:t>
            </a:r>
            <a:endParaRPr lang="en-CA" sz="1200" dirty="0"/>
          </a:p>
        </p:txBody>
      </p:sp>
      <p:sp>
        <p:nvSpPr>
          <p:cNvPr id="9" name="Rounded Rectangle 8"/>
          <p:cNvSpPr/>
          <p:nvPr/>
        </p:nvSpPr>
        <p:spPr>
          <a:xfrm>
            <a:off x="323528" y="1337008"/>
            <a:ext cx="4248472" cy="3875349"/>
          </a:xfrm>
          <a:prstGeom prst="roundRect">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4644008" y="1337008"/>
            <a:ext cx="4248472" cy="387534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3025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16632"/>
            <a:ext cx="8229600" cy="1143000"/>
          </a:xfrm>
        </p:spPr>
        <p:txBody>
          <a:bodyPr>
            <a:normAutofit fontScale="90000"/>
          </a:bodyPr>
          <a:lstStyle/>
          <a:p>
            <a:r>
              <a:rPr lang="en-CA" dirty="0" smtClean="0"/>
              <a:t>Ecological Validity Model</a:t>
            </a:r>
            <a:r>
              <a:rPr lang="en-CA" baseline="30000" dirty="0" smtClean="0"/>
              <a:t>1</a:t>
            </a:r>
            <a:r>
              <a:rPr lang="en-CA" dirty="0" smtClean="0"/>
              <a:t> (EVM)</a:t>
            </a:r>
            <a:endParaRPr lang="en-CA" dirty="0"/>
          </a:p>
        </p:txBody>
      </p:sp>
      <p:sp>
        <p:nvSpPr>
          <p:cNvPr id="4" name="Rectangle 3"/>
          <p:cNvSpPr/>
          <p:nvPr/>
        </p:nvSpPr>
        <p:spPr>
          <a:xfrm>
            <a:off x="0" y="6597352"/>
            <a:ext cx="9144000" cy="276999"/>
          </a:xfrm>
          <a:prstGeom prst="rect">
            <a:avLst/>
          </a:prstGeom>
        </p:spPr>
        <p:txBody>
          <a:bodyPr wrap="square">
            <a:spAutoFit/>
          </a:bodyPr>
          <a:lstStyle/>
          <a:p>
            <a:pPr marL="118872" algn="r"/>
            <a:r>
              <a:rPr lang="en-CA" sz="1200" baseline="30000" dirty="0" smtClean="0"/>
              <a:t>1</a:t>
            </a:r>
            <a:r>
              <a:rPr lang="en-CA" sz="1200" dirty="0"/>
              <a:t> </a:t>
            </a:r>
            <a:r>
              <a:rPr lang="en-CA" sz="1200" dirty="0" smtClean="0"/>
              <a:t>Bernal</a:t>
            </a:r>
            <a:r>
              <a:rPr lang="en-CA" sz="1200" dirty="0"/>
              <a:t>, Bonilla, &amp; </a:t>
            </a:r>
            <a:r>
              <a:rPr lang="en-CA" sz="1200" dirty="0" err="1" smtClean="0"/>
              <a:t>Bellido</a:t>
            </a:r>
            <a:r>
              <a:rPr lang="en-CA" sz="1200" dirty="0" smtClean="0"/>
              <a:t> (1995) </a:t>
            </a:r>
            <a:endParaRPr lang="en-CA" sz="1200" dirty="0"/>
          </a:p>
        </p:txBody>
      </p:sp>
      <p:grpSp>
        <p:nvGrpSpPr>
          <p:cNvPr id="2" name="Group 1"/>
          <p:cNvGrpSpPr/>
          <p:nvPr/>
        </p:nvGrpSpPr>
        <p:grpSpPr>
          <a:xfrm>
            <a:off x="184016" y="2672290"/>
            <a:ext cx="1992731" cy="1521169"/>
            <a:chOff x="184016" y="2672290"/>
            <a:chExt cx="1992731" cy="1521169"/>
          </a:xfrm>
        </p:grpSpPr>
        <p:sp>
          <p:nvSpPr>
            <p:cNvPr id="19" name="Rectangle 18"/>
            <p:cNvSpPr/>
            <p:nvPr/>
          </p:nvSpPr>
          <p:spPr>
            <a:xfrm>
              <a:off x="184016" y="2672290"/>
              <a:ext cx="1873167" cy="1384263"/>
            </a:xfrm>
            <a:prstGeom prst="rect">
              <a:avLst/>
            </a:prstGeom>
            <a:blipFill dpi="0" rotWithShape="1">
              <a:blip r:embed="rId3">
                <a:extLst>
                  <a:ext uri="{28A0092B-C50C-407E-A947-70E740481C1C}">
                    <a14:useLocalDpi xmlns:a14="http://schemas.microsoft.com/office/drawing/2010/main" val="0"/>
                  </a:ext>
                </a:extLst>
              </a:blip>
              <a:srcRect/>
              <a:stretch>
                <a:fillRect l="13050" r="1305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1a"/>
            <p:cNvSpPr/>
            <p:nvPr/>
          </p:nvSpPr>
          <p:spPr>
            <a:xfrm>
              <a:off x="562635" y="3805561"/>
              <a:ext cx="1614112" cy="387898"/>
            </a:xfrm>
            <a:custGeom>
              <a:avLst/>
              <a:gdLst>
                <a:gd name="connsiteX0" fmla="*/ 0 w 1614112"/>
                <a:gd name="connsiteY0" fmla="*/ 0 h 387898"/>
                <a:gd name="connsiteX1" fmla="*/ 1614112 w 1614112"/>
                <a:gd name="connsiteY1" fmla="*/ 0 h 387898"/>
                <a:gd name="connsiteX2" fmla="*/ 1614112 w 1614112"/>
                <a:gd name="connsiteY2" fmla="*/ 387898 h 387898"/>
                <a:gd name="connsiteX3" fmla="*/ 0 w 1614112"/>
                <a:gd name="connsiteY3" fmla="*/ 387898 h 387898"/>
                <a:gd name="connsiteX4" fmla="*/ 0 w 1614112"/>
                <a:gd name="connsiteY4" fmla="*/ 0 h 3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112" h="387898">
                  <a:moveTo>
                    <a:pt x="0" y="0"/>
                  </a:moveTo>
                  <a:lnTo>
                    <a:pt x="1614112" y="0"/>
                  </a:lnTo>
                  <a:lnTo>
                    <a:pt x="1614112" y="387898"/>
                  </a:lnTo>
                  <a:lnTo>
                    <a:pt x="0" y="3878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CA" sz="2400" b="0" u="sng" kern="1200" dirty="0" smtClean="0"/>
                <a:t>Language</a:t>
              </a:r>
              <a:r>
                <a:rPr lang="en-CA" sz="2400" b="0" kern="1200" dirty="0" smtClean="0"/>
                <a:t> </a:t>
              </a:r>
              <a:endParaRPr lang="en-CA" sz="2400" b="0" kern="1200" dirty="0"/>
            </a:p>
          </p:txBody>
        </p:sp>
      </p:grpSp>
      <p:grpSp>
        <p:nvGrpSpPr>
          <p:cNvPr id="3" name="Group 2"/>
          <p:cNvGrpSpPr/>
          <p:nvPr/>
        </p:nvGrpSpPr>
        <p:grpSpPr>
          <a:xfrm>
            <a:off x="2469097" y="2672290"/>
            <a:ext cx="1992731" cy="1521169"/>
            <a:chOff x="2469097" y="2672290"/>
            <a:chExt cx="1992731" cy="1521169"/>
          </a:xfrm>
        </p:grpSpPr>
        <p:sp>
          <p:nvSpPr>
            <p:cNvPr id="21" name="Rectangle 20"/>
            <p:cNvSpPr/>
            <p:nvPr/>
          </p:nvSpPr>
          <p:spPr>
            <a:xfrm>
              <a:off x="2469097" y="2672290"/>
              <a:ext cx="1873167" cy="1384263"/>
            </a:xfrm>
            <a:prstGeom prst="rect">
              <a:avLst/>
            </a:prstGeom>
            <a:blipFill dpi="0" rotWithShape="1">
              <a:blip r:embed="rId4">
                <a:extLst>
                  <a:ext uri="{28A0092B-C50C-407E-A947-70E740481C1C}">
                    <a14:useLocalDpi xmlns:a14="http://schemas.microsoft.com/office/drawing/2010/main" val="0"/>
                  </a:ext>
                </a:extLst>
              </a:blip>
              <a:srcRect/>
              <a:stretch>
                <a:fillRect l="19302" t="5120" r="13912" b="3074"/>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2" name="Freeform 21"/>
            <p:cNvSpPr/>
            <p:nvPr/>
          </p:nvSpPr>
          <p:spPr>
            <a:xfrm>
              <a:off x="2847716" y="3805561"/>
              <a:ext cx="1614112" cy="387898"/>
            </a:xfrm>
            <a:custGeom>
              <a:avLst/>
              <a:gdLst>
                <a:gd name="connsiteX0" fmla="*/ 0 w 1614112"/>
                <a:gd name="connsiteY0" fmla="*/ 0 h 387898"/>
                <a:gd name="connsiteX1" fmla="*/ 1614112 w 1614112"/>
                <a:gd name="connsiteY1" fmla="*/ 0 h 387898"/>
                <a:gd name="connsiteX2" fmla="*/ 1614112 w 1614112"/>
                <a:gd name="connsiteY2" fmla="*/ 387898 h 387898"/>
                <a:gd name="connsiteX3" fmla="*/ 0 w 1614112"/>
                <a:gd name="connsiteY3" fmla="*/ 387898 h 387898"/>
                <a:gd name="connsiteX4" fmla="*/ 0 w 1614112"/>
                <a:gd name="connsiteY4" fmla="*/ 0 h 3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112" h="387898">
                  <a:moveTo>
                    <a:pt x="0" y="0"/>
                  </a:moveTo>
                  <a:lnTo>
                    <a:pt x="1614112" y="0"/>
                  </a:lnTo>
                  <a:lnTo>
                    <a:pt x="1614112" y="387898"/>
                  </a:lnTo>
                  <a:lnTo>
                    <a:pt x="0" y="3878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CA" sz="2400" b="0" u="sng" kern="1200" dirty="0" smtClean="0"/>
                <a:t>Persons</a:t>
              </a:r>
              <a:r>
                <a:rPr lang="en-CA" sz="2400" b="0" kern="1200" dirty="0" smtClean="0"/>
                <a:t> </a:t>
              </a:r>
            </a:p>
          </p:txBody>
        </p:sp>
      </p:grpSp>
      <p:grpSp>
        <p:nvGrpSpPr>
          <p:cNvPr id="6" name="Group 5"/>
          <p:cNvGrpSpPr/>
          <p:nvPr/>
        </p:nvGrpSpPr>
        <p:grpSpPr>
          <a:xfrm>
            <a:off x="4754178" y="2672290"/>
            <a:ext cx="1992731" cy="1521169"/>
            <a:chOff x="4754178" y="2672290"/>
            <a:chExt cx="1992731" cy="1521169"/>
          </a:xfrm>
        </p:grpSpPr>
        <p:sp>
          <p:nvSpPr>
            <p:cNvPr id="23" name="Rectangle 22"/>
            <p:cNvSpPr/>
            <p:nvPr/>
          </p:nvSpPr>
          <p:spPr>
            <a:xfrm>
              <a:off x="4754178" y="2672290"/>
              <a:ext cx="1873167" cy="1384263"/>
            </a:xfrm>
            <a:prstGeom prst="rect">
              <a:avLst/>
            </a:prstGeom>
            <a:blipFill dpi="0" rotWithShape="1">
              <a:blip r:embed="rId5">
                <a:extLst>
                  <a:ext uri="{28A0092B-C50C-407E-A947-70E740481C1C}">
                    <a14:useLocalDpi xmlns:a14="http://schemas.microsoft.com/office/drawing/2010/main" val="0"/>
                  </a:ext>
                </a:extLst>
              </a:blip>
              <a:srcRect/>
              <a:stretch>
                <a:fillRect l="28900" t="3916" r="24014" b="9985"/>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4" name="Freeform 23"/>
            <p:cNvSpPr/>
            <p:nvPr/>
          </p:nvSpPr>
          <p:spPr>
            <a:xfrm>
              <a:off x="5132797" y="3805561"/>
              <a:ext cx="1614112" cy="387898"/>
            </a:xfrm>
            <a:custGeom>
              <a:avLst/>
              <a:gdLst>
                <a:gd name="connsiteX0" fmla="*/ 0 w 1614112"/>
                <a:gd name="connsiteY0" fmla="*/ 0 h 387898"/>
                <a:gd name="connsiteX1" fmla="*/ 1614112 w 1614112"/>
                <a:gd name="connsiteY1" fmla="*/ 0 h 387898"/>
                <a:gd name="connsiteX2" fmla="*/ 1614112 w 1614112"/>
                <a:gd name="connsiteY2" fmla="*/ 387898 h 387898"/>
                <a:gd name="connsiteX3" fmla="*/ 0 w 1614112"/>
                <a:gd name="connsiteY3" fmla="*/ 387898 h 387898"/>
                <a:gd name="connsiteX4" fmla="*/ 0 w 1614112"/>
                <a:gd name="connsiteY4" fmla="*/ 0 h 3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112" h="387898">
                  <a:moveTo>
                    <a:pt x="0" y="0"/>
                  </a:moveTo>
                  <a:lnTo>
                    <a:pt x="1614112" y="0"/>
                  </a:lnTo>
                  <a:lnTo>
                    <a:pt x="1614112" y="387898"/>
                  </a:lnTo>
                  <a:lnTo>
                    <a:pt x="0" y="3878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CA" sz="2400" b="0" u="sng" kern="1200" dirty="0" smtClean="0"/>
                <a:t>Metaphors</a:t>
              </a:r>
              <a:r>
                <a:rPr lang="en-CA" sz="2400" b="0" kern="1200" dirty="0" smtClean="0"/>
                <a:t> </a:t>
              </a:r>
            </a:p>
          </p:txBody>
        </p:sp>
      </p:grpSp>
      <p:grpSp>
        <p:nvGrpSpPr>
          <p:cNvPr id="8" name="Group 7"/>
          <p:cNvGrpSpPr/>
          <p:nvPr/>
        </p:nvGrpSpPr>
        <p:grpSpPr>
          <a:xfrm>
            <a:off x="7039259" y="2672290"/>
            <a:ext cx="1992731" cy="1521169"/>
            <a:chOff x="7039259" y="2672290"/>
            <a:chExt cx="1992731" cy="1521169"/>
          </a:xfrm>
        </p:grpSpPr>
        <p:sp>
          <p:nvSpPr>
            <p:cNvPr id="25" name="Rectangle 24"/>
            <p:cNvSpPr/>
            <p:nvPr/>
          </p:nvSpPr>
          <p:spPr>
            <a:xfrm>
              <a:off x="7039259" y="2672290"/>
              <a:ext cx="1873167" cy="1384263"/>
            </a:xfrm>
            <a:prstGeom prst="rect">
              <a:avLst/>
            </a:prstGeom>
            <a:blipFill dpi="0" rotWithShape="1">
              <a:blip r:embed="rId6">
                <a:extLst>
                  <a:ext uri="{28A0092B-C50C-407E-A947-70E740481C1C}">
                    <a14:useLocalDpi xmlns:a14="http://schemas.microsoft.com/office/drawing/2010/main" val="0"/>
                  </a:ext>
                </a:extLst>
              </a:blip>
              <a:srcRect/>
              <a:stretch>
                <a:fillRect l="16403" t="6655" r="12114" b="1383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6" name="Freeform 25"/>
            <p:cNvSpPr/>
            <p:nvPr/>
          </p:nvSpPr>
          <p:spPr>
            <a:xfrm>
              <a:off x="7417878" y="3805561"/>
              <a:ext cx="1614112" cy="387898"/>
            </a:xfrm>
            <a:custGeom>
              <a:avLst/>
              <a:gdLst>
                <a:gd name="connsiteX0" fmla="*/ 0 w 1614112"/>
                <a:gd name="connsiteY0" fmla="*/ 0 h 387898"/>
                <a:gd name="connsiteX1" fmla="*/ 1614112 w 1614112"/>
                <a:gd name="connsiteY1" fmla="*/ 0 h 387898"/>
                <a:gd name="connsiteX2" fmla="*/ 1614112 w 1614112"/>
                <a:gd name="connsiteY2" fmla="*/ 387898 h 387898"/>
                <a:gd name="connsiteX3" fmla="*/ 0 w 1614112"/>
                <a:gd name="connsiteY3" fmla="*/ 387898 h 387898"/>
                <a:gd name="connsiteX4" fmla="*/ 0 w 1614112"/>
                <a:gd name="connsiteY4" fmla="*/ 0 h 3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112" h="387898">
                  <a:moveTo>
                    <a:pt x="0" y="0"/>
                  </a:moveTo>
                  <a:lnTo>
                    <a:pt x="1614112" y="0"/>
                  </a:lnTo>
                  <a:lnTo>
                    <a:pt x="1614112" y="387898"/>
                  </a:lnTo>
                  <a:lnTo>
                    <a:pt x="0" y="3878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CA" sz="2400" b="0" u="sng" kern="1200" dirty="0" smtClean="0"/>
                <a:t>Content</a:t>
              </a:r>
              <a:r>
                <a:rPr lang="en-CA" sz="2400" b="0" kern="1200" dirty="0" smtClean="0"/>
                <a:t> </a:t>
              </a:r>
              <a:endParaRPr lang="en-CA" sz="2400" b="0" kern="1200" dirty="0"/>
            </a:p>
          </p:txBody>
        </p:sp>
      </p:grpSp>
      <p:grpSp>
        <p:nvGrpSpPr>
          <p:cNvPr id="9" name="Group 8"/>
          <p:cNvGrpSpPr/>
          <p:nvPr/>
        </p:nvGrpSpPr>
        <p:grpSpPr>
          <a:xfrm>
            <a:off x="184016" y="4392732"/>
            <a:ext cx="1992731" cy="1521169"/>
            <a:chOff x="184016" y="4392732"/>
            <a:chExt cx="1992731" cy="1521169"/>
          </a:xfrm>
        </p:grpSpPr>
        <p:sp>
          <p:nvSpPr>
            <p:cNvPr id="27" name="Rectangle 26"/>
            <p:cNvSpPr/>
            <p:nvPr/>
          </p:nvSpPr>
          <p:spPr>
            <a:xfrm>
              <a:off x="184016" y="4392732"/>
              <a:ext cx="1873167" cy="1384263"/>
            </a:xfrm>
            <a:prstGeom prst="rect">
              <a:avLst/>
            </a:prstGeom>
            <a:blipFill dpi="0" rotWithShape="1">
              <a:blip r:embed="rId7">
                <a:extLst>
                  <a:ext uri="{28A0092B-C50C-407E-A947-70E740481C1C}">
                    <a14:useLocalDpi xmlns:a14="http://schemas.microsoft.com/office/drawing/2010/main" val="0"/>
                  </a:ext>
                </a:extLst>
              </a:blip>
              <a:srcRect/>
              <a:stretch>
                <a:fillRect l="19861" t="5752" r="24113" b="18436"/>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8" name="Freeform 27"/>
            <p:cNvSpPr/>
            <p:nvPr/>
          </p:nvSpPr>
          <p:spPr>
            <a:xfrm>
              <a:off x="562635" y="5526003"/>
              <a:ext cx="1614112" cy="387898"/>
            </a:xfrm>
            <a:custGeom>
              <a:avLst/>
              <a:gdLst>
                <a:gd name="connsiteX0" fmla="*/ 0 w 1614112"/>
                <a:gd name="connsiteY0" fmla="*/ 0 h 387898"/>
                <a:gd name="connsiteX1" fmla="*/ 1614112 w 1614112"/>
                <a:gd name="connsiteY1" fmla="*/ 0 h 387898"/>
                <a:gd name="connsiteX2" fmla="*/ 1614112 w 1614112"/>
                <a:gd name="connsiteY2" fmla="*/ 387898 h 387898"/>
                <a:gd name="connsiteX3" fmla="*/ 0 w 1614112"/>
                <a:gd name="connsiteY3" fmla="*/ 387898 h 387898"/>
                <a:gd name="connsiteX4" fmla="*/ 0 w 1614112"/>
                <a:gd name="connsiteY4" fmla="*/ 0 h 3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112" h="387898">
                  <a:moveTo>
                    <a:pt x="0" y="0"/>
                  </a:moveTo>
                  <a:lnTo>
                    <a:pt x="1614112" y="0"/>
                  </a:lnTo>
                  <a:lnTo>
                    <a:pt x="1614112" y="387898"/>
                  </a:lnTo>
                  <a:lnTo>
                    <a:pt x="0" y="3878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CA" sz="2400" b="0" u="sng" kern="1200" dirty="0" smtClean="0"/>
                <a:t>Concepts</a:t>
              </a:r>
              <a:r>
                <a:rPr lang="en-CA" sz="2400" b="0" kern="1200" dirty="0" smtClean="0"/>
                <a:t> </a:t>
              </a:r>
              <a:endParaRPr lang="en-CA" sz="2400" b="0" kern="1200" dirty="0"/>
            </a:p>
          </p:txBody>
        </p:sp>
      </p:grpSp>
      <p:grpSp>
        <p:nvGrpSpPr>
          <p:cNvPr id="10" name="Group 9"/>
          <p:cNvGrpSpPr/>
          <p:nvPr/>
        </p:nvGrpSpPr>
        <p:grpSpPr>
          <a:xfrm>
            <a:off x="2469097" y="4392732"/>
            <a:ext cx="1992731" cy="1521169"/>
            <a:chOff x="2469097" y="4392732"/>
            <a:chExt cx="1992731" cy="1521169"/>
          </a:xfrm>
        </p:grpSpPr>
        <p:sp>
          <p:nvSpPr>
            <p:cNvPr id="29" name="Rectangle 28"/>
            <p:cNvSpPr/>
            <p:nvPr/>
          </p:nvSpPr>
          <p:spPr>
            <a:xfrm>
              <a:off x="2469097" y="4392732"/>
              <a:ext cx="1873167" cy="1384263"/>
            </a:xfrm>
            <a:prstGeom prst="rect">
              <a:avLst/>
            </a:prstGeom>
            <a:blipFill dpi="0" rotWithShape="1">
              <a:blip r:embed="rId8">
                <a:extLst>
                  <a:ext uri="{28A0092B-C50C-407E-A947-70E740481C1C}">
                    <a14:useLocalDpi xmlns:a14="http://schemas.microsoft.com/office/drawing/2010/main" val="0"/>
                  </a:ext>
                </a:extLst>
              </a:blip>
              <a:srcRect/>
              <a:stretch>
                <a:fillRect l="23657" t="10646" r="20106" b="1536"/>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0" name="Freeform 29"/>
            <p:cNvSpPr/>
            <p:nvPr/>
          </p:nvSpPr>
          <p:spPr>
            <a:xfrm>
              <a:off x="2847716" y="5526003"/>
              <a:ext cx="1614112" cy="387898"/>
            </a:xfrm>
            <a:custGeom>
              <a:avLst/>
              <a:gdLst>
                <a:gd name="connsiteX0" fmla="*/ 0 w 1614112"/>
                <a:gd name="connsiteY0" fmla="*/ 0 h 387898"/>
                <a:gd name="connsiteX1" fmla="*/ 1614112 w 1614112"/>
                <a:gd name="connsiteY1" fmla="*/ 0 h 387898"/>
                <a:gd name="connsiteX2" fmla="*/ 1614112 w 1614112"/>
                <a:gd name="connsiteY2" fmla="*/ 387898 h 387898"/>
                <a:gd name="connsiteX3" fmla="*/ 0 w 1614112"/>
                <a:gd name="connsiteY3" fmla="*/ 387898 h 387898"/>
                <a:gd name="connsiteX4" fmla="*/ 0 w 1614112"/>
                <a:gd name="connsiteY4" fmla="*/ 0 h 3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112" h="387898">
                  <a:moveTo>
                    <a:pt x="0" y="0"/>
                  </a:moveTo>
                  <a:lnTo>
                    <a:pt x="1614112" y="0"/>
                  </a:lnTo>
                  <a:lnTo>
                    <a:pt x="1614112" y="387898"/>
                  </a:lnTo>
                  <a:lnTo>
                    <a:pt x="0" y="3878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CA" sz="2400" b="0" u="sng" kern="1200" dirty="0" smtClean="0"/>
                <a:t>Goals</a:t>
              </a:r>
            </a:p>
          </p:txBody>
        </p:sp>
      </p:grpSp>
      <p:grpSp>
        <p:nvGrpSpPr>
          <p:cNvPr id="11" name="Group 10"/>
          <p:cNvGrpSpPr/>
          <p:nvPr/>
        </p:nvGrpSpPr>
        <p:grpSpPr>
          <a:xfrm>
            <a:off x="4754178" y="4392732"/>
            <a:ext cx="1992731" cy="1521169"/>
            <a:chOff x="4754178" y="4392732"/>
            <a:chExt cx="1992731" cy="1521169"/>
          </a:xfrm>
        </p:grpSpPr>
        <p:sp>
          <p:nvSpPr>
            <p:cNvPr id="31" name="Rectangle 30"/>
            <p:cNvSpPr/>
            <p:nvPr/>
          </p:nvSpPr>
          <p:spPr>
            <a:xfrm>
              <a:off x="4754178" y="4392732"/>
              <a:ext cx="1873167" cy="1384263"/>
            </a:xfrm>
            <a:prstGeom prst="rect">
              <a:avLst/>
            </a:prstGeom>
            <a:blipFill dpi="0" rotWithShape="1">
              <a:blip r:embed="rId9">
                <a:extLst>
                  <a:ext uri="{28A0092B-C50C-407E-A947-70E740481C1C}">
                    <a14:useLocalDpi xmlns:a14="http://schemas.microsoft.com/office/drawing/2010/main" val="0"/>
                  </a:ext>
                </a:extLst>
              </a:blip>
              <a:srcRect/>
              <a:stretch>
                <a:fillRect l="14681" t="215" r="13799" b="9987"/>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2" name="Freeform 31"/>
            <p:cNvSpPr/>
            <p:nvPr/>
          </p:nvSpPr>
          <p:spPr>
            <a:xfrm>
              <a:off x="5132797" y="5526003"/>
              <a:ext cx="1614112" cy="387898"/>
            </a:xfrm>
            <a:custGeom>
              <a:avLst/>
              <a:gdLst>
                <a:gd name="connsiteX0" fmla="*/ 0 w 1614112"/>
                <a:gd name="connsiteY0" fmla="*/ 0 h 387898"/>
                <a:gd name="connsiteX1" fmla="*/ 1614112 w 1614112"/>
                <a:gd name="connsiteY1" fmla="*/ 0 h 387898"/>
                <a:gd name="connsiteX2" fmla="*/ 1614112 w 1614112"/>
                <a:gd name="connsiteY2" fmla="*/ 387898 h 387898"/>
                <a:gd name="connsiteX3" fmla="*/ 0 w 1614112"/>
                <a:gd name="connsiteY3" fmla="*/ 387898 h 387898"/>
                <a:gd name="connsiteX4" fmla="*/ 0 w 1614112"/>
                <a:gd name="connsiteY4" fmla="*/ 0 h 3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112" h="387898">
                  <a:moveTo>
                    <a:pt x="0" y="0"/>
                  </a:moveTo>
                  <a:lnTo>
                    <a:pt x="1614112" y="0"/>
                  </a:lnTo>
                  <a:lnTo>
                    <a:pt x="1614112" y="387898"/>
                  </a:lnTo>
                  <a:lnTo>
                    <a:pt x="0" y="3878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CA" sz="2400" b="0" u="sng" kern="1200" dirty="0" smtClean="0"/>
                <a:t>Methods</a:t>
              </a:r>
              <a:endParaRPr lang="en-CA" sz="2400" b="0" kern="1200" dirty="0"/>
            </a:p>
          </p:txBody>
        </p:sp>
      </p:grpSp>
      <p:grpSp>
        <p:nvGrpSpPr>
          <p:cNvPr id="12" name="Group 11"/>
          <p:cNvGrpSpPr/>
          <p:nvPr/>
        </p:nvGrpSpPr>
        <p:grpSpPr>
          <a:xfrm>
            <a:off x="7039259" y="4392732"/>
            <a:ext cx="1992731" cy="1521169"/>
            <a:chOff x="7039259" y="4392732"/>
            <a:chExt cx="1992731" cy="1521169"/>
          </a:xfrm>
        </p:grpSpPr>
        <p:sp>
          <p:nvSpPr>
            <p:cNvPr id="33" name="Rectangle 32"/>
            <p:cNvSpPr/>
            <p:nvPr/>
          </p:nvSpPr>
          <p:spPr>
            <a:xfrm>
              <a:off x="7039259" y="4392732"/>
              <a:ext cx="1873167" cy="1384263"/>
            </a:xfrm>
            <a:prstGeom prst="rect">
              <a:avLst/>
            </a:prstGeom>
            <a:blipFill dpi="0" rotWithShape="1">
              <a:blip r:embed="rId10">
                <a:extLst>
                  <a:ext uri="{28A0092B-C50C-407E-A947-70E740481C1C}">
                    <a14:useLocalDpi xmlns:a14="http://schemas.microsoft.com/office/drawing/2010/main" val="0"/>
                  </a:ext>
                </a:extLst>
              </a:blip>
              <a:srcRect/>
              <a:stretch>
                <a:fillRect l="7982" r="7982"/>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4" name="Freeform 33"/>
            <p:cNvSpPr/>
            <p:nvPr/>
          </p:nvSpPr>
          <p:spPr>
            <a:xfrm>
              <a:off x="7417878" y="5526003"/>
              <a:ext cx="1614112" cy="387898"/>
            </a:xfrm>
            <a:custGeom>
              <a:avLst/>
              <a:gdLst>
                <a:gd name="connsiteX0" fmla="*/ 0 w 1614112"/>
                <a:gd name="connsiteY0" fmla="*/ 0 h 387898"/>
                <a:gd name="connsiteX1" fmla="*/ 1614112 w 1614112"/>
                <a:gd name="connsiteY1" fmla="*/ 0 h 387898"/>
                <a:gd name="connsiteX2" fmla="*/ 1614112 w 1614112"/>
                <a:gd name="connsiteY2" fmla="*/ 387898 h 387898"/>
                <a:gd name="connsiteX3" fmla="*/ 0 w 1614112"/>
                <a:gd name="connsiteY3" fmla="*/ 387898 h 387898"/>
                <a:gd name="connsiteX4" fmla="*/ 0 w 1614112"/>
                <a:gd name="connsiteY4" fmla="*/ 0 h 3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112" h="387898">
                  <a:moveTo>
                    <a:pt x="0" y="0"/>
                  </a:moveTo>
                  <a:lnTo>
                    <a:pt x="1614112" y="0"/>
                  </a:lnTo>
                  <a:lnTo>
                    <a:pt x="1614112" y="387898"/>
                  </a:lnTo>
                  <a:lnTo>
                    <a:pt x="0" y="3878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CA" sz="2400" b="0" u="sng" kern="1200" dirty="0" smtClean="0"/>
                <a:t>Context</a:t>
              </a:r>
              <a:endParaRPr lang="en-CA" sz="2400" b="0" kern="1200" dirty="0"/>
            </a:p>
          </p:txBody>
        </p:sp>
      </p:grpSp>
      <p:sp>
        <p:nvSpPr>
          <p:cNvPr id="7" name="Content Placeholder 2"/>
          <p:cNvSpPr>
            <a:spLocks noGrp="1"/>
          </p:cNvSpPr>
          <p:nvPr>
            <p:ph idx="1"/>
          </p:nvPr>
        </p:nvSpPr>
        <p:spPr>
          <a:xfrm>
            <a:off x="395536" y="1412776"/>
            <a:ext cx="8636454" cy="936104"/>
          </a:xfrm>
        </p:spPr>
        <p:txBody>
          <a:bodyPr>
            <a:noAutofit/>
          </a:bodyPr>
          <a:lstStyle/>
          <a:p>
            <a:r>
              <a:rPr lang="en-CA" sz="2400" dirty="0"/>
              <a:t>P</a:t>
            </a:r>
            <a:r>
              <a:rPr lang="en-CA" sz="2400" dirty="0" smtClean="0"/>
              <a:t>lease </a:t>
            </a:r>
            <a:r>
              <a:rPr lang="en-CA" sz="2400" dirty="0" smtClean="0">
                <a:solidFill>
                  <a:schemeClr val="accent1"/>
                </a:solidFill>
              </a:rPr>
              <a:t>click</a:t>
            </a:r>
            <a:r>
              <a:rPr lang="en-CA" sz="2400" dirty="0" smtClean="0"/>
              <a:t> the icons to explore the 8 areas of therapeutic modification in the Ecological Validity Model!</a:t>
            </a:r>
          </a:p>
        </p:txBody>
      </p:sp>
      <p:sp>
        <p:nvSpPr>
          <p:cNvPr id="14" name="Pentagon 13"/>
          <p:cNvSpPr/>
          <p:nvPr/>
        </p:nvSpPr>
        <p:spPr>
          <a:xfrm flipH="1">
            <a:off x="1907704" y="2708920"/>
            <a:ext cx="4642316" cy="151216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Content Placeholder 2"/>
          <p:cNvSpPr txBox="1">
            <a:spLocks/>
          </p:cNvSpPr>
          <p:nvPr/>
        </p:nvSpPr>
        <p:spPr>
          <a:xfrm>
            <a:off x="2699792" y="2708920"/>
            <a:ext cx="3850228" cy="1512168"/>
          </a:xfrm>
          <a:prstGeom prst="rect">
            <a:avLst/>
          </a:prstGeom>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2" indent="-342900"/>
            <a:r>
              <a:rPr lang="en-CA" sz="2000" dirty="0" smtClean="0"/>
              <a:t>Understandable</a:t>
            </a:r>
          </a:p>
          <a:p>
            <a:pPr marL="342900" lvl="2" indent="-342900"/>
            <a:r>
              <a:rPr lang="en-CA" sz="2000" dirty="0" smtClean="0"/>
              <a:t>Culturally appropriate</a:t>
            </a:r>
          </a:p>
        </p:txBody>
      </p:sp>
      <p:sp>
        <p:nvSpPr>
          <p:cNvPr id="17" name="Multiply 16"/>
          <p:cNvSpPr/>
          <p:nvPr/>
        </p:nvSpPr>
        <p:spPr>
          <a:xfrm>
            <a:off x="6117972" y="2708920"/>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Pentagon 41"/>
          <p:cNvSpPr/>
          <p:nvPr/>
        </p:nvSpPr>
        <p:spPr>
          <a:xfrm flipH="1">
            <a:off x="3851920" y="2708920"/>
            <a:ext cx="4642316" cy="151216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ontent Placeholder 2"/>
          <p:cNvSpPr txBox="1">
            <a:spLocks/>
          </p:cNvSpPr>
          <p:nvPr/>
        </p:nvSpPr>
        <p:spPr>
          <a:xfrm>
            <a:off x="4644008" y="2708920"/>
            <a:ext cx="3850228" cy="1512168"/>
          </a:xfrm>
          <a:prstGeom prst="rect">
            <a:avLst/>
          </a:prstGeom>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2" indent="-342900"/>
            <a:r>
              <a:rPr lang="en-CA" sz="2000" dirty="0"/>
              <a:t>Build therapeutic </a:t>
            </a:r>
            <a:r>
              <a:rPr lang="en-CA" sz="2000" dirty="0" smtClean="0"/>
              <a:t>relationship</a:t>
            </a:r>
            <a:endParaRPr lang="en-CA" sz="2000" dirty="0"/>
          </a:p>
          <a:p>
            <a:pPr marL="342900" lvl="2" indent="-342900"/>
            <a:r>
              <a:rPr lang="en-CA" sz="2000" dirty="0"/>
              <a:t>Create comfort between counsellor and client</a:t>
            </a:r>
          </a:p>
        </p:txBody>
      </p:sp>
      <p:sp>
        <p:nvSpPr>
          <p:cNvPr id="44" name="Multiply 43"/>
          <p:cNvSpPr/>
          <p:nvPr/>
        </p:nvSpPr>
        <p:spPr>
          <a:xfrm>
            <a:off x="8062188" y="2708920"/>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Pentagon 44"/>
          <p:cNvSpPr/>
          <p:nvPr/>
        </p:nvSpPr>
        <p:spPr>
          <a:xfrm>
            <a:off x="763960" y="2708920"/>
            <a:ext cx="4642316" cy="151216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Content Placeholder 2"/>
          <p:cNvSpPr txBox="1">
            <a:spLocks/>
          </p:cNvSpPr>
          <p:nvPr/>
        </p:nvSpPr>
        <p:spPr>
          <a:xfrm flipH="1">
            <a:off x="755576" y="2708920"/>
            <a:ext cx="3850228" cy="1512168"/>
          </a:xfrm>
          <a:prstGeom prst="rect">
            <a:avLst/>
          </a:prstGeom>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2" indent="-342900"/>
            <a:r>
              <a:rPr lang="en-CA" sz="2000" dirty="0"/>
              <a:t>Incorporate cultural sayings, images, and symbols to explain therapeutic concepts</a:t>
            </a:r>
          </a:p>
        </p:txBody>
      </p:sp>
      <p:sp>
        <p:nvSpPr>
          <p:cNvPr id="47" name="Multiply 46"/>
          <p:cNvSpPr/>
          <p:nvPr/>
        </p:nvSpPr>
        <p:spPr>
          <a:xfrm flipH="1">
            <a:off x="805484" y="2708920"/>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Pentagon 47"/>
          <p:cNvSpPr/>
          <p:nvPr/>
        </p:nvSpPr>
        <p:spPr>
          <a:xfrm>
            <a:off x="3068216" y="2708920"/>
            <a:ext cx="4642316" cy="151216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Content Placeholder 2"/>
          <p:cNvSpPr txBox="1">
            <a:spLocks/>
          </p:cNvSpPr>
          <p:nvPr/>
        </p:nvSpPr>
        <p:spPr>
          <a:xfrm flipH="1">
            <a:off x="3059832" y="2708920"/>
            <a:ext cx="3850228" cy="1512168"/>
          </a:xfrm>
          <a:prstGeom prst="rect">
            <a:avLst/>
          </a:prstGeom>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2" indent="-342900"/>
            <a:r>
              <a:rPr lang="en-CA" sz="2000" dirty="0" smtClean="0"/>
              <a:t>Conveys </a:t>
            </a:r>
            <a:r>
              <a:rPr lang="en-CA" sz="2000" dirty="0"/>
              <a:t>understanding and respect of cultural values</a:t>
            </a:r>
          </a:p>
        </p:txBody>
      </p:sp>
      <p:sp>
        <p:nvSpPr>
          <p:cNvPr id="50" name="Multiply 49"/>
          <p:cNvSpPr/>
          <p:nvPr/>
        </p:nvSpPr>
        <p:spPr>
          <a:xfrm flipH="1">
            <a:off x="3109740" y="2708920"/>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Pentagon 50"/>
          <p:cNvSpPr/>
          <p:nvPr/>
        </p:nvSpPr>
        <p:spPr>
          <a:xfrm>
            <a:off x="3068216" y="4056553"/>
            <a:ext cx="4642316" cy="225276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Content Placeholder 2"/>
          <p:cNvSpPr txBox="1">
            <a:spLocks/>
          </p:cNvSpPr>
          <p:nvPr/>
        </p:nvSpPr>
        <p:spPr>
          <a:xfrm flipH="1">
            <a:off x="3059828" y="4437112"/>
            <a:ext cx="4176468" cy="1512168"/>
          </a:xfrm>
          <a:prstGeom prst="rect">
            <a:avLst/>
          </a:prstGeom>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2" indent="-342900">
              <a:spcBef>
                <a:spcPts val="200"/>
              </a:spcBef>
            </a:pPr>
            <a:r>
              <a:rPr lang="en-CA" sz="1900" dirty="0"/>
              <a:t>Avoid Western tendency for individualistic assessment and treatment</a:t>
            </a:r>
          </a:p>
          <a:p>
            <a:pPr marL="342900" lvl="2" indent="-342900">
              <a:spcBef>
                <a:spcPts val="200"/>
              </a:spcBef>
            </a:pPr>
            <a:r>
              <a:rPr lang="en-CA" sz="1900" dirty="0"/>
              <a:t>View client within environmental and social context (economic, historical, familial, social class, etc.)</a:t>
            </a:r>
          </a:p>
        </p:txBody>
      </p:sp>
      <p:sp>
        <p:nvSpPr>
          <p:cNvPr id="53" name="Multiply 52"/>
          <p:cNvSpPr/>
          <p:nvPr/>
        </p:nvSpPr>
        <p:spPr>
          <a:xfrm flipH="1">
            <a:off x="3109740" y="4056553"/>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Pentagon 53"/>
          <p:cNvSpPr/>
          <p:nvPr/>
        </p:nvSpPr>
        <p:spPr>
          <a:xfrm>
            <a:off x="763960" y="4437112"/>
            <a:ext cx="4642316" cy="151216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Content Placeholder 2"/>
          <p:cNvSpPr txBox="1">
            <a:spLocks/>
          </p:cNvSpPr>
          <p:nvPr/>
        </p:nvSpPr>
        <p:spPr>
          <a:xfrm flipH="1">
            <a:off x="755576" y="4437112"/>
            <a:ext cx="3850228" cy="1512168"/>
          </a:xfrm>
          <a:prstGeom prst="rect">
            <a:avLst/>
          </a:prstGeom>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2" indent="-342900"/>
            <a:r>
              <a:rPr lang="en-CA" sz="2000" dirty="0" smtClean="0"/>
              <a:t>Use culturally </a:t>
            </a:r>
            <a:r>
              <a:rPr lang="en-CA" sz="2000" dirty="0"/>
              <a:t>familiar techniques</a:t>
            </a:r>
          </a:p>
        </p:txBody>
      </p:sp>
      <p:sp>
        <p:nvSpPr>
          <p:cNvPr id="56" name="Multiply 55"/>
          <p:cNvSpPr/>
          <p:nvPr/>
        </p:nvSpPr>
        <p:spPr>
          <a:xfrm flipH="1">
            <a:off x="805484" y="4437112"/>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Pentagon 56"/>
          <p:cNvSpPr/>
          <p:nvPr/>
        </p:nvSpPr>
        <p:spPr>
          <a:xfrm flipH="1">
            <a:off x="3851920" y="4437112"/>
            <a:ext cx="4642316" cy="151216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Content Placeholder 2"/>
          <p:cNvSpPr txBox="1">
            <a:spLocks/>
          </p:cNvSpPr>
          <p:nvPr/>
        </p:nvSpPr>
        <p:spPr>
          <a:xfrm>
            <a:off x="4644008" y="4437112"/>
            <a:ext cx="3850228" cy="1512168"/>
          </a:xfrm>
          <a:prstGeom prst="rect">
            <a:avLst/>
          </a:prstGeom>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2" indent="-342900"/>
            <a:r>
              <a:rPr lang="en-CA" sz="2000" dirty="0"/>
              <a:t>Mutual </a:t>
            </a:r>
            <a:r>
              <a:rPr lang="en-CA" sz="2000" dirty="0" smtClean="0"/>
              <a:t>agreement</a:t>
            </a:r>
            <a:endParaRPr lang="en-CA" sz="2000" dirty="0"/>
          </a:p>
          <a:p>
            <a:pPr marL="342900" lvl="2" indent="-342900"/>
            <a:r>
              <a:rPr lang="en-CA" sz="2000" dirty="0"/>
              <a:t>Adaptive and acceptable within cultural context</a:t>
            </a:r>
          </a:p>
        </p:txBody>
      </p:sp>
      <p:sp>
        <p:nvSpPr>
          <p:cNvPr id="59" name="Multiply 58"/>
          <p:cNvSpPr/>
          <p:nvPr/>
        </p:nvSpPr>
        <p:spPr>
          <a:xfrm>
            <a:off x="8062188" y="4437112"/>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Pentagon 59"/>
          <p:cNvSpPr/>
          <p:nvPr/>
        </p:nvSpPr>
        <p:spPr>
          <a:xfrm flipH="1">
            <a:off x="1873900" y="4437112"/>
            <a:ext cx="4642316" cy="151216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Content Placeholder 2"/>
          <p:cNvSpPr txBox="1">
            <a:spLocks/>
          </p:cNvSpPr>
          <p:nvPr/>
        </p:nvSpPr>
        <p:spPr>
          <a:xfrm>
            <a:off x="2665988" y="4437112"/>
            <a:ext cx="3850228" cy="1512168"/>
          </a:xfrm>
          <a:prstGeom prst="rect">
            <a:avLst/>
          </a:prstGeom>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2" indent="-342900"/>
            <a:r>
              <a:rPr lang="en-CA" sz="1900" dirty="0"/>
              <a:t>Treatment concepts framed within cultural values</a:t>
            </a:r>
          </a:p>
          <a:p>
            <a:pPr marL="342900" lvl="2" indent="-342900"/>
            <a:r>
              <a:rPr lang="en-CA" sz="1900" dirty="0"/>
              <a:t>Agreement on explanatory model for illness and treatment </a:t>
            </a:r>
          </a:p>
        </p:txBody>
      </p:sp>
      <p:sp>
        <p:nvSpPr>
          <p:cNvPr id="62" name="Multiply 61"/>
          <p:cNvSpPr/>
          <p:nvPr/>
        </p:nvSpPr>
        <p:spPr>
          <a:xfrm>
            <a:off x="6084168" y="4437112"/>
            <a:ext cx="432048" cy="4320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058864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nextCondLst>
                <p:cond evt="onClick" delay="0">
                  <p:tgtEl>
                    <p:spTgt spid="2"/>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14"/>
                                        </p:tgtEl>
                                      </p:cBhvr>
                                    </p:animEffect>
                                    <p:anim calcmode="lin" valueType="num">
                                      <p:cBhvr>
                                        <p:cTn id="19" dur="1000"/>
                                        <p:tgtEl>
                                          <p:spTgt spid="14"/>
                                        </p:tgtEl>
                                        <p:attrNameLst>
                                          <p:attrName>ppt_x</p:attrName>
                                        </p:attrNameLst>
                                      </p:cBhvr>
                                      <p:tavLst>
                                        <p:tav tm="0">
                                          <p:val>
                                            <p:strVal val="ppt_x"/>
                                          </p:val>
                                        </p:tav>
                                        <p:tav tm="100000">
                                          <p:val>
                                            <p:strVal val="ppt_x"/>
                                          </p:val>
                                        </p:tav>
                                      </p:tavLst>
                                    </p:anim>
                                    <p:anim calcmode="lin" valueType="num">
                                      <p:cBhvr>
                                        <p:cTn id="20" dur="1000"/>
                                        <p:tgtEl>
                                          <p:spTgt spid="14"/>
                                        </p:tgtEl>
                                        <p:attrNameLst>
                                          <p:attrName>ppt_y</p:attrName>
                                        </p:attrNameLst>
                                      </p:cBhvr>
                                      <p:tavLst>
                                        <p:tav tm="0">
                                          <p:val>
                                            <p:strVal val="ppt_y"/>
                                          </p:val>
                                        </p:tav>
                                        <p:tav tm="100000">
                                          <p:val>
                                            <p:strVal val="ppt_y+.1"/>
                                          </p:val>
                                        </p:tav>
                                      </p:tavLst>
                                    </p:anim>
                                    <p:set>
                                      <p:cBhvr>
                                        <p:cTn id="21" dur="1" fill="hold">
                                          <p:stCondLst>
                                            <p:cond delay="999"/>
                                          </p:stCondLst>
                                        </p:cTn>
                                        <p:tgtEl>
                                          <p:spTgt spid="14"/>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16"/>
                                        </p:tgtEl>
                                      </p:cBhvr>
                                    </p:animEffect>
                                    <p:anim calcmode="lin" valueType="num">
                                      <p:cBhvr>
                                        <p:cTn id="24" dur="1000"/>
                                        <p:tgtEl>
                                          <p:spTgt spid="16"/>
                                        </p:tgtEl>
                                        <p:attrNameLst>
                                          <p:attrName>ppt_x</p:attrName>
                                        </p:attrNameLst>
                                      </p:cBhvr>
                                      <p:tavLst>
                                        <p:tav tm="0">
                                          <p:val>
                                            <p:strVal val="ppt_x"/>
                                          </p:val>
                                        </p:tav>
                                        <p:tav tm="100000">
                                          <p:val>
                                            <p:strVal val="ppt_x"/>
                                          </p:val>
                                        </p:tav>
                                      </p:tavLst>
                                    </p:anim>
                                    <p:anim calcmode="lin" valueType="num">
                                      <p:cBhvr>
                                        <p:cTn id="25" dur="1000"/>
                                        <p:tgtEl>
                                          <p:spTgt spid="16"/>
                                        </p:tgtEl>
                                        <p:attrNameLst>
                                          <p:attrName>ppt_y</p:attrName>
                                        </p:attrNameLst>
                                      </p:cBhvr>
                                      <p:tavLst>
                                        <p:tav tm="0">
                                          <p:val>
                                            <p:strVal val="ppt_y"/>
                                          </p:val>
                                        </p:tav>
                                        <p:tav tm="100000">
                                          <p:val>
                                            <p:strVal val="ppt_y+.1"/>
                                          </p:val>
                                        </p:tav>
                                      </p:tavLst>
                                    </p:anim>
                                    <p:set>
                                      <p:cBhvr>
                                        <p:cTn id="26" dur="1" fill="hold">
                                          <p:stCondLst>
                                            <p:cond delay="999"/>
                                          </p:stCondLst>
                                        </p:cTn>
                                        <p:tgtEl>
                                          <p:spTgt spid="16"/>
                                        </p:tgtEl>
                                        <p:attrNameLst>
                                          <p:attrName>style.visibility</p:attrName>
                                        </p:attrNameLst>
                                      </p:cBhvr>
                                      <p:to>
                                        <p:strVal val="hidden"/>
                                      </p:to>
                                    </p:set>
                                  </p:childTnLst>
                                </p:cTn>
                              </p:par>
                              <p:par>
                                <p:cTn id="27" presetID="42" presetClass="exit" presetSubtype="0" fill="hold" grpId="1" nodeType="withEffect">
                                  <p:stCondLst>
                                    <p:cond delay="0"/>
                                  </p:stCondLst>
                                  <p:childTnLst>
                                    <p:animEffect transition="out" filter="fade">
                                      <p:cBhvr>
                                        <p:cTn id="28" dur="1000"/>
                                        <p:tgtEl>
                                          <p:spTgt spid="17"/>
                                        </p:tgtEl>
                                      </p:cBhvr>
                                    </p:animEffect>
                                    <p:anim calcmode="lin" valueType="num">
                                      <p:cBhvr>
                                        <p:cTn id="29" dur="1000"/>
                                        <p:tgtEl>
                                          <p:spTgt spid="17"/>
                                        </p:tgtEl>
                                        <p:attrNameLst>
                                          <p:attrName>ppt_x</p:attrName>
                                        </p:attrNameLst>
                                      </p:cBhvr>
                                      <p:tavLst>
                                        <p:tav tm="0">
                                          <p:val>
                                            <p:strVal val="ppt_x"/>
                                          </p:val>
                                        </p:tav>
                                        <p:tav tm="100000">
                                          <p:val>
                                            <p:strVal val="ppt_x"/>
                                          </p:val>
                                        </p:tav>
                                      </p:tavLst>
                                    </p:anim>
                                    <p:anim calcmode="lin" valueType="num">
                                      <p:cBhvr>
                                        <p:cTn id="30" dur="1000"/>
                                        <p:tgtEl>
                                          <p:spTgt spid="17"/>
                                        </p:tgtEl>
                                        <p:attrNameLst>
                                          <p:attrName>ppt_y</p:attrName>
                                        </p:attrNameLst>
                                      </p:cBhvr>
                                      <p:tavLst>
                                        <p:tav tm="0">
                                          <p:val>
                                            <p:strVal val="ppt_y"/>
                                          </p:val>
                                        </p:tav>
                                        <p:tav tm="100000">
                                          <p:val>
                                            <p:strVal val="ppt_y+.1"/>
                                          </p:val>
                                        </p:tav>
                                      </p:tavLst>
                                    </p:anim>
                                    <p:set>
                                      <p:cBhvr>
                                        <p:cTn id="31"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childTnLst>
              </p:cTn>
              <p:nextCondLst>
                <p:cond evt="onClick" delay="0">
                  <p:tgtEl>
                    <p:spTgt spid="3"/>
                  </p:tgtEl>
                </p:cond>
              </p:nextCondLst>
            </p:seq>
            <p:seq concurrent="1" nextAc="seek">
              <p:cTn id="44" restart="whenNotActive" fill="hold" evtFilter="cancelBubble" nodeType="interactiveSeq">
                <p:stCondLst>
                  <p:cond evt="onClick" delay="0">
                    <p:tgtEl>
                      <p:spTgt spid="44"/>
                    </p:tgtEl>
                  </p:cond>
                </p:stCondLst>
                <p:endSync evt="end" delay="0">
                  <p:rtn val="all"/>
                </p:endSync>
                <p:childTnLst>
                  <p:par>
                    <p:cTn id="45" fill="hold">
                      <p:stCondLst>
                        <p:cond delay="0"/>
                      </p:stCondLst>
                      <p:childTnLst>
                        <p:par>
                          <p:cTn id="46" fill="hold">
                            <p:stCondLst>
                              <p:cond delay="0"/>
                            </p:stCondLst>
                            <p:childTnLst>
                              <p:par>
                                <p:cTn id="47" presetID="42" presetClass="exit" presetSubtype="0" fill="hold" grpId="1" nodeType="clickEffect">
                                  <p:stCondLst>
                                    <p:cond delay="0"/>
                                  </p:stCondLst>
                                  <p:childTnLst>
                                    <p:animEffect transition="out" filter="fade">
                                      <p:cBhvr>
                                        <p:cTn id="48" dur="1000"/>
                                        <p:tgtEl>
                                          <p:spTgt spid="42"/>
                                        </p:tgtEl>
                                      </p:cBhvr>
                                    </p:animEffect>
                                    <p:anim calcmode="lin" valueType="num">
                                      <p:cBhvr>
                                        <p:cTn id="49" dur="1000"/>
                                        <p:tgtEl>
                                          <p:spTgt spid="42"/>
                                        </p:tgtEl>
                                        <p:attrNameLst>
                                          <p:attrName>ppt_x</p:attrName>
                                        </p:attrNameLst>
                                      </p:cBhvr>
                                      <p:tavLst>
                                        <p:tav tm="0">
                                          <p:val>
                                            <p:strVal val="ppt_x"/>
                                          </p:val>
                                        </p:tav>
                                        <p:tav tm="100000">
                                          <p:val>
                                            <p:strVal val="ppt_x"/>
                                          </p:val>
                                        </p:tav>
                                      </p:tavLst>
                                    </p:anim>
                                    <p:anim calcmode="lin" valueType="num">
                                      <p:cBhvr>
                                        <p:cTn id="50" dur="1000"/>
                                        <p:tgtEl>
                                          <p:spTgt spid="42"/>
                                        </p:tgtEl>
                                        <p:attrNameLst>
                                          <p:attrName>ppt_y</p:attrName>
                                        </p:attrNameLst>
                                      </p:cBhvr>
                                      <p:tavLst>
                                        <p:tav tm="0">
                                          <p:val>
                                            <p:strVal val="ppt_y"/>
                                          </p:val>
                                        </p:tav>
                                        <p:tav tm="100000">
                                          <p:val>
                                            <p:strVal val="ppt_y+.1"/>
                                          </p:val>
                                        </p:tav>
                                      </p:tavLst>
                                    </p:anim>
                                    <p:set>
                                      <p:cBhvr>
                                        <p:cTn id="51" dur="1" fill="hold">
                                          <p:stCondLst>
                                            <p:cond delay="999"/>
                                          </p:stCondLst>
                                        </p:cTn>
                                        <p:tgtEl>
                                          <p:spTgt spid="42"/>
                                        </p:tgtEl>
                                        <p:attrNameLst>
                                          <p:attrName>style.visibility</p:attrName>
                                        </p:attrNameLst>
                                      </p:cBhvr>
                                      <p:to>
                                        <p:strVal val="hidden"/>
                                      </p:to>
                                    </p:set>
                                  </p:childTnLst>
                                </p:cTn>
                              </p:par>
                              <p:par>
                                <p:cTn id="52" presetID="42" presetClass="exit" presetSubtype="0" fill="hold" grpId="1" nodeType="withEffect">
                                  <p:stCondLst>
                                    <p:cond delay="0"/>
                                  </p:stCondLst>
                                  <p:childTnLst>
                                    <p:animEffect transition="out" filter="fade">
                                      <p:cBhvr>
                                        <p:cTn id="53" dur="1000"/>
                                        <p:tgtEl>
                                          <p:spTgt spid="43"/>
                                        </p:tgtEl>
                                      </p:cBhvr>
                                    </p:animEffect>
                                    <p:anim calcmode="lin" valueType="num">
                                      <p:cBhvr>
                                        <p:cTn id="54" dur="1000"/>
                                        <p:tgtEl>
                                          <p:spTgt spid="43"/>
                                        </p:tgtEl>
                                        <p:attrNameLst>
                                          <p:attrName>ppt_x</p:attrName>
                                        </p:attrNameLst>
                                      </p:cBhvr>
                                      <p:tavLst>
                                        <p:tav tm="0">
                                          <p:val>
                                            <p:strVal val="ppt_x"/>
                                          </p:val>
                                        </p:tav>
                                        <p:tav tm="100000">
                                          <p:val>
                                            <p:strVal val="ppt_x"/>
                                          </p:val>
                                        </p:tav>
                                      </p:tavLst>
                                    </p:anim>
                                    <p:anim calcmode="lin" valueType="num">
                                      <p:cBhvr>
                                        <p:cTn id="55" dur="1000"/>
                                        <p:tgtEl>
                                          <p:spTgt spid="43"/>
                                        </p:tgtEl>
                                        <p:attrNameLst>
                                          <p:attrName>ppt_y</p:attrName>
                                        </p:attrNameLst>
                                      </p:cBhvr>
                                      <p:tavLst>
                                        <p:tav tm="0">
                                          <p:val>
                                            <p:strVal val="ppt_y"/>
                                          </p:val>
                                        </p:tav>
                                        <p:tav tm="100000">
                                          <p:val>
                                            <p:strVal val="ppt_y+.1"/>
                                          </p:val>
                                        </p:tav>
                                      </p:tavLst>
                                    </p:anim>
                                    <p:set>
                                      <p:cBhvr>
                                        <p:cTn id="56" dur="1" fill="hold">
                                          <p:stCondLst>
                                            <p:cond delay="999"/>
                                          </p:stCondLst>
                                        </p:cTn>
                                        <p:tgtEl>
                                          <p:spTgt spid="43"/>
                                        </p:tgtEl>
                                        <p:attrNameLst>
                                          <p:attrName>style.visibility</p:attrName>
                                        </p:attrNameLst>
                                      </p:cBhvr>
                                      <p:to>
                                        <p:strVal val="hidden"/>
                                      </p:to>
                                    </p:set>
                                  </p:childTnLst>
                                </p:cTn>
                              </p:par>
                              <p:par>
                                <p:cTn id="57" presetID="42" presetClass="exit" presetSubtype="0" fill="hold" grpId="1" nodeType="withEffect">
                                  <p:stCondLst>
                                    <p:cond delay="0"/>
                                  </p:stCondLst>
                                  <p:childTnLst>
                                    <p:animEffect transition="out" filter="fade">
                                      <p:cBhvr>
                                        <p:cTn id="58" dur="1000"/>
                                        <p:tgtEl>
                                          <p:spTgt spid="44"/>
                                        </p:tgtEl>
                                      </p:cBhvr>
                                    </p:animEffect>
                                    <p:anim calcmode="lin" valueType="num">
                                      <p:cBhvr>
                                        <p:cTn id="59" dur="1000"/>
                                        <p:tgtEl>
                                          <p:spTgt spid="44"/>
                                        </p:tgtEl>
                                        <p:attrNameLst>
                                          <p:attrName>ppt_x</p:attrName>
                                        </p:attrNameLst>
                                      </p:cBhvr>
                                      <p:tavLst>
                                        <p:tav tm="0">
                                          <p:val>
                                            <p:strVal val="ppt_x"/>
                                          </p:val>
                                        </p:tav>
                                        <p:tav tm="100000">
                                          <p:val>
                                            <p:strVal val="ppt_x"/>
                                          </p:val>
                                        </p:tav>
                                      </p:tavLst>
                                    </p:anim>
                                    <p:anim calcmode="lin" valueType="num">
                                      <p:cBhvr>
                                        <p:cTn id="60" dur="1000"/>
                                        <p:tgtEl>
                                          <p:spTgt spid="44"/>
                                        </p:tgtEl>
                                        <p:attrNameLst>
                                          <p:attrName>ppt_y</p:attrName>
                                        </p:attrNameLst>
                                      </p:cBhvr>
                                      <p:tavLst>
                                        <p:tav tm="0">
                                          <p:val>
                                            <p:strVal val="ppt_y"/>
                                          </p:val>
                                        </p:tav>
                                        <p:tav tm="100000">
                                          <p:val>
                                            <p:strVal val="ppt_y+.1"/>
                                          </p:val>
                                        </p:tav>
                                      </p:tavLst>
                                    </p:anim>
                                    <p:set>
                                      <p:cBhvr>
                                        <p:cTn id="61"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2" restart="whenNotActive" fill="hold" evtFilter="cancelBubble" nodeType="interactiveSeq">
                <p:stCondLst>
                  <p:cond evt="onClick" delay="0">
                    <p:tgtEl>
                      <p:spTgt spid="6"/>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47"/>
                    </p:tgtEl>
                  </p:cond>
                </p:stCondLst>
                <p:endSync evt="end" delay="0">
                  <p:rtn val="all"/>
                </p:endSync>
                <p:childTnLst>
                  <p:par>
                    <p:cTn id="75" fill="hold">
                      <p:stCondLst>
                        <p:cond delay="0"/>
                      </p:stCondLst>
                      <p:childTnLst>
                        <p:par>
                          <p:cTn id="76" fill="hold">
                            <p:stCondLst>
                              <p:cond delay="0"/>
                            </p:stCondLst>
                            <p:childTnLst>
                              <p:par>
                                <p:cTn id="77" presetID="42" presetClass="exit" presetSubtype="0" fill="hold" grpId="1" nodeType="clickEffect">
                                  <p:stCondLst>
                                    <p:cond delay="0"/>
                                  </p:stCondLst>
                                  <p:childTnLst>
                                    <p:animEffect transition="out" filter="fade">
                                      <p:cBhvr>
                                        <p:cTn id="78" dur="1000"/>
                                        <p:tgtEl>
                                          <p:spTgt spid="46"/>
                                        </p:tgtEl>
                                      </p:cBhvr>
                                    </p:animEffect>
                                    <p:anim calcmode="lin" valueType="num">
                                      <p:cBhvr>
                                        <p:cTn id="79" dur="1000"/>
                                        <p:tgtEl>
                                          <p:spTgt spid="46"/>
                                        </p:tgtEl>
                                        <p:attrNameLst>
                                          <p:attrName>ppt_x</p:attrName>
                                        </p:attrNameLst>
                                      </p:cBhvr>
                                      <p:tavLst>
                                        <p:tav tm="0">
                                          <p:val>
                                            <p:strVal val="ppt_x"/>
                                          </p:val>
                                        </p:tav>
                                        <p:tav tm="100000">
                                          <p:val>
                                            <p:strVal val="ppt_x"/>
                                          </p:val>
                                        </p:tav>
                                      </p:tavLst>
                                    </p:anim>
                                    <p:anim calcmode="lin" valueType="num">
                                      <p:cBhvr>
                                        <p:cTn id="80" dur="1000"/>
                                        <p:tgtEl>
                                          <p:spTgt spid="46"/>
                                        </p:tgtEl>
                                        <p:attrNameLst>
                                          <p:attrName>ppt_y</p:attrName>
                                        </p:attrNameLst>
                                      </p:cBhvr>
                                      <p:tavLst>
                                        <p:tav tm="0">
                                          <p:val>
                                            <p:strVal val="ppt_y"/>
                                          </p:val>
                                        </p:tav>
                                        <p:tav tm="100000">
                                          <p:val>
                                            <p:strVal val="ppt_y+.1"/>
                                          </p:val>
                                        </p:tav>
                                      </p:tavLst>
                                    </p:anim>
                                    <p:set>
                                      <p:cBhvr>
                                        <p:cTn id="81" dur="1" fill="hold">
                                          <p:stCondLst>
                                            <p:cond delay="999"/>
                                          </p:stCondLst>
                                        </p:cTn>
                                        <p:tgtEl>
                                          <p:spTgt spid="46"/>
                                        </p:tgtEl>
                                        <p:attrNameLst>
                                          <p:attrName>style.visibility</p:attrName>
                                        </p:attrNameLst>
                                      </p:cBhvr>
                                      <p:to>
                                        <p:strVal val="hidden"/>
                                      </p:to>
                                    </p:set>
                                  </p:childTnLst>
                                </p:cTn>
                              </p:par>
                              <p:par>
                                <p:cTn id="82" presetID="42" presetClass="exit" presetSubtype="0" fill="hold" grpId="1" nodeType="withEffect">
                                  <p:stCondLst>
                                    <p:cond delay="0"/>
                                  </p:stCondLst>
                                  <p:childTnLst>
                                    <p:animEffect transition="out" filter="fade">
                                      <p:cBhvr>
                                        <p:cTn id="83" dur="1000"/>
                                        <p:tgtEl>
                                          <p:spTgt spid="47"/>
                                        </p:tgtEl>
                                      </p:cBhvr>
                                    </p:animEffect>
                                    <p:anim calcmode="lin" valueType="num">
                                      <p:cBhvr>
                                        <p:cTn id="84" dur="1000"/>
                                        <p:tgtEl>
                                          <p:spTgt spid="47"/>
                                        </p:tgtEl>
                                        <p:attrNameLst>
                                          <p:attrName>ppt_x</p:attrName>
                                        </p:attrNameLst>
                                      </p:cBhvr>
                                      <p:tavLst>
                                        <p:tav tm="0">
                                          <p:val>
                                            <p:strVal val="ppt_x"/>
                                          </p:val>
                                        </p:tav>
                                        <p:tav tm="100000">
                                          <p:val>
                                            <p:strVal val="ppt_x"/>
                                          </p:val>
                                        </p:tav>
                                      </p:tavLst>
                                    </p:anim>
                                    <p:anim calcmode="lin" valueType="num">
                                      <p:cBhvr>
                                        <p:cTn id="85" dur="1000"/>
                                        <p:tgtEl>
                                          <p:spTgt spid="47"/>
                                        </p:tgtEl>
                                        <p:attrNameLst>
                                          <p:attrName>ppt_y</p:attrName>
                                        </p:attrNameLst>
                                      </p:cBhvr>
                                      <p:tavLst>
                                        <p:tav tm="0">
                                          <p:val>
                                            <p:strVal val="ppt_y"/>
                                          </p:val>
                                        </p:tav>
                                        <p:tav tm="100000">
                                          <p:val>
                                            <p:strVal val="ppt_y+.1"/>
                                          </p:val>
                                        </p:tav>
                                      </p:tavLst>
                                    </p:anim>
                                    <p:set>
                                      <p:cBhvr>
                                        <p:cTn id="86" dur="1" fill="hold">
                                          <p:stCondLst>
                                            <p:cond delay="999"/>
                                          </p:stCondLst>
                                        </p:cTn>
                                        <p:tgtEl>
                                          <p:spTgt spid="47"/>
                                        </p:tgtEl>
                                        <p:attrNameLst>
                                          <p:attrName>style.visibility</p:attrName>
                                        </p:attrNameLst>
                                      </p:cBhvr>
                                      <p:to>
                                        <p:strVal val="hidden"/>
                                      </p:to>
                                    </p:set>
                                  </p:childTnLst>
                                </p:cTn>
                              </p:par>
                              <p:par>
                                <p:cTn id="87" presetID="42" presetClass="exit" presetSubtype="0" fill="hold" grpId="1" nodeType="withEffect">
                                  <p:stCondLst>
                                    <p:cond delay="0"/>
                                  </p:stCondLst>
                                  <p:childTnLst>
                                    <p:animEffect transition="out" filter="fade">
                                      <p:cBhvr>
                                        <p:cTn id="88" dur="1000"/>
                                        <p:tgtEl>
                                          <p:spTgt spid="45"/>
                                        </p:tgtEl>
                                      </p:cBhvr>
                                    </p:animEffect>
                                    <p:anim calcmode="lin" valueType="num">
                                      <p:cBhvr>
                                        <p:cTn id="89" dur="1000"/>
                                        <p:tgtEl>
                                          <p:spTgt spid="45"/>
                                        </p:tgtEl>
                                        <p:attrNameLst>
                                          <p:attrName>ppt_x</p:attrName>
                                        </p:attrNameLst>
                                      </p:cBhvr>
                                      <p:tavLst>
                                        <p:tav tm="0">
                                          <p:val>
                                            <p:strVal val="ppt_x"/>
                                          </p:val>
                                        </p:tav>
                                        <p:tav tm="100000">
                                          <p:val>
                                            <p:strVal val="ppt_x"/>
                                          </p:val>
                                        </p:tav>
                                      </p:tavLst>
                                    </p:anim>
                                    <p:anim calcmode="lin" valueType="num">
                                      <p:cBhvr>
                                        <p:cTn id="90" dur="1000"/>
                                        <p:tgtEl>
                                          <p:spTgt spid="45"/>
                                        </p:tgtEl>
                                        <p:attrNameLst>
                                          <p:attrName>ppt_y</p:attrName>
                                        </p:attrNameLst>
                                      </p:cBhvr>
                                      <p:tavLst>
                                        <p:tav tm="0">
                                          <p:val>
                                            <p:strVal val="ppt_y"/>
                                          </p:val>
                                        </p:tav>
                                        <p:tav tm="100000">
                                          <p:val>
                                            <p:strVal val="ppt_y+.1"/>
                                          </p:val>
                                        </p:tav>
                                      </p:tavLst>
                                    </p:anim>
                                    <p:set>
                                      <p:cBhvr>
                                        <p:cTn id="91"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92" restart="whenNotActive" fill="hold" evtFilter="cancelBubble" nodeType="interactiveSeq">
                <p:stCondLst>
                  <p:cond evt="onClick" delay="0">
                    <p:tgtEl>
                      <p:spTgt spid="8"/>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500"/>
                                        <p:tgtEl>
                                          <p:spTgt spid="4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500"/>
                                        <p:tgtEl>
                                          <p:spTgt spid="4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500"/>
                                        <p:tgtEl>
                                          <p:spTgt spid="50"/>
                                        </p:tgtEl>
                                      </p:cBhvr>
                                    </p:animEffect>
                                  </p:childTnLst>
                                </p:cTn>
                              </p:par>
                            </p:childTnLst>
                          </p:cTn>
                        </p:par>
                      </p:childTnLst>
                    </p:cTn>
                  </p:par>
                </p:childTnLst>
              </p:cTn>
              <p:nextCondLst>
                <p:cond evt="onClick" delay="0">
                  <p:tgtEl>
                    <p:spTgt spid="8"/>
                  </p:tgtEl>
                </p:cond>
              </p:nextCondLst>
            </p:seq>
            <p:seq concurrent="1" nextAc="seek">
              <p:cTn id="104" restart="whenNotActive" fill="hold" evtFilter="cancelBubble" nodeType="interactiveSeq">
                <p:stCondLst>
                  <p:cond evt="onClick" delay="0">
                    <p:tgtEl>
                      <p:spTgt spid="50"/>
                    </p:tgtEl>
                  </p:cond>
                </p:stCondLst>
                <p:endSync evt="end" delay="0">
                  <p:rtn val="all"/>
                </p:endSync>
                <p:childTnLst>
                  <p:par>
                    <p:cTn id="105" fill="hold">
                      <p:stCondLst>
                        <p:cond delay="0"/>
                      </p:stCondLst>
                      <p:childTnLst>
                        <p:par>
                          <p:cTn id="106" fill="hold">
                            <p:stCondLst>
                              <p:cond delay="0"/>
                            </p:stCondLst>
                            <p:childTnLst>
                              <p:par>
                                <p:cTn id="107" presetID="42" presetClass="exit" presetSubtype="0" fill="hold" grpId="1" nodeType="clickEffect">
                                  <p:stCondLst>
                                    <p:cond delay="0"/>
                                  </p:stCondLst>
                                  <p:childTnLst>
                                    <p:animEffect transition="out" filter="fade">
                                      <p:cBhvr>
                                        <p:cTn id="108" dur="1000"/>
                                        <p:tgtEl>
                                          <p:spTgt spid="48"/>
                                        </p:tgtEl>
                                      </p:cBhvr>
                                    </p:animEffect>
                                    <p:anim calcmode="lin" valueType="num">
                                      <p:cBhvr>
                                        <p:cTn id="109" dur="1000"/>
                                        <p:tgtEl>
                                          <p:spTgt spid="48"/>
                                        </p:tgtEl>
                                        <p:attrNameLst>
                                          <p:attrName>ppt_x</p:attrName>
                                        </p:attrNameLst>
                                      </p:cBhvr>
                                      <p:tavLst>
                                        <p:tav tm="0">
                                          <p:val>
                                            <p:strVal val="ppt_x"/>
                                          </p:val>
                                        </p:tav>
                                        <p:tav tm="100000">
                                          <p:val>
                                            <p:strVal val="ppt_x"/>
                                          </p:val>
                                        </p:tav>
                                      </p:tavLst>
                                    </p:anim>
                                    <p:anim calcmode="lin" valueType="num">
                                      <p:cBhvr>
                                        <p:cTn id="110" dur="1000"/>
                                        <p:tgtEl>
                                          <p:spTgt spid="48"/>
                                        </p:tgtEl>
                                        <p:attrNameLst>
                                          <p:attrName>ppt_y</p:attrName>
                                        </p:attrNameLst>
                                      </p:cBhvr>
                                      <p:tavLst>
                                        <p:tav tm="0">
                                          <p:val>
                                            <p:strVal val="ppt_y"/>
                                          </p:val>
                                        </p:tav>
                                        <p:tav tm="100000">
                                          <p:val>
                                            <p:strVal val="ppt_y+.1"/>
                                          </p:val>
                                        </p:tav>
                                      </p:tavLst>
                                    </p:anim>
                                    <p:set>
                                      <p:cBhvr>
                                        <p:cTn id="111" dur="1" fill="hold">
                                          <p:stCondLst>
                                            <p:cond delay="999"/>
                                          </p:stCondLst>
                                        </p:cTn>
                                        <p:tgtEl>
                                          <p:spTgt spid="48"/>
                                        </p:tgtEl>
                                        <p:attrNameLst>
                                          <p:attrName>style.visibility</p:attrName>
                                        </p:attrNameLst>
                                      </p:cBhvr>
                                      <p:to>
                                        <p:strVal val="hidden"/>
                                      </p:to>
                                    </p:set>
                                  </p:childTnLst>
                                </p:cTn>
                              </p:par>
                              <p:par>
                                <p:cTn id="112" presetID="42" presetClass="exit" presetSubtype="0" fill="hold" grpId="1" nodeType="withEffect">
                                  <p:stCondLst>
                                    <p:cond delay="0"/>
                                  </p:stCondLst>
                                  <p:childTnLst>
                                    <p:animEffect transition="out" filter="fade">
                                      <p:cBhvr>
                                        <p:cTn id="113" dur="1000"/>
                                        <p:tgtEl>
                                          <p:spTgt spid="49"/>
                                        </p:tgtEl>
                                      </p:cBhvr>
                                    </p:animEffect>
                                    <p:anim calcmode="lin" valueType="num">
                                      <p:cBhvr>
                                        <p:cTn id="114" dur="1000"/>
                                        <p:tgtEl>
                                          <p:spTgt spid="49"/>
                                        </p:tgtEl>
                                        <p:attrNameLst>
                                          <p:attrName>ppt_x</p:attrName>
                                        </p:attrNameLst>
                                      </p:cBhvr>
                                      <p:tavLst>
                                        <p:tav tm="0">
                                          <p:val>
                                            <p:strVal val="ppt_x"/>
                                          </p:val>
                                        </p:tav>
                                        <p:tav tm="100000">
                                          <p:val>
                                            <p:strVal val="ppt_x"/>
                                          </p:val>
                                        </p:tav>
                                      </p:tavLst>
                                    </p:anim>
                                    <p:anim calcmode="lin" valueType="num">
                                      <p:cBhvr>
                                        <p:cTn id="115" dur="1000"/>
                                        <p:tgtEl>
                                          <p:spTgt spid="49"/>
                                        </p:tgtEl>
                                        <p:attrNameLst>
                                          <p:attrName>ppt_y</p:attrName>
                                        </p:attrNameLst>
                                      </p:cBhvr>
                                      <p:tavLst>
                                        <p:tav tm="0">
                                          <p:val>
                                            <p:strVal val="ppt_y"/>
                                          </p:val>
                                        </p:tav>
                                        <p:tav tm="100000">
                                          <p:val>
                                            <p:strVal val="ppt_y+.1"/>
                                          </p:val>
                                        </p:tav>
                                      </p:tavLst>
                                    </p:anim>
                                    <p:set>
                                      <p:cBhvr>
                                        <p:cTn id="116" dur="1" fill="hold">
                                          <p:stCondLst>
                                            <p:cond delay="999"/>
                                          </p:stCondLst>
                                        </p:cTn>
                                        <p:tgtEl>
                                          <p:spTgt spid="49"/>
                                        </p:tgtEl>
                                        <p:attrNameLst>
                                          <p:attrName>style.visibility</p:attrName>
                                        </p:attrNameLst>
                                      </p:cBhvr>
                                      <p:to>
                                        <p:strVal val="hidden"/>
                                      </p:to>
                                    </p:set>
                                  </p:childTnLst>
                                </p:cTn>
                              </p:par>
                              <p:par>
                                <p:cTn id="117" presetID="42" presetClass="exit" presetSubtype="0" fill="hold" grpId="1" nodeType="withEffect">
                                  <p:stCondLst>
                                    <p:cond delay="0"/>
                                  </p:stCondLst>
                                  <p:childTnLst>
                                    <p:animEffect transition="out" filter="fade">
                                      <p:cBhvr>
                                        <p:cTn id="118" dur="1000"/>
                                        <p:tgtEl>
                                          <p:spTgt spid="50"/>
                                        </p:tgtEl>
                                      </p:cBhvr>
                                    </p:animEffect>
                                    <p:anim calcmode="lin" valueType="num">
                                      <p:cBhvr>
                                        <p:cTn id="119" dur="1000"/>
                                        <p:tgtEl>
                                          <p:spTgt spid="50"/>
                                        </p:tgtEl>
                                        <p:attrNameLst>
                                          <p:attrName>ppt_x</p:attrName>
                                        </p:attrNameLst>
                                      </p:cBhvr>
                                      <p:tavLst>
                                        <p:tav tm="0">
                                          <p:val>
                                            <p:strVal val="ppt_x"/>
                                          </p:val>
                                        </p:tav>
                                        <p:tav tm="100000">
                                          <p:val>
                                            <p:strVal val="ppt_x"/>
                                          </p:val>
                                        </p:tav>
                                      </p:tavLst>
                                    </p:anim>
                                    <p:anim calcmode="lin" valueType="num">
                                      <p:cBhvr>
                                        <p:cTn id="120" dur="1000"/>
                                        <p:tgtEl>
                                          <p:spTgt spid="50"/>
                                        </p:tgtEl>
                                        <p:attrNameLst>
                                          <p:attrName>ppt_y</p:attrName>
                                        </p:attrNameLst>
                                      </p:cBhvr>
                                      <p:tavLst>
                                        <p:tav tm="0">
                                          <p:val>
                                            <p:strVal val="ppt_y"/>
                                          </p:val>
                                        </p:tav>
                                        <p:tav tm="100000">
                                          <p:val>
                                            <p:strVal val="ppt_y+.1"/>
                                          </p:val>
                                        </p:tav>
                                      </p:tavLst>
                                    </p:anim>
                                    <p:set>
                                      <p:cBhvr>
                                        <p:cTn id="121" dur="1" fill="hold">
                                          <p:stCondLst>
                                            <p:cond delay="9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22" restart="whenNotActive" fill="hold" evtFilter="cancelBubble" nodeType="interactiveSeq">
                <p:stCondLst>
                  <p:cond evt="onClick" delay="0">
                    <p:tgtEl>
                      <p:spTgt spid="12"/>
                    </p:tgtEl>
                  </p:cond>
                </p:stCondLst>
                <p:endSync evt="end" delay="0">
                  <p:rtn val="all"/>
                </p:endSync>
                <p:childTnLst>
                  <p:par>
                    <p:cTn id="123" fill="hold">
                      <p:stCondLst>
                        <p:cond delay="0"/>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fade">
                                      <p:cBhvr>
                                        <p:cTn id="127" dur="500"/>
                                        <p:tgtEl>
                                          <p:spTgt spid="5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3"/>
                                        </p:tgtEl>
                                        <p:attrNameLst>
                                          <p:attrName>style.visibility</p:attrName>
                                        </p:attrNameLst>
                                      </p:cBhvr>
                                      <p:to>
                                        <p:strVal val="visible"/>
                                      </p:to>
                                    </p:set>
                                    <p:animEffect transition="in" filter="fade">
                                      <p:cBhvr>
                                        <p:cTn id="130" dur="500"/>
                                        <p:tgtEl>
                                          <p:spTgt spid="5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fade">
                                      <p:cBhvr>
                                        <p:cTn id="133" dur="500"/>
                                        <p:tgtEl>
                                          <p:spTgt spid="51"/>
                                        </p:tgtEl>
                                      </p:cBhvr>
                                    </p:animEffect>
                                  </p:childTnLst>
                                </p:cTn>
                              </p:par>
                            </p:childTnLst>
                          </p:cTn>
                        </p:par>
                      </p:childTnLst>
                    </p:cTn>
                  </p:par>
                </p:childTnLst>
              </p:cTn>
              <p:nextCondLst>
                <p:cond evt="onClick" delay="0">
                  <p:tgtEl>
                    <p:spTgt spid="12"/>
                  </p:tgtEl>
                </p:cond>
              </p:nextCondLst>
            </p:seq>
            <p:seq concurrent="1" nextAc="seek">
              <p:cTn id="134" restart="whenNotActive" fill="hold" evtFilter="cancelBubble" nodeType="interactiveSeq">
                <p:stCondLst>
                  <p:cond evt="onClick" delay="0">
                    <p:tgtEl>
                      <p:spTgt spid="53"/>
                    </p:tgtEl>
                  </p:cond>
                </p:stCondLst>
                <p:endSync evt="end" delay="0">
                  <p:rtn val="all"/>
                </p:endSync>
                <p:childTnLst>
                  <p:par>
                    <p:cTn id="135" fill="hold">
                      <p:stCondLst>
                        <p:cond delay="0"/>
                      </p:stCondLst>
                      <p:childTnLst>
                        <p:par>
                          <p:cTn id="136" fill="hold">
                            <p:stCondLst>
                              <p:cond delay="0"/>
                            </p:stCondLst>
                            <p:childTnLst>
                              <p:par>
                                <p:cTn id="137" presetID="42" presetClass="exit" presetSubtype="0" fill="hold" grpId="1" nodeType="clickEffect">
                                  <p:stCondLst>
                                    <p:cond delay="0"/>
                                  </p:stCondLst>
                                  <p:childTnLst>
                                    <p:animEffect transition="out" filter="fade">
                                      <p:cBhvr>
                                        <p:cTn id="138" dur="1000"/>
                                        <p:tgtEl>
                                          <p:spTgt spid="52"/>
                                        </p:tgtEl>
                                      </p:cBhvr>
                                    </p:animEffect>
                                    <p:anim calcmode="lin" valueType="num">
                                      <p:cBhvr>
                                        <p:cTn id="139" dur="1000"/>
                                        <p:tgtEl>
                                          <p:spTgt spid="52"/>
                                        </p:tgtEl>
                                        <p:attrNameLst>
                                          <p:attrName>ppt_x</p:attrName>
                                        </p:attrNameLst>
                                      </p:cBhvr>
                                      <p:tavLst>
                                        <p:tav tm="0">
                                          <p:val>
                                            <p:strVal val="ppt_x"/>
                                          </p:val>
                                        </p:tav>
                                        <p:tav tm="100000">
                                          <p:val>
                                            <p:strVal val="ppt_x"/>
                                          </p:val>
                                        </p:tav>
                                      </p:tavLst>
                                    </p:anim>
                                    <p:anim calcmode="lin" valueType="num">
                                      <p:cBhvr>
                                        <p:cTn id="140" dur="1000"/>
                                        <p:tgtEl>
                                          <p:spTgt spid="52"/>
                                        </p:tgtEl>
                                        <p:attrNameLst>
                                          <p:attrName>ppt_y</p:attrName>
                                        </p:attrNameLst>
                                      </p:cBhvr>
                                      <p:tavLst>
                                        <p:tav tm="0">
                                          <p:val>
                                            <p:strVal val="ppt_y"/>
                                          </p:val>
                                        </p:tav>
                                        <p:tav tm="100000">
                                          <p:val>
                                            <p:strVal val="ppt_y+.1"/>
                                          </p:val>
                                        </p:tav>
                                      </p:tavLst>
                                    </p:anim>
                                    <p:set>
                                      <p:cBhvr>
                                        <p:cTn id="141" dur="1" fill="hold">
                                          <p:stCondLst>
                                            <p:cond delay="999"/>
                                          </p:stCondLst>
                                        </p:cTn>
                                        <p:tgtEl>
                                          <p:spTgt spid="52"/>
                                        </p:tgtEl>
                                        <p:attrNameLst>
                                          <p:attrName>style.visibility</p:attrName>
                                        </p:attrNameLst>
                                      </p:cBhvr>
                                      <p:to>
                                        <p:strVal val="hidden"/>
                                      </p:to>
                                    </p:set>
                                  </p:childTnLst>
                                </p:cTn>
                              </p:par>
                              <p:par>
                                <p:cTn id="142" presetID="42" presetClass="exit" presetSubtype="0" fill="hold" grpId="1" nodeType="withEffect">
                                  <p:stCondLst>
                                    <p:cond delay="0"/>
                                  </p:stCondLst>
                                  <p:childTnLst>
                                    <p:animEffect transition="out" filter="fade">
                                      <p:cBhvr>
                                        <p:cTn id="143" dur="1000"/>
                                        <p:tgtEl>
                                          <p:spTgt spid="53"/>
                                        </p:tgtEl>
                                      </p:cBhvr>
                                    </p:animEffect>
                                    <p:anim calcmode="lin" valueType="num">
                                      <p:cBhvr>
                                        <p:cTn id="144" dur="1000"/>
                                        <p:tgtEl>
                                          <p:spTgt spid="53"/>
                                        </p:tgtEl>
                                        <p:attrNameLst>
                                          <p:attrName>ppt_x</p:attrName>
                                        </p:attrNameLst>
                                      </p:cBhvr>
                                      <p:tavLst>
                                        <p:tav tm="0">
                                          <p:val>
                                            <p:strVal val="ppt_x"/>
                                          </p:val>
                                        </p:tav>
                                        <p:tav tm="100000">
                                          <p:val>
                                            <p:strVal val="ppt_x"/>
                                          </p:val>
                                        </p:tav>
                                      </p:tavLst>
                                    </p:anim>
                                    <p:anim calcmode="lin" valueType="num">
                                      <p:cBhvr>
                                        <p:cTn id="145" dur="1000"/>
                                        <p:tgtEl>
                                          <p:spTgt spid="53"/>
                                        </p:tgtEl>
                                        <p:attrNameLst>
                                          <p:attrName>ppt_y</p:attrName>
                                        </p:attrNameLst>
                                      </p:cBhvr>
                                      <p:tavLst>
                                        <p:tav tm="0">
                                          <p:val>
                                            <p:strVal val="ppt_y"/>
                                          </p:val>
                                        </p:tav>
                                        <p:tav tm="100000">
                                          <p:val>
                                            <p:strVal val="ppt_y+.1"/>
                                          </p:val>
                                        </p:tav>
                                      </p:tavLst>
                                    </p:anim>
                                    <p:set>
                                      <p:cBhvr>
                                        <p:cTn id="146" dur="1" fill="hold">
                                          <p:stCondLst>
                                            <p:cond delay="999"/>
                                          </p:stCondLst>
                                        </p:cTn>
                                        <p:tgtEl>
                                          <p:spTgt spid="53"/>
                                        </p:tgtEl>
                                        <p:attrNameLst>
                                          <p:attrName>style.visibility</p:attrName>
                                        </p:attrNameLst>
                                      </p:cBhvr>
                                      <p:to>
                                        <p:strVal val="hidden"/>
                                      </p:to>
                                    </p:set>
                                  </p:childTnLst>
                                </p:cTn>
                              </p:par>
                              <p:par>
                                <p:cTn id="147" presetID="42" presetClass="exit" presetSubtype="0" fill="hold" grpId="1" nodeType="withEffect">
                                  <p:stCondLst>
                                    <p:cond delay="0"/>
                                  </p:stCondLst>
                                  <p:childTnLst>
                                    <p:animEffect transition="out" filter="fade">
                                      <p:cBhvr>
                                        <p:cTn id="148" dur="1000"/>
                                        <p:tgtEl>
                                          <p:spTgt spid="51"/>
                                        </p:tgtEl>
                                      </p:cBhvr>
                                    </p:animEffect>
                                    <p:anim calcmode="lin" valueType="num">
                                      <p:cBhvr>
                                        <p:cTn id="149" dur="1000"/>
                                        <p:tgtEl>
                                          <p:spTgt spid="51"/>
                                        </p:tgtEl>
                                        <p:attrNameLst>
                                          <p:attrName>ppt_x</p:attrName>
                                        </p:attrNameLst>
                                      </p:cBhvr>
                                      <p:tavLst>
                                        <p:tav tm="0">
                                          <p:val>
                                            <p:strVal val="ppt_x"/>
                                          </p:val>
                                        </p:tav>
                                        <p:tav tm="100000">
                                          <p:val>
                                            <p:strVal val="ppt_x"/>
                                          </p:val>
                                        </p:tav>
                                      </p:tavLst>
                                    </p:anim>
                                    <p:anim calcmode="lin" valueType="num">
                                      <p:cBhvr>
                                        <p:cTn id="150" dur="1000"/>
                                        <p:tgtEl>
                                          <p:spTgt spid="51"/>
                                        </p:tgtEl>
                                        <p:attrNameLst>
                                          <p:attrName>ppt_y</p:attrName>
                                        </p:attrNameLst>
                                      </p:cBhvr>
                                      <p:tavLst>
                                        <p:tav tm="0">
                                          <p:val>
                                            <p:strVal val="ppt_y"/>
                                          </p:val>
                                        </p:tav>
                                        <p:tav tm="100000">
                                          <p:val>
                                            <p:strVal val="ppt_y+.1"/>
                                          </p:val>
                                        </p:tav>
                                      </p:tavLst>
                                    </p:anim>
                                    <p:set>
                                      <p:cBhvr>
                                        <p:cTn id="151" dur="1" fill="hold">
                                          <p:stCondLst>
                                            <p:cond delay="9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52" restart="whenNotActive" fill="hold" evtFilter="cancelBubble" nodeType="interactiveSeq">
                <p:stCondLst>
                  <p:cond evt="onClick" delay="0">
                    <p:tgtEl>
                      <p:spTgt spid="11"/>
                    </p:tgtEl>
                  </p:cond>
                </p:stCondLst>
                <p:endSync evt="end" delay="0">
                  <p:rtn val="all"/>
                </p:endSync>
                <p:childTnLst>
                  <p:par>
                    <p:cTn id="153" fill="hold">
                      <p:stCondLst>
                        <p:cond delay="0"/>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500"/>
                                        <p:tgtEl>
                                          <p:spTgt spid="55"/>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6"/>
                                        </p:tgtEl>
                                        <p:attrNameLst>
                                          <p:attrName>style.visibility</p:attrName>
                                        </p:attrNameLst>
                                      </p:cBhvr>
                                      <p:to>
                                        <p:strVal val="visible"/>
                                      </p:to>
                                    </p:set>
                                    <p:animEffect transition="in" filter="fade">
                                      <p:cBhvr>
                                        <p:cTn id="160" dur="500"/>
                                        <p:tgtEl>
                                          <p:spTgt spid="56"/>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4"/>
                                        </p:tgtEl>
                                        <p:attrNameLst>
                                          <p:attrName>style.visibility</p:attrName>
                                        </p:attrNameLst>
                                      </p:cBhvr>
                                      <p:to>
                                        <p:strVal val="visible"/>
                                      </p:to>
                                    </p:set>
                                    <p:animEffect transition="in" filter="fade">
                                      <p:cBhvr>
                                        <p:cTn id="163" dur="500"/>
                                        <p:tgtEl>
                                          <p:spTgt spid="54"/>
                                        </p:tgtEl>
                                      </p:cBhvr>
                                    </p:animEffect>
                                  </p:childTnLst>
                                </p:cTn>
                              </p:par>
                            </p:childTnLst>
                          </p:cTn>
                        </p:par>
                      </p:childTnLst>
                    </p:cTn>
                  </p:par>
                </p:childTnLst>
              </p:cTn>
              <p:nextCondLst>
                <p:cond evt="onClick" delay="0">
                  <p:tgtEl>
                    <p:spTgt spid="11"/>
                  </p:tgtEl>
                </p:cond>
              </p:nextCondLst>
            </p:seq>
            <p:seq concurrent="1" nextAc="seek">
              <p:cTn id="164" restart="whenNotActive" fill="hold" evtFilter="cancelBubble" nodeType="interactiveSeq">
                <p:stCondLst>
                  <p:cond evt="onClick" delay="0">
                    <p:tgtEl>
                      <p:spTgt spid="56"/>
                    </p:tgtEl>
                  </p:cond>
                </p:stCondLst>
                <p:endSync evt="end" delay="0">
                  <p:rtn val="all"/>
                </p:endSync>
                <p:childTnLst>
                  <p:par>
                    <p:cTn id="165" fill="hold">
                      <p:stCondLst>
                        <p:cond delay="0"/>
                      </p:stCondLst>
                      <p:childTnLst>
                        <p:par>
                          <p:cTn id="166" fill="hold">
                            <p:stCondLst>
                              <p:cond delay="0"/>
                            </p:stCondLst>
                            <p:childTnLst>
                              <p:par>
                                <p:cTn id="167" presetID="42" presetClass="exit" presetSubtype="0" fill="hold" grpId="1" nodeType="clickEffect">
                                  <p:stCondLst>
                                    <p:cond delay="0"/>
                                  </p:stCondLst>
                                  <p:childTnLst>
                                    <p:animEffect transition="out" filter="fade">
                                      <p:cBhvr>
                                        <p:cTn id="168" dur="1000"/>
                                        <p:tgtEl>
                                          <p:spTgt spid="55"/>
                                        </p:tgtEl>
                                      </p:cBhvr>
                                    </p:animEffect>
                                    <p:anim calcmode="lin" valueType="num">
                                      <p:cBhvr>
                                        <p:cTn id="169" dur="1000"/>
                                        <p:tgtEl>
                                          <p:spTgt spid="55"/>
                                        </p:tgtEl>
                                        <p:attrNameLst>
                                          <p:attrName>ppt_x</p:attrName>
                                        </p:attrNameLst>
                                      </p:cBhvr>
                                      <p:tavLst>
                                        <p:tav tm="0">
                                          <p:val>
                                            <p:strVal val="ppt_x"/>
                                          </p:val>
                                        </p:tav>
                                        <p:tav tm="100000">
                                          <p:val>
                                            <p:strVal val="ppt_x"/>
                                          </p:val>
                                        </p:tav>
                                      </p:tavLst>
                                    </p:anim>
                                    <p:anim calcmode="lin" valueType="num">
                                      <p:cBhvr>
                                        <p:cTn id="170" dur="1000"/>
                                        <p:tgtEl>
                                          <p:spTgt spid="55"/>
                                        </p:tgtEl>
                                        <p:attrNameLst>
                                          <p:attrName>ppt_y</p:attrName>
                                        </p:attrNameLst>
                                      </p:cBhvr>
                                      <p:tavLst>
                                        <p:tav tm="0">
                                          <p:val>
                                            <p:strVal val="ppt_y"/>
                                          </p:val>
                                        </p:tav>
                                        <p:tav tm="100000">
                                          <p:val>
                                            <p:strVal val="ppt_y+.1"/>
                                          </p:val>
                                        </p:tav>
                                      </p:tavLst>
                                    </p:anim>
                                    <p:set>
                                      <p:cBhvr>
                                        <p:cTn id="171" dur="1" fill="hold">
                                          <p:stCondLst>
                                            <p:cond delay="999"/>
                                          </p:stCondLst>
                                        </p:cTn>
                                        <p:tgtEl>
                                          <p:spTgt spid="55"/>
                                        </p:tgtEl>
                                        <p:attrNameLst>
                                          <p:attrName>style.visibility</p:attrName>
                                        </p:attrNameLst>
                                      </p:cBhvr>
                                      <p:to>
                                        <p:strVal val="hidden"/>
                                      </p:to>
                                    </p:set>
                                  </p:childTnLst>
                                </p:cTn>
                              </p:par>
                              <p:par>
                                <p:cTn id="172" presetID="42" presetClass="exit" presetSubtype="0" fill="hold" grpId="1" nodeType="withEffect">
                                  <p:stCondLst>
                                    <p:cond delay="0"/>
                                  </p:stCondLst>
                                  <p:childTnLst>
                                    <p:animEffect transition="out" filter="fade">
                                      <p:cBhvr>
                                        <p:cTn id="173" dur="1000"/>
                                        <p:tgtEl>
                                          <p:spTgt spid="56"/>
                                        </p:tgtEl>
                                      </p:cBhvr>
                                    </p:animEffect>
                                    <p:anim calcmode="lin" valueType="num">
                                      <p:cBhvr>
                                        <p:cTn id="174" dur="1000"/>
                                        <p:tgtEl>
                                          <p:spTgt spid="56"/>
                                        </p:tgtEl>
                                        <p:attrNameLst>
                                          <p:attrName>ppt_x</p:attrName>
                                        </p:attrNameLst>
                                      </p:cBhvr>
                                      <p:tavLst>
                                        <p:tav tm="0">
                                          <p:val>
                                            <p:strVal val="ppt_x"/>
                                          </p:val>
                                        </p:tav>
                                        <p:tav tm="100000">
                                          <p:val>
                                            <p:strVal val="ppt_x"/>
                                          </p:val>
                                        </p:tav>
                                      </p:tavLst>
                                    </p:anim>
                                    <p:anim calcmode="lin" valueType="num">
                                      <p:cBhvr>
                                        <p:cTn id="175" dur="1000"/>
                                        <p:tgtEl>
                                          <p:spTgt spid="56"/>
                                        </p:tgtEl>
                                        <p:attrNameLst>
                                          <p:attrName>ppt_y</p:attrName>
                                        </p:attrNameLst>
                                      </p:cBhvr>
                                      <p:tavLst>
                                        <p:tav tm="0">
                                          <p:val>
                                            <p:strVal val="ppt_y"/>
                                          </p:val>
                                        </p:tav>
                                        <p:tav tm="100000">
                                          <p:val>
                                            <p:strVal val="ppt_y+.1"/>
                                          </p:val>
                                        </p:tav>
                                      </p:tavLst>
                                    </p:anim>
                                    <p:set>
                                      <p:cBhvr>
                                        <p:cTn id="176" dur="1" fill="hold">
                                          <p:stCondLst>
                                            <p:cond delay="999"/>
                                          </p:stCondLst>
                                        </p:cTn>
                                        <p:tgtEl>
                                          <p:spTgt spid="56"/>
                                        </p:tgtEl>
                                        <p:attrNameLst>
                                          <p:attrName>style.visibility</p:attrName>
                                        </p:attrNameLst>
                                      </p:cBhvr>
                                      <p:to>
                                        <p:strVal val="hidden"/>
                                      </p:to>
                                    </p:set>
                                  </p:childTnLst>
                                </p:cTn>
                              </p:par>
                              <p:par>
                                <p:cTn id="177" presetID="42" presetClass="exit" presetSubtype="0" fill="hold" grpId="1" nodeType="withEffect">
                                  <p:stCondLst>
                                    <p:cond delay="0"/>
                                  </p:stCondLst>
                                  <p:childTnLst>
                                    <p:animEffect transition="out" filter="fade">
                                      <p:cBhvr>
                                        <p:cTn id="178" dur="1000"/>
                                        <p:tgtEl>
                                          <p:spTgt spid="54"/>
                                        </p:tgtEl>
                                      </p:cBhvr>
                                    </p:animEffect>
                                    <p:anim calcmode="lin" valueType="num">
                                      <p:cBhvr>
                                        <p:cTn id="179" dur="1000"/>
                                        <p:tgtEl>
                                          <p:spTgt spid="54"/>
                                        </p:tgtEl>
                                        <p:attrNameLst>
                                          <p:attrName>ppt_x</p:attrName>
                                        </p:attrNameLst>
                                      </p:cBhvr>
                                      <p:tavLst>
                                        <p:tav tm="0">
                                          <p:val>
                                            <p:strVal val="ppt_x"/>
                                          </p:val>
                                        </p:tav>
                                        <p:tav tm="100000">
                                          <p:val>
                                            <p:strVal val="ppt_x"/>
                                          </p:val>
                                        </p:tav>
                                      </p:tavLst>
                                    </p:anim>
                                    <p:anim calcmode="lin" valueType="num">
                                      <p:cBhvr>
                                        <p:cTn id="180" dur="1000"/>
                                        <p:tgtEl>
                                          <p:spTgt spid="54"/>
                                        </p:tgtEl>
                                        <p:attrNameLst>
                                          <p:attrName>ppt_y</p:attrName>
                                        </p:attrNameLst>
                                      </p:cBhvr>
                                      <p:tavLst>
                                        <p:tav tm="0">
                                          <p:val>
                                            <p:strVal val="ppt_y"/>
                                          </p:val>
                                        </p:tav>
                                        <p:tav tm="100000">
                                          <p:val>
                                            <p:strVal val="ppt_y+.1"/>
                                          </p:val>
                                        </p:tav>
                                      </p:tavLst>
                                    </p:anim>
                                    <p:set>
                                      <p:cBhvr>
                                        <p:cTn id="181" dur="1" fill="hold">
                                          <p:stCondLst>
                                            <p:cond delay="9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82" restart="whenNotActive" fill="hold" evtFilter="cancelBubble" nodeType="interactiveSeq">
                <p:stCondLst>
                  <p:cond evt="onClick" delay="0">
                    <p:tgtEl>
                      <p:spTgt spid="10"/>
                    </p:tgtEl>
                  </p:cond>
                </p:stCondLst>
                <p:endSync evt="end" delay="0">
                  <p:rtn val="all"/>
                </p:endSync>
                <p:childTnLst>
                  <p:par>
                    <p:cTn id="183" fill="hold">
                      <p:stCondLst>
                        <p:cond delay="0"/>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58"/>
                                        </p:tgtEl>
                                        <p:attrNameLst>
                                          <p:attrName>style.visibility</p:attrName>
                                        </p:attrNameLst>
                                      </p:cBhvr>
                                      <p:to>
                                        <p:strVal val="visible"/>
                                      </p:to>
                                    </p:set>
                                    <p:animEffect transition="in" filter="fade">
                                      <p:cBhvr>
                                        <p:cTn id="187" dur="500"/>
                                        <p:tgtEl>
                                          <p:spTgt spid="58"/>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7"/>
                                        </p:tgtEl>
                                        <p:attrNameLst>
                                          <p:attrName>style.visibility</p:attrName>
                                        </p:attrNameLst>
                                      </p:cBhvr>
                                      <p:to>
                                        <p:strVal val="visible"/>
                                      </p:to>
                                    </p:set>
                                    <p:animEffect transition="in" filter="fade">
                                      <p:cBhvr>
                                        <p:cTn id="190" dur="500"/>
                                        <p:tgtEl>
                                          <p:spTgt spid="57"/>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9"/>
                                        </p:tgtEl>
                                        <p:attrNameLst>
                                          <p:attrName>style.visibility</p:attrName>
                                        </p:attrNameLst>
                                      </p:cBhvr>
                                      <p:to>
                                        <p:strVal val="visible"/>
                                      </p:to>
                                    </p:set>
                                    <p:animEffect transition="in" filter="fade">
                                      <p:cBhvr>
                                        <p:cTn id="193" dur="500"/>
                                        <p:tgtEl>
                                          <p:spTgt spid="59"/>
                                        </p:tgtEl>
                                      </p:cBhvr>
                                    </p:animEffect>
                                  </p:childTnLst>
                                </p:cTn>
                              </p:par>
                            </p:childTnLst>
                          </p:cTn>
                        </p:par>
                      </p:childTnLst>
                    </p:cTn>
                  </p:par>
                </p:childTnLst>
              </p:cTn>
              <p:nextCondLst>
                <p:cond evt="onClick" delay="0">
                  <p:tgtEl>
                    <p:spTgt spid="10"/>
                  </p:tgtEl>
                </p:cond>
              </p:nextCondLst>
            </p:seq>
            <p:seq concurrent="1" nextAc="seek">
              <p:cTn id="194" restart="whenNotActive" fill="hold" evtFilter="cancelBubble" nodeType="interactiveSeq">
                <p:stCondLst>
                  <p:cond evt="onClick" delay="0">
                    <p:tgtEl>
                      <p:spTgt spid="59"/>
                    </p:tgtEl>
                  </p:cond>
                </p:stCondLst>
                <p:endSync evt="end" delay="0">
                  <p:rtn val="all"/>
                </p:endSync>
                <p:childTnLst>
                  <p:par>
                    <p:cTn id="195" fill="hold">
                      <p:stCondLst>
                        <p:cond delay="0"/>
                      </p:stCondLst>
                      <p:childTnLst>
                        <p:par>
                          <p:cTn id="196" fill="hold">
                            <p:stCondLst>
                              <p:cond delay="0"/>
                            </p:stCondLst>
                            <p:childTnLst>
                              <p:par>
                                <p:cTn id="197" presetID="42" presetClass="exit" presetSubtype="0" fill="hold" grpId="1" nodeType="clickEffect">
                                  <p:stCondLst>
                                    <p:cond delay="0"/>
                                  </p:stCondLst>
                                  <p:childTnLst>
                                    <p:animEffect transition="out" filter="fade">
                                      <p:cBhvr>
                                        <p:cTn id="198" dur="1000"/>
                                        <p:tgtEl>
                                          <p:spTgt spid="58"/>
                                        </p:tgtEl>
                                      </p:cBhvr>
                                    </p:animEffect>
                                    <p:anim calcmode="lin" valueType="num">
                                      <p:cBhvr>
                                        <p:cTn id="199" dur="1000"/>
                                        <p:tgtEl>
                                          <p:spTgt spid="58"/>
                                        </p:tgtEl>
                                        <p:attrNameLst>
                                          <p:attrName>ppt_x</p:attrName>
                                        </p:attrNameLst>
                                      </p:cBhvr>
                                      <p:tavLst>
                                        <p:tav tm="0">
                                          <p:val>
                                            <p:strVal val="ppt_x"/>
                                          </p:val>
                                        </p:tav>
                                        <p:tav tm="100000">
                                          <p:val>
                                            <p:strVal val="ppt_x"/>
                                          </p:val>
                                        </p:tav>
                                      </p:tavLst>
                                    </p:anim>
                                    <p:anim calcmode="lin" valueType="num">
                                      <p:cBhvr>
                                        <p:cTn id="200" dur="1000"/>
                                        <p:tgtEl>
                                          <p:spTgt spid="58"/>
                                        </p:tgtEl>
                                        <p:attrNameLst>
                                          <p:attrName>ppt_y</p:attrName>
                                        </p:attrNameLst>
                                      </p:cBhvr>
                                      <p:tavLst>
                                        <p:tav tm="0">
                                          <p:val>
                                            <p:strVal val="ppt_y"/>
                                          </p:val>
                                        </p:tav>
                                        <p:tav tm="100000">
                                          <p:val>
                                            <p:strVal val="ppt_y+.1"/>
                                          </p:val>
                                        </p:tav>
                                      </p:tavLst>
                                    </p:anim>
                                    <p:set>
                                      <p:cBhvr>
                                        <p:cTn id="201" dur="1" fill="hold">
                                          <p:stCondLst>
                                            <p:cond delay="999"/>
                                          </p:stCondLst>
                                        </p:cTn>
                                        <p:tgtEl>
                                          <p:spTgt spid="58"/>
                                        </p:tgtEl>
                                        <p:attrNameLst>
                                          <p:attrName>style.visibility</p:attrName>
                                        </p:attrNameLst>
                                      </p:cBhvr>
                                      <p:to>
                                        <p:strVal val="hidden"/>
                                      </p:to>
                                    </p:set>
                                  </p:childTnLst>
                                </p:cTn>
                              </p:par>
                              <p:par>
                                <p:cTn id="202" presetID="42" presetClass="exit" presetSubtype="0" fill="hold" grpId="1" nodeType="withEffect">
                                  <p:stCondLst>
                                    <p:cond delay="0"/>
                                  </p:stCondLst>
                                  <p:childTnLst>
                                    <p:animEffect transition="out" filter="fade">
                                      <p:cBhvr>
                                        <p:cTn id="203" dur="1000"/>
                                        <p:tgtEl>
                                          <p:spTgt spid="57"/>
                                        </p:tgtEl>
                                      </p:cBhvr>
                                    </p:animEffect>
                                    <p:anim calcmode="lin" valueType="num">
                                      <p:cBhvr>
                                        <p:cTn id="204" dur="1000"/>
                                        <p:tgtEl>
                                          <p:spTgt spid="57"/>
                                        </p:tgtEl>
                                        <p:attrNameLst>
                                          <p:attrName>ppt_x</p:attrName>
                                        </p:attrNameLst>
                                      </p:cBhvr>
                                      <p:tavLst>
                                        <p:tav tm="0">
                                          <p:val>
                                            <p:strVal val="ppt_x"/>
                                          </p:val>
                                        </p:tav>
                                        <p:tav tm="100000">
                                          <p:val>
                                            <p:strVal val="ppt_x"/>
                                          </p:val>
                                        </p:tav>
                                      </p:tavLst>
                                    </p:anim>
                                    <p:anim calcmode="lin" valueType="num">
                                      <p:cBhvr>
                                        <p:cTn id="205" dur="1000"/>
                                        <p:tgtEl>
                                          <p:spTgt spid="57"/>
                                        </p:tgtEl>
                                        <p:attrNameLst>
                                          <p:attrName>ppt_y</p:attrName>
                                        </p:attrNameLst>
                                      </p:cBhvr>
                                      <p:tavLst>
                                        <p:tav tm="0">
                                          <p:val>
                                            <p:strVal val="ppt_y"/>
                                          </p:val>
                                        </p:tav>
                                        <p:tav tm="100000">
                                          <p:val>
                                            <p:strVal val="ppt_y+.1"/>
                                          </p:val>
                                        </p:tav>
                                      </p:tavLst>
                                    </p:anim>
                                    <p:set>
                                      <p:cBhvr>
                                        <p:cTn id="206" dur="1" fill="hold">
                                          <p:stCondLst>
                                            <p:cond delay="999"/>
                                          </p:stCondLst>
                                        </p:cTn>
                                        <p:tgtEl>
                                          <p:spTgt spid="57"/>
                                        </p:tgtEl>
                                        <p:attrNameLst>
                                          <p:attrName>style.visibility</p:attrName>
                                        </p:attrNameLst>
                                      </p:cBhvr>
                                      <p:to>
                                        <p:strVal val="hidden"/>
                                      </p:to>
                                    </p:set>
                                  </p:childTnLst>
                                </p:cTn>
                              </p:par>
                              <p:par>
                                <p:cTn id="207" presetID="42" presetClass="exit" presetSubtype="0" fill="hold" grpId="1" nodeType="withEffect">
                                  <p:stCondLst>
                                    <p:cond delay="0"/>
                                  </p:stCondLst>
                                  <p:childTnLst>
                                    <p:animEffect transition="out" filter="fade">
                                      <p:cBhvr>
                                        <p:cTn id="208" dur="1000"/>
                                        <p:tgtEl>
                                          <p:spTgt spid="59"/>
                                        </p:tgtEl>
                                      </p:cBhvr>
                                    </p:animEffect>
                                    <p:anim calcmode="lin" valueType="num">
                                      <p:cBhvr>
                                        <p:cTn id="209" dur="1000"/>
                                        <p:tgtEl>
                                          <p:spTgt spid="59"/>
                                        </p:tgtEl>
                                        <p:attrNameLst>
                                          <p:attrName>ppt_x</p:attrName>
                                        </p:attrNameLst>
                                      </p:cBhvr>
                                      <p:tavLst>
                                        <p:tav tm="0">
                                          <p:val>
                                            <p:strVal val="ppt_x"/>
                                          </p:val>
                                        </p:tav>
                                        <p:tav tm="100000">
                                          <p:val>
                                            <p:strVal val="ppt_x"/>
                                          </p:val>
                                        </p:tav>
                                      </p:tavLst>
                                    </p:anim>
                                    <p:anim calcmode="lin" valueType="num">
                                      <p:cBhvr>
                                        <p:cTn id="210" dur="1000"/>
                                        <p:tgtEl>
                                          <p:spTgt spid="59"/>
                                        </p:tgtEl>
                                        <p:attrNameLst>
                                          <p:attrName>ppt_y</p:attrName>
                                        </p:attrNameLst>
                                      </p:cBhvr>
                                      <p:tavLst>
                                        <p:tav tm="0">
                                          <p:val>
                                            <p:strVal val="ppt_y"/>
                                          </p:val>
                                        </p:tav>
                                        <p:tav tm="100000">
                                          <p:val>
                                            <p:strVal val="ppt_y+.1"/>
                                          </p:val>
                                        </p:tav>
                                      </p:tavLst>
                                    </p:anim>
                                    <p:set>
                                      <p:cBhvr>
                                        <p:cTn id="211" dur="1" fill="hold">
                                          <p:stCondLst>
                                            <p:cond delay="9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12" restart="whenNotActive" fill="hold" evtFilter="cancelBubble" nodeType="interactiveSeq">
                <p:stCondLst>
                  <p:cond evt="onClick" delay="0">
                    <p:tgtEl>
                      <p:spTgt spid="9"/>
                    </p:tgtEl>
                  </p:cond>
                </p:stCondLst>
                <p:endSync evt="end" delay="0">
                  <p:rtn val="all"/>
                </p:endSync>
                <p:childTnLst>
                  <p:par>
                    <p:cTn id="213" fill="hold">
                      <p:stCondLst>
                        <p:cond delay="0"/>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0"/>
                                        </p:tgtEl>
                                        <p:attrNameLst>
                                          <p:attrName>style.visibility</p:attrName>
                                        </p:attrNameLst>
                                      </p:cBhvr>
                                      <p:to>
                                        <p:strVal val="visible"/>
                                      </p:to>
                                    </p:set>
                                    <p:animEffect transition="in" filter="fade">
                                      <p:cBhvr>
                                        <p:cTn id="217" dur="500"/>
                                        <p:tgtEl>
                                          <p:spTgt spid="60"/>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61"/>
                                        </p:tgtEl>
                                        <p:attrNameLst>
                                          <p:attrName>style.visibility</p:attrName>
                                        </p:attrNameLst>
                                      </p:cBhvr>
                                      <p:to>
                                        <p:strVal val="visible"/>
                                      </p:to>
                                    </p:set>
                                    <p:animEffect transition="in" filter="fade">
                                      <p:cBhvr>
                                        <p:cTn id="220" dur="500"/>
                                        <p:tgtEl>
                                          <p:spTgt spid="61"/>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62"/>
                                        </p:tgtEl>
                                        <p:attrNameLst>
                                          <p:attrName>style.visibility</p:attrName>
                                        </p:attrNameLst>
                                      </p:cBhvr>
                                      <p:to>
                                        <p:strVal val="visible"/>
                                      </p:to>
                                    </p:set>
                                    <p:animEffect transition="in" filter="fade">
                                      <p:cBhvr>
                                        <p:cTn id="223" dur="500"/>
                                        <p:tgtEl>
                                          <p:spTgt spid="62"/>
                                        </p:tgtEl>
                                      </p:cBhvr>
                                    </p:animEffect>
                                  </p:childTnLst>
                                </p:cTn>
                              </p:par>
                            </p:childTnLst>
                          </p:cTn>
                        </p:par>
                      </p:childTnLst>
                    </p:cTn>
                  </p:par>
                </p:childTnLst>
              </p:cTn>
              <p:nextCondLst>
                <p:cond evt="onClick" delay="0">
                  <p:tgtEl>
                    <p:spTgt spid="9"/>
                  </p:tgtEl>
                </p:cond>
              </p:nextCondLst>
            </p:seq>
            <p:seq concurrent="1" nextAc="seek">
              <p:cTn id="224" restart="whenNotActive" fill="hold" evtFilter="cancelBubble" nodeType="interactiveSeq">
                <p:stCondLst>
                  <p:cond evt="onClick" delay="0">
                    <p:tgtEl>
                      <p:spTgt spid="62"/>
                    </p:tgtEl>
                  </p:cond>
                </p:stCondLst>
                <p:endSync evt="end" delay="0">
                  <p:rtn val="all"/>
                </p:endSync>
                <p:childTnLst>
                  <p:par>
                    <p:cTn id="225" fill="hold">
                      <p:stCondLst>
                        <p:cond delay="0"/>
                      </p:stCondLst>
                      <p:childTnLst>
                        <p:par>
                          <p:cTn id="226" fill="hold">
                            <p:stCondLst>
                              <p:cond delay="0"/>
                            </p:stCondLst>
                            <p:childTnLst>
                              <p:par>
                                <p:cTn id="227" presetID="42" presetClass="exit" presetSubtype="0" fill="hold" grpId="1" nodeType="clickEffect">
                                  <p:stCondLst>
                                    <p:cond delay="0"/>
                                  </p:stCondLst>
                                  <p:childTnLst>
                                    <p:animEffect transition="out" filter="fade">
                                      <p:cBhvr>
                                        <p:cTn id="228" dur="1000"/>
                                        <p:tgtEl>
                                          <p:spTgt spid="60"/>
                                        </p:tgtEl>
                                      </p:cBhvr>
                                    </p:animEffect>
                                    <p:anim calcmode="lin" valueType="num">
                                      <p:cBhvr>
                                        <p:cTn id="229" dur="1000"/>
                                        <p:tgtEl>
                                          <p:spTgt spid="60"/>
                                        </p:tgtEl>
                                        <p:attrNameLst>
                                          <p:attrName>ppt_x</p:attrName>
                                        </p:attrNameLst>
                                      </p:cBhvr>
                                      <p:tavLst>
                                        <p:tav tm="0">
                                          <p:val>
                                            <p:strVal val="ppt_x"/>
                                          </p:val>
                                        </p:tav>
                                        <p:tav tm="100000">
                                          <p:val>
                                            <p:strVal val="ppt_x"/>
                                          </p:val>
                                        </p:tav>
                                      </p:tavLst>
                                    </p:anim>
                                    <p:anim calcmode="lin" valueType="num">
                                      <p:cBhvr>
                                        <p:cTn id="230" dur="1000"/>
                                        <p:tgtEl>
                                          <p:spTgt spid="60"/>
                                        </p:tgtEl>
                                        <p:attrNameLst>
                                          <p:attrName>ppt_y</p:attrName>
                                        </p:attrNameLst>
                                      </p:cBhvr>
                                      <p:tavLst>
                                        <p:tav tm="0">
                                          <p:val>
                                            <p:strVal val="ppt_y"/>
                                          </p:val>
                                        </p:tav>
                                        <p:tav tm="100000">
                                          <p:val>
                                            <p:strVal val="ppt_y+.1"/>
                                          </p:val>
                                        </p:tav>
                                      </p:tavLst>
                                    </p:anim>
                                    <p:set>
                                      <p:cBhvr>
                                        <p:cTn id="231" dur="1" fill="hold">
                                          <p:stCondLst>
                                            <p:cond delay="999"/>
                                          </p:stCondLst>
                                        </p:cTn>
                                        <p:tgtEl>
                                          <p:spTgt spid="60"/>
                                        </p:tgtEl>
                                        <p:attrNameLst>
                                          <p:attrName>style.visibility</p:attrName>
                                        </p:attrNameLst>
                                      </p:cBhvr>
                                      <p:to>
                                        <p:strVal val="hidden"/>
                                      </p:to>
                                    </p:set>
                                  </p:childTnLst>
                                </p:cTn>
                              </p:par>
                              <p:par>
                                <p:cTn id="232" presetID="42" presetClass="exit" presetSubtype="0" fill="hold" grpId="1" nodeType="withEffect">
                                  <p:stCondLst>
                                    <p:cond delay="0"/>
                                  </p:stCondLst>
                                  <p:childTnLst>
                                    <p:animEffect transition="out" filter="fade">
                                      <p:cBhvr>
                                        <p:cTn id="233" dur="1000"/>
                                        <p:tgtEl>
                                          <p:spTgt spid="61"/>
                                        </p:tgtEl>
                                      </p:cBhvr>
                                    </p:animEffect>
                                    <p:anim calcmode="lin" valueType="num">
                                      <p:cBhvr>
                                        <p:cTn id="234" dur="1000"/>
                                        <p:tgtEl>
                                          <p:spTgt spid="61"/>
                                        </p:tgtEl>
                                        <p:attrNameLst>
                                          <p:attrName>ppt_x</p:attrName>
                                        </p:attrNameLst>
                                      </p:cBhvr>
                                      <p:tavLst>
                                        <p:tav tm="0">
                                          <p:val>
                                            <p:strVal val="ppt_x"/>
                                          </p:val>
                                        </p:tav>
                                        <p:tav tm="100000">
                                          <p:val>
                                            <p:strVal val="ppt_x"/>
                                          </p:val>
                                        </p:tav>
                                      </p:tavLst>
                                    </p:anim>
                                    <p:anim calcmode="lin" valueType="num">
                                      <p:cBhvr>
                                        <p:cTn id="235" dur="1000"/>
                                        <p:tgtEl>
                                          <p:spTgt spid="61"/>
                                        </p:tgtEl>
                                        <p:attrNameLst>
                                          <p:attrName>ppt_y</p:attrName>
                                        </p:attrNameLst>
                                      </p:cBhvr>
                                      <p:tavLst>
                                        <p:tav tm="0">
                                          <p:val>
                                            <p:strVal val="ppt_y"/>
                                          </p:val>
                                        </p:tav>
                                        <p:tav tm="100000">
                                          <p:val>
                                            <p:strVal val="ppt_y+.1"/>
                                          </p:val>
                                        </p:tav>
                                      </p:tavLst>
                                    </p:anim>
                                    <p:set>
                                      <p:cBhvr>
                                        <p:cTn id="236" dur="1" fill="hold">
                                          <p:stCondLst>
                                            <p:cond delay="999"/>
                                          </p:stCondLst>
                                        </p:cTn>
                                        <p:tgtEl>
                                          <p:spTgt spid="61"/>
                                        </p:tgtEl>
                                        <p:attrNameLst>
                                          <p:attrName>style.visibility</p:attrName>
                                        </p:attrNameLst>
                                      </p:cBhvr>
                                      <p:to>
                                        <p:strVal val="hidden"/>
                                      </p:to>
                                    </p:set>
                                  </p:childTnLst>
                                </p:cTn>
                              </p:par>
                              <p:par>
                                <p:cTn id="237" presetID="42" presetClass="exit" presetSubtype="0" fill="hold" grpId="1" nodeType="withEffect">
                                  <p:stCondLst>
                                    <p:cond delay="0"/>
                                  </p:stCondLst>
                                  <p:childTnLst>
                                    <p:animEffect transition="out" filter="fade">
                                      <p:cBhvr>
                                        <p:cTn id="238" dur="1000"/>
                                        <p:tgtEl>
                                          <p:spTgt spid="62"/>
                                        </p:tgtEl>
                                      </p:cBhvr>
                                    </p:animEffect>
                                    <p:anim calcmode="lin" valueType="num">
                                      <p:cBhvr>
                                        <p:cTn id="239" dur="1000"/>
                                        <p:tgtEl>
                                          <p:spTgt spid="62"/>
                                        </p:tgtEl>
                                        <p:attrNameLst>
                                          <p:attrName>ppt_x</p:attrName>
                                        </p:attrNameLst>
                                      </p:cBhvr>
                                      <p:tavLst>
                                        <p:tav tm="0">
                                          <p:val>
                                            <p:strVal val="ppt_x"/>
                                          </p:val>
                                        </p:tav>
                                        <p:tav tm="100000">
                                          <p:val>
                                            <p:strVal val="ppt_x"/>
                                          </p:val>
                                        </p:tav>
                                      </p:tavLst>
                                    </p:anim>
                                    <p:anim calcmode="lin" valueType="num">
                                      <p:cBhvr>
                                        <p:cTn id="240" dur="1000"/>
                                        <p:tgtEl>
                                          <p:spTgt spid="62"/>
                                        </p:tgtEl>
                                        <p:attrNameLst>
                                          <p:attrName>ppt_y</p:attrName>
                                        </p:attrNameLst>
                                      </p:cBhvr>
                                      <p:tavLst>
                                        <p:tav tm="0">
                                          <p:val>
                                            <p:strVal val="ppt_y"/>
                                          </p:val>
                                        </p:tav>
                                        <p:tav tm="100000">
                                          <p:val>
                                            <p:strVal val="ppt_y+.1"/>
                                          </p:val>
                                        </p:tav>
                                      </p:tavLst>
                                    </p:anim>
                                    <p:set>
                                      <p:cBhvr>
                                        <p:cTn id="241" dur="1" fill="hold">
                                          <p:stCondLst>
                                            <p:cond delay="9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14" grpId="0" animBg="1"/>
      <p:bldP spid="14" grpId="1" animBg="1"/>
      <p:bldP spid="16" grpId="0"/>
      <p:bldP spid="16" grpId="1"/>
      <p:bldP spid="17" grpId="0" animBg="1"/>
      <p:bldP spid="17" grpId="1" animBg="1"/>
      <p:bldP spid="42" grpId="0" animBg="1"/>
      <p:bldP spid="42" grpId="1" animBg="1"/>
      <p:bldP spid="43" grpId="0"/>
      <p:bldP spid="43" grpId="1"/>
      <p:bldP spid="44" grpId="0" animBg="1"/>
      <p:bldP spid="44" grpId="1" animBg="1"/>
      <p:bldP spid="45" grpId="0" animBg="1"/>
      <p:bldP spid="45" grpId="1" animBg="1"/>
      <p:bldP spid="46" grpId="0"/>
      <p:bldP spid="46" grpId="1"/>
      <p:bldP spid="47" grpId="0" animBg="1"/>
      <p:bldP spid="47" grpId="1" animBg="1"/>
      <p:bldP spid="48" grpId="0" animBg="1"/>
      <p:bldP spid="48" grpId="1" animBg="1"/>
      <p:bldP spid="49" grpId="0"/>
      <p:bldP spid="49" grpId="1"/>
      <p:bldP spid="50" grpId="0" animBg="1"/>
      <p:bldP spid="50" grpId="1" animBg="1"/>
      <p:bldP spid="51" grpId="0" animBg="1"/>
      <p:bldP spid="51" grpId="1" animBg="1"/>
      <p:bldP spid="52" grpId="0"/>
      <p:bldP spid="52" grpId="1"/>
      <p:bldP spid="53" grpId="0" animBg="1"/>
      <p:bldP spid="53" grpId="1" animBg="1"/>
      <p:bldP spid="54" grpId="0" animBg="1"/>
      <p:bldP spid="54" grpId="1" animBg="1"/>
      <p:bldP spid="55" grpId="0"/>
      <p:bldP spid="55" grpId="1"/>
      <p:bldP spid="56" grpId="0" animBg="1"/>
      <p:bldP spid="56" grpId="1" animBg="1"/>
      <p:bldP spid="57" grpId="0" animBg="1"/>
      <p:bldP spid="57" grpId="1" animBg="1"/>
      <p:bldP spid="58" grpId="0"/>
      <p:bldP spid="58" grpId="1"/>
      <p:bldP spid="59" grpId="0" animBg="1"/>
      <p:bldP spid="59" grpId="1" animBg="1"/>
      <p:bldP spid="60" grpId="0" animBg="1"/>
      <p:bldP spid="60" grpId="1" animBg="1"/>
      <p:bldP spid="61" grpId="0"/>
      <p:bldP spid="61" grpId="1"/>
      <p:bldP spid="62" grpId="0" animBg="1"/>
      <p:bldP spid="6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840" y="1384201"/>
            <a:ext cx="8119492" cy="2376265"/>
          </a:xfrm>
        </p:spPr>
        <p:txBody>
          <a:bodyPr>
            <a:normAutofit fontScale="92500" lnSpcReduction="20000"/>
          </a:bodyPr>
          <a:lstStyle/>
          <a:p>
            <a:pPr lvl="1">
              <a:buFont typeface="Verdana" pitchFamily="34" charset="0"/>
              <a:buChar char="√"/>
            </a:pPr>
            <a:r>
              <a:rPr lang="en-CA" sz="3000" dirty="0" smtClean="0"/>
              <a:t>Specific </a:t>
            </a:r>
            <a:r>
              <a:rPr lang="en-CA" sz="3000" dirty="0"/>
              <a:t>areas </a:t>
            </a:r>
            <a:r>
              <a:rPr lang="en-CA" sz="3000" dirty="0" smtClean="0"/>
              <a:t>to </a:t>
            </a:r>
            <a:r>
              <a:rPr lang="en-CA" sz="3000" dirty="0"/>
              <a:t>explore for adaptation</a:t>
            </a:r>
          </a:p>
          <a:p>
            <a:pPr lvl="1">
              <a:buFont typeface="Verdana" pitchFamily="34" charset="0"/>
              <a:buChar char="√"/>
            </a:pPr>
            <a:r>
              <a:rPr lang="en-CA" sz="3000" dirty="0"/>
              <a:t>Easy to understand labels</a:t>
            </a:r>
          </a:p>
          <a:p>
            <a:pPr lvl="1">
              <a:buFont typeface="Verdana" pitchFamily="34" charset="0"/>
              <a:buChar char="√"/>
            </a:pPr>
            <a:r>
              <a:rPr lang="en-CA" sz="3000" dirty="0"/>
              <a:t>A leading adaptation framework in the </a:t>
            </a:r>
            <a:r>
              <a:rPr lang="en-CA" sz="3000" dirty="0" smtClean="0"/>
              <a:t>field:</a:t>
            </a:r>
            <a:endParaRPr lang="en-CA" sz="3000" dirty="0"/>
          </a:p>
          <a:p>
            <a:pPr lvl="2">
              <a:buFont typeface="Verdana" pitchFamily="34" charset="0"/>
              <a:buChar char="√"/>
            </a:pPr>
            <a:r>
              <a:rPr lang="en-CA" sz="2600" dirty="0" smtClean="0"/>
              <a:t>2 RCTs with Puerto Rican Adolescents</a:t>
            </a:r>
            <a:r>
              <a:rPr lang="en-CA" sz="2600" baseline="30000" dirty="0" smtClean="0"/>
              <a:t>1,2</a:t>
            </a:r>
            <a:endParaRPr lang="en-CA" sz="2600" dirty="0"/>
          </a:p>
          <a:p>
            <a:pPr lvl="2">
              <a:buFont typeface="Verdana" pitchFamily="34" charset="0"/>
              <a:buChar char="√"/>
            </a:pPr>
            <a:r>
              <a:rPr lang="en-CA" sz="2600" dirty="0"/>
              <a:t>S</a:t>
            </a:r>
            <a:r>
              <a:rPr lang="en-CA" sz="2600" dirty="0" smtClean="0"/>
              <a:t>tudies with Mexican-American and Haitian individuals/families</a:t>
            </a:r>
            <a:r>
              <a:rPr lang="en-CA" sz="2600" baseline="30000" dirty="0" smtClean="0"/>
              <a:t>3–6</a:t>
            </a:r>
            <a:r>
              <a:rPr lang="en-CA" sz="2600" dirty="0" smtClean="0"/>
              <a:t> </a:t>
            </a:r>
          </a:p>
        </p:txBody>
      </p:sp>
      <p:sp>
        <p:nvSpPr>
          <p:cNvPr id="4" name="Rectangle 3"/>
          <p:cNvSpPr/>
          <p:nvPr/>
        </p:nvSpPr>
        <p:spPr>
          <a:xfrm>
            <a:off x="0" y="6381328"/>
            <a:ext cx="9144000" cy="646331"/>
          </a:xfrm>
          <a:prstGeom prst="rect">
            <a:avLst/>
          </a:prstGeom>
        </p:spPr>
        <p:txBody>
          <a:bodyPr wrap="square">
            <a:spAutoFit/>
          </a:bodyPr>
          <a:lstStyle/>
          <a:p>
            <a:pPr marL="0" lvl="2" algn="r"/>
            <a:r>
              <a:rPr lang="en-CA" sz="1200" baseline="30000" dirty="0" smtClean="0"/>
              <a:t>1</a:t>
            </a:r>
            <a:r>
              <a:rPr lang="en-CA" sz="1200" dirty="0" smtClean="0"/>
              <a:t>Rossello </a:t>
            </a:r>
            <a:r>
              <a:rPr lang="en-CA" sz="1200" dirty="0"/>
              <a:t>&amp; </a:t>
            </a:r>
            <a:r>
              <a:rPr lang="en-CA" sz="1200" dirty="0" smtClean="0"/>
              <a:t>Bernal(1999); </a:t>
            </a:r>
            <a:r>
              <a:rPr lang="en-CA" sz="1200" baseline="30000" dirty="0" smtClean="0"/>
              <a:t>2</a:t>
            </a:r>
            <a:r>
              <a:rPr lang="en-CA" sz="1200" dirty="0" smtClean="0"/>
              <a:t>Rossello</a:t>
            </a:r>
            <a:r>
              <a:rPr lang="en-CA" sz="1200" dirty="0"/>
              <a:t>, Bernal, &amp; </a:t>
            </a:r>
            <a:r>
              <a:rPr lang="en-CA" sz="1200" dirty="0" smtClean="0"/>
              <a:t>Rivera-Medina (2008); </a:t>
            </a:r>
            <a:r>
              <a:rPr lang="en-CA" sz="1200" baseline="30000" dirty="0" smtClean="0"/>
              <a:t>3</a:t>
            </a:r>
            <a:r>
              <a:rPr lang="en-CA" sz="1200" dirty="0" smtClean="0"/>
              <a:t>Domenech-Rodriguez(2008); </a:t>
            </a:r>
            <a:r>
              <a:rPr lang="en-CA" sz="1200" baseline="30000" dirty="0" smtClean="0"/>
              <a:t>4</a:t>
            </a:r>
            <a:r>
              <a:rPr lang="en-CA" sz="1200" dirty="0" smtClean="0"/>
              <a:t>Matos</a:t>
            </a:r>
            <a:r>
              <a:rPr lang="en-CA" sz="1200" dirty="0"/>
              <a:t>, Torres, Santiago, </a:t>
            </a:r>
            <a:r>
              <a:rPr lang="en-CA" sz="1200" dirty="0" err="1"/>
              <a:t>Jurado</a:t>
            </a:r>
            <a:r>
              <a:rPr lang="en-CA" sz="1200" dirty="0"/>
              <a:t>, &amp; </a:t>
            </a:r>
            <a:r>
              <a:rPr lang="en-CA" sz="1200" dirty="0" smtClean="0"/>
              <a:t>Rodríguez (2006);  </a:t>
            </a:r>
            <a:r>
              <a:rPr lang="en-CA" sz="1200" baseline="30000" dirty="0" smtClean="0"/>
              <a:t>5</a:t>
            </a:r>
            <a:r>
              <a:rPr lang="en-CA" sz="1200" dirty="0" smtClean="0"/>
              <a:t>McCabe, </a:t>
            </a:r>
            <a:r>
              <a:rPr lang="en-CA" sz="1200" dirty="0" err="1" smtClean="0"/>
              <a:t>Yeh</a:t>
            </a:r>
            <a:r>
              <a:rPr lang="en-CA" sz="1200" dirty="0" smtClean="0"/>
              <a:t>, Garland, Lau, &amp; Chavez (2005); </a:t>
            </a:r>
            <a:r>
              <a:rPr lang="en-CA" sz="1200" baseline="30000" dirty="0" smtClean="0"/>
              <a:t>6</a:t>
            </a:r>
            <a:r>
              <a:rPr lang="en-CA" sz="1200" dirty="0" smtClean="0"/>
              <a:t>Nicolas</a:t>
            </a:r>
            <a:r>
              <a:rPr lang="en-CA" sz="1200" dirty="0"/>
              <a:t>, </a:t>
            </a:r>
            <a:r>
              <a:rPr lang="en-CA" sz="1200" dirty="0" err="1"/>
              <a:t>Arntz</a:t>
            </a:r>
            <a:r>
              <a:rPr lang="en-CA" sz="1200" dirty="0"/>
              <a:t>, Hirsch, &amp; </a:t>
            </a:r>
            <a:r>
              <a:rPr lang="en-CA" sz="1200" dirty="0" err="1" smtClean="0"/>
              <a:t>Schmiedigen</a:t>
            </a:r>
            <a:r>
              <a:rPr lang="en-CA" sz="1200" dirty="0" smtClean="0"/>
              <a:t> (2009</a:t>
            </a:r>
            <a:r>
              <a:rPr lang="en-CA" sz="1200" dirty="0"/>
              <a:t>)</a:t>
            </a:r>
          </a:p>
          <a:p>
            <a:pPr marL="0" lvl="2" algn="r"/>
            <a:endParaRPr lang="en-CA" sz="1200" dirty="0"/>
          </a:p>
        </p:txBody>
      </p:sp>
      <p:sp>
        <p:nvSpPr>
          <p:cNvPr id="7" name="Title 1"/>
          <p:cNvSpPr>
            <a:spLocks noGrp="1"/>
          </p:cNvSpPr>
          <p:nvPr>
            <p:ph type="title"/>
          </p:nvPr>
        </p:nvSpPr>
        <p:spPr>
          <a:xfrm>
            <a:off x="457200" y="116632"/>
            <a:ext cx="8229600" cy="1143000"/>
          </a:xfrm>
        </p:spPr>
        <p:txBody>
          <a:bodyPr>
            <a:normAutofit fontScale="90000"/>
          </a:bodyPr>
          <a:lstStyle/>
          <a:p>
            <a:r>
              <a:rPr lang="en-CA" dirty="0" smtClean="0"/>
              <a:t>Ecological Validity Model</a:t>
            </a:r>
            <a:r>
              <a:rPr lang="en-CA" baseline="30000" dirty="0" smtClean="0"/>
              <a:t>1</a:t>
            </a:r>
            <a:r>
              <a:rPr lang="en-CA" dirty="0" smtClean="0"/>
              <a:t> (EVM)</a:t>
            </a:r>
            <a:endParaRPr lang="en-CA" dirty="0"/>
          </a:p>
        </p:txBody>
      </p:sp>
      <p:sp>
        <p:nvSpPr>
          <p:cNvPr id="5" name="Rounded Rectangle 4"/>
          <p:cNvSpPr/>
          <p:nvPr/>
        </p:nvSpPr>
        <p:spPr>
          <a:xfrm>
            <a:off x="323528" y="1337009"/>
            <a:ext cx="8064896" cy="2452032"/>
          </a:xfrm>
          <a:prstGeom prst="roundRect">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357436" y="3954475"/>
            <a:ext cx="8064896" cy="2426853"/>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2"/>
          <p:cNvSpPr txBox="1">
            <a:spLocks/>
          </p:cNvSpPr>
          <p:nvPr/>
        </p:nvSpPr>
        <p:spPr>
          <a:xfrm>
            <a:off x="455240" y="4005065"/>
            <a:ext cx="8119492" cy="2304256"/>
          </a:xfrm>
          <a:prstGeom prst="rect">
            <a:avLst/>
          </a:prstGeom>
        </p:spPr>
        <p:txBody>
          <a:bodyPr vert="horz">
            <a:normAutofit fontScale="8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buClr>
                <a:srgbClr val="FF0000"/>
              </a:buClr>
              <a:buFont typeface="Gill Sans MT" pitchFamily="34" charset="0"/>
              <a:buChar char="×"/>
            </a:pPr>
            <a:r>
              <a:rPr lang="en-CA" sz="3000" dirty="0" smtClean="0"/>
              <a:t>Relatively few specific examples</a:t>
            </a:r>
          </a:p>
          <a:p>
            <a:pPr lvl="1">
              <a:buClr>
                <a:srgbClr val="FF0000"/>
              </a:buClr>
              <a:buFont typeface="Gill Sans MT" pitchFamily="34" charset="0"/>
              <a:buChar char="×"/>
            </a:pPr>
            <a:r>
              <a:rPr lang="en-CA" sz="3000" dirty="0" smtClean="0"/>
              <a:t>Focused primarily on Hispanic cultures</a:t>
            </a:r>
          </a:p>
          <a:p>
            <a:pPr lvl="1">
              <a:buClr>
                <a:srgbClr val="FF0000"/>
              </a:buClr>
              <a:buFont typeface="Gill Sans MT" pitchFamily="34" charset="0"/>
              <a:buChar char="×"/>
            </a:pPr>
            <a:r>
              <a:rPr lang="en-CA" sz="3000" dirty="0" smtClean="0"/>
              <a:t>Intended for designing counselling programs </a:t>
            </a:r>
            <a:r>
              <a:rPr lang="en-CA" sz="3000" dirty="0" err="1" smtClean="0"/>
              <a:t>moreso</a:t>
            </a:r>
            <a:r>
              <a:rPr lang="en-CA" sz="3000" dirty="0" smtClean="0"/>
              <a:t> than individual practitioners</a:t>
            </a:r>
          </a:p>
          <a:p>
            <a:pPr lvl="1">
              <a:buClr>
                <a:srgbClr val="FF0000"/>
              </a:buClr>
              <a:buFont typeface="Gill Sans MT" pitchFamily="34" charset="0"/>
              <a:buChar char="×"/>
            </a:pPr>
            <a:r>
              <a:rPr lang="en-CA" sz="3000" dirty="0" smtClean="0"/>
              <a:t>Primarily used with group/family/psychoeducational interventions</a:t>
            </a:r>
            <a:endParaRPr lang="en-CA" dirty="0" smtClean="0"/>
          </a:p>
          <a:p>
            <a:endParaRPr lang="en-CA" dirty="0"/>
          </a:p>
        </p:txBody>
      </p:sp>
    </p:spTree>
    <p:extLst>
      <p:ext uri="{BB962C8B-B14F-4D97-AF65-F5344CB8AC3E}">
        <p14:creationId xmlns:p14="http://schemas.microsoft.com/office/powerpoint/2010/main" val="2019876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fontScale="90000"/>
          </a:bodyPr>
          <a:lstStyle/>
          <a:p>
            <a:r>
              <a:rPr lang="en-CA" dirty="0"/>
              <a:t>Psychotherapy Adaptation and Modification </a:t>
            </a:r>
            <a:r>
              <a:rPr lang="en-CA" dirty="0" smtClean="0"/>
              <a:t>Framework (PAMF)</a:t>
            </a:r>
            <a:r>
              <a:rPr lang="en-CA" baseline="30000" dirty="0" smtClean="0"/>
              <a:t>1</a:t>
            </a:r>
            <a:endParaRPr lang="en-CA" baseline="30000" dirty="0"/>
          </a:p>
        </p:txBody>
      </p:sp>
      <p:sp>
        <p:nvSpPr>
          <p:cNvPr id="3" name="Content Placeholder 2"/>
          <p:cNvSpPr>
            <a:spLocks noGrp="1"/>
          </p:cNvSpPr>
          <p:nvPr>
            <p:ph idx="1"/>
          </p:nvPr>
        </p:nvSpPr>
        <p:spPr>
          <a:xfrm>
            <a:off x="457200" y="1556792"/>
            <a:ext cx="8229600" cy="4767808"/>
          </a:xfrm>
        </p:spPr>
        <p:txBody>
          <a:bodyPr>
            <a:normAutofit/>
          </a:bodyPr>
          <a:lstStyle/>
          <a:p>
            <a:r>
              <a:rPr lang="en-CA" sz="2800" dirty="0" smtClean="0"/>
              <a:t>Consists </a:t>
            </a:r>
            <a:r>
              <a:rPr lang="en-CA" sz="2800" dirty="0"/>
              <a:t>of 6 domains with 25 therapeutic </a:t>
            </a:r>
            <a:r>
              <a:rPr lang="en-CA" sz="2800" dirty="0" smtClean="0"/>
              <a:t>principles</a:t>
            </a:r>
          </a:p>
          <a:p>
            <a:endParaRPr lang="en-CA" sz="2800" dirty="0"/>
          </a:p>
          <a:p>
            <a:r>
              <a:rPr lang="en-CA" sz="2800" dirty="0" smtClean="0"/>
              <a:t>Each principle is a practical suggestion</a:t>
            </a:r>
            <a:endParaRPr lang="en-CA" sz="2800" dirty="0"/>
          </a:p>
          <a:p>
            <a:endParaRPr lang="en-CA" sz="2800" dirty="0" smtClean="0"/>
          </a:p>
          <a:p>
            <a:r>
              <a:rPr lang="en-CA" sz="2800" dirty="0" smtClean="0"/>
              <a:t>All principles are explained </a:t>
            </a:r>
            <a:r>
              <a:rPr lang="en-CA" sz="2800" dirty="0"/>
              <a:t>by a cultural rationale for why </a:t>
            </a:r>
            <a:r>
              <a:rPr lang="en-CA" sz="2800" dirty="0" smtClean="0"/>
              <a:t>they </a:t>
            </a:r>
            <a:r>
              <a:rPr lang="en-CA" sz="2800" dirty="0"/>
              <a:t>would be </a:t>
            </a:r>
            <a:r>
              <a:rPr lang="en-CA" sz="2800" dirty="0" smtClean="0"/>
              <a:t>effective</a:t>
            </a:r>
            <a:endParaRPr lang="en-CA" sz="2800" dirty="0"/>
          </a:p>
        </p:txBody>
      </p:sp>
      <p:grpSp>
        <p:nvGrpSpPr>
          <p:cNvPr id="5" name="Group 4"/>
          <p:cNvGrpSpPr/>
          <p:nvPr/>
        </p:nvGrpSpPr>
        <p:grpSpPr>
          <a:xfrm>
            <a:off x="1697014" y="5925331"/>
            <a:ext cx="6192688" cy="908879"/>
            <a:chOff x="1331640" y="5809890"/>
            <a:chExt cx="6192688" cy="908879"/>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8" name="Rounded Rectangle 7"/>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9" name="Rounded Rectangle 8"/>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0" name="Rounded Rectangle 9"/>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TextBox 15"/>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7" name="TextBox 16"/>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18" name="TextBox 17"/>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19" name="TextBox 18"/>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0" name="TextBox 19"/>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1" name="TextBox 20"/>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2" name="TextBox 21"/>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3" name="Rectangle 22"/>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6" name="Down Arrow 25"/>
          <p:cNvSpPr/>
          <p:nvPr/>
        </p:nvSpPr>
        <p:spPr>
          <a:xfrm>
            <a:off x="2959249"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0" y="6597352"/>
            <a:ext cx="9144000" cy="276999"/>
          </a:xfrm>
          <a:prstGeom prst="rect">
            <a:avLst/>
          </a:prstGeom>
        </p:spPr>
        <p:txBody>
          <a:bodyPr wrap="square">
            <a:spAutoFit/>
          </a:bodyPr>
          <a:lstStyle/>
          <a:p>
            <a:pPr marL="118872" algn="r"/>
            <a:r>
              <a:rPr lang="en-CA" sz="1200" baseline="30000" dirty="0" smtClean="0"/>
              <a:t>1</a:t>
            </a:r>
            <a:r>
              <a:rPr lang="en-CA" sz="1200" dirty="0"/>
              <a:t> </a:t>
            </a:r>
            <a:r>
              <a:rPr lang="en-CA" sz="1200" dirty="0" smtClean="0"/>
              <a:t>Hwang (2006) </a:t>
            </a:r>
            <a:endParaRPr lang="en-CA" sz="1200" dirty="0"/>
          </a:p>
        </p:txBody>
      </p:sp>
    </p:spTree>
    <p:extLst>
      <p:ext uri="{BB962C8B-B14F-4D97-AF65-F5344CB8AC3E}">
        <p14:creationId xmlns:p14="http://schemas.microsoft.com/office/powerpoint/2010/main" val="1302013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97352"/>
            <a:ext cx="9144000" cy="276999"/>
          </a:xfrm>
          <a:prstGeom prst="rect">
            <a:avLst/>
          </a:prstGeom>
        </p:spPr>
        <p:txBody>
          <a:bodyPr wrap="square">
            <a:spAutoFit/>
          </a:bodyPr>
          <a:lstStyle/>
          <a:p>
            <a:pPr marL="118872" algn="r"/>
            <a:r>
              <a:rPr lang="en-CA" sz="1200" baseline="30000" dirty="0" smtClean="0"/>
              <a:t>1</a:t>
            </a:r>
            <a:r>
              <a:rPr lang="en-CA" sz="1200" dirty="0"/>
              <a:t> </a:t>
            </a:r>
            <a:r>
              <a:rPr lang="en-CA" sz="1200" dirty="0" smtClean="0"/>
              <a:t>Hwang (2006) </a:t>
            </a:r>
            <a:endParaRPr lang="en-CA" sz="1200" dirty="0"/>
          </a:p>
        </p:txBody>
      </p:sp>
      <p:sp>
        <p:nvSpPr>
          <p:cNvPr id="8" name="Title 1"/>
          <p:cNvSpPr>
            <a:spLocks noGrp="1"/>
          </p:cNvSpPr>
          <p:nvPr>
            <p:ph type="title"/>
          </p:nvPr>
        </p:nvSpPr>
        <p:spPr>
          <a:xfrm>
            <a:off x="457200" y="269776"/>
            <a:ext cx="8229600" cy="1143000"/>
          </a:xfrm>
        </p:spPr>
        <p:txBody>
          <a:bodyPr>
            <a:normAutofit fontScale="90000"/>
          </a:bodyPr>
          <a:lstStyle/>
          <a:p>
            <a:r>
              <a:rPr lang="en-CA" dirty="0"/>
              <a:t>Psychotherapy Adaptation and Modification </a:t>
            </a:r>
            <a:r>
              <a:rPr lang="en-CA" dirty="0" smtClean="0"/>
              <a:t>Framework (PAMF)</a:t>
            </a:r>
            <a:r>
              <a:rPr lang="en-CA" baseline="30000" dirty="0" smtClean="0"/>
              <a:t>1</a:t>
            </a:r>
            <a:endParaRPr lang="en-CA" baseline="30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0400787"/>
              </p:ext>
            </p:extLst>
          </p:nvPr>
        </p:nvGraphicFramePr>
        <p:xfrm>
          <a:off x="-108520" y="2060848"/>
          <a:ext cx="9361040" cy="4675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p:cNvSpPr txBox="1">
            <a:spLocks/>
          </p:cNvSpPr>
          <p:nvPr/>
        </p:nvSpPr>
        <p:spPr>
          <a:xfrm>
            <a:off x="457200" y="1412776"/>
            <a:ext cx="8229600" cy="100811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CA" sz="2800" dirty="0" smtClean="0"/>
              <a:t>The 6 domains of the PAMF</a:t>
            </a:r>
            <a:r>
              <a:rPr lang="en-CA" sz="3200" dirty="0" smtClean="0"/>
              <a:t>:</a:t>
            </a:r>
          </a:p>
        </p:txBody>
      </p:sp>
    </p:spTree>
    <p:extLst>
      <p:ext uri="{BB962C8B-B14F-4D97-AF65-F5344CB8AC3E}">
        <p14:creationId xmlns:p14="http://schemas.microsoft.com/office/powerpoint/2010/main" val="1013801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3888432"/>
          </a:xfrm>
        </p:spPr>
        <p:txBody>
          <a:bodyPr>
            <a:normAutofit/>
          </a:bodyPr>
          <a:lstStyle/>
          <a:p>
            <a:pPr lvl="1">
              <a:buFont typeface="Verdana" pitchFamily="34" charset="0"/>
              <a:buChar char="√"/>
            </a:pPr>
            <a:r>
              <a:rPr lang="en-CA" sz="2800" dirty="0" smtClean="0"/>
              <a:t>Dual purpose design</a:t>
            </a:r>
            <a:r>
              <a:rPr lang="en-CA" sz="2800" baseline="30000" dirty="0" smtClean="0"/>
              <a:t>2 </a:t>
            </a:r>
          </a:p>
          <a:p>
            <a:pPr lvl="2">
              <a:buFont typeface="Verdana" pitchFamily="34" charset="0"/>
              <a:buChar char="√"/>
            </a:pPr>
            <a:r>
              <a:rPr lang="en-CA" sz="2400" dirty="0" smtClean="0"/>
              <a:t>Creating adapted psychotherapies </a:t>
            </a:r>
          </a:p>
          <a:p>
            <a:pPr lvl="2">
              <a:buFont typeface="Verdana" pitchFamily="34" charset="0"/>
              <a:buChar char="√"/>
            </a:pPr>
            <a:r>
              <a:rPr lang="en-CA" sz="2400" b="1" dirty="0" smtClean="0"/>
              <a:t>And</a:t>
            </a:r>
            <a:r>
              <a:rPr lang="en-CA" sz="2400" dirty="0" smtClean="0"/>
              <a:t> helping practitioners bridge from abstract knowledge to concrete skills</a:t>
            </a:r>
          </a:p>
          <a:p>
            <a:pPr lvl="1">
              <a:buFont typeface="Verdana" pitchFamily="34" charset="0"/>
              <a:buChar char="√"/>
            </a:pPr>
            <a:endParaRPr lang="en-CA" sz="2800" dirty="0" smtClean="0"/>
          </a:p>
          <a:p>
            <a:pPr lvl="1">
              <a:buFont typeface="Verdana" pitchFamily="34" charset="0"/>
              <a:buChar char="√"/>
            </a:pPr>
            <a:r>
              <a:rPr lang="en-CA" sz="2800" dirty="0" smtClean="0"/>
              <a:t>Numerous examples, 25 practical principles</a:t>
            </a:r>
            <a:r>
              <a:rPr lang="en-CA" sz="2800" baseline="30000" dirty="0" smtClean="0"/>
              <a:t>1</a:t>
            </a:r>
            <a:endParaRPr lang="en-CA" sz="2800" dirty="0"/>
          </a:p>
          <a:p>
            <a:pPr lvl="1">
              <a:buFont typeface="Verdana" pitchFamily="34" charset="0"/>
              <a:buChar char="√"/>
            </a:pPr>
            <a:r>
              <a:rPr lang="en-CA" sz="2800" dirty="0" smtClean="0"/>
              <a:t>Challenges practitioners </a:t>
            </a:r>
            <a:r>
              <a:rPr lang="en-CA" sz="2800" dirty="0"/>
              <a:t>to </a:t>
            </a:r>
            <a:r>
              <a:rPr lang="en-CA" sz="2800" dirty="0" smtClean="0"/>
              <a:t>justify adaptations (avoid applying them haphazardly)</a:t>
            </a:r>
            <a:endParaRPr lang="en-CA" dirty="0"/>
          </a:p>
        </p:txBody>
      </p:sp>
      <p:sp>
        <p:nvSpPr>
          <p:cNvPr id="7" name="Rectangle 6"/>
          <p:cNvSpPr/>
          <p:nvPr/>
        </p:nvSpPr>
        <p:spPr>
          <a:xfrm>
            <a:off x="0" y="6597352"/>
            <a:ext cx="9144000" cy="276999"/>
          </a:xfrm>
          <a:prstGeom prst="rect">
            <a:avLst/>
          </a:prstGeom>
        </p:spPr>
        <p:txBody>
          <a:bodyPr wrap="square">
            <a:spAutoFit/>
          </a:bodyPr>
          <a:lstStyle/>
          <a:p>
            <a:pPr marL="118872" algn="r"/>
            <a:r>
              <a:rPr lang="en-CA" sz="1200" baseline="30000" dirty="0" smtClean="0"/>
              <a:t>1</a:t>
            </a:r>
            <a:r>
              <a:rPr lang="en-CA" sz="1200" dirty="0"/>
              <a:t> </a:t>
            </a:r>
            <a:r>
              <a:rPr lang="en-CA" sz="1200" dirty="0" smtClean="0"/>
              <a:t>Hwang (2006); </a:t>
            </a:r>
            <a:r>
              <a:rPr lang="en-CA" sz="1200" baseline="30000" dirty="0" smtClean="0"/>
              <a:t>2</a:t>
            </a:r>
            <a:r>
              <a:rPr lang="en-CA" sz="1200" dirty="0" smtClean="0"/>
              <a:t>Hwang (2012)</a:t>
            </a:r>
            <a:endParaRPr lang="en-CA" sz="1200" dirty="0"/>
          </a:p>
        </p:txBody>
      </p:sp>
      <p:sp>
        <p:nvSpPr>
          <p:cNvPr id="6" name="Title 1"/>
          <p:cNvSpPr>
            <a:spLocks noGrp="1"/>
          </p:cNvSpPr>
          <p:nvPr>
            <p:ph type="title"/>
          </p:nvPr>
        </p:nvSpPr>
        <p:spPr>
          <a:xfrm>
            <a:off x="457200" y="269776"/>
            <a:ext cx="8229600" cy="1143000"/>
          </a:xfrm>
        </p:spPr>
        <p:txBody>
          <a:bodyPr>
            <a:normAutofit fontScale="90000"/>
          </a:bodyPr>
          <a:lstStyle/>
          <a:p>
            <a:r>
              <a:rPr lang="en-CA" dirty="0"/>
              <a:t>Psychotherapy Adaptation and Modification </a:t>
            </a:r>
            <a:r>
              <a:rPr lang="en-CA" dirty="0" smtClean="0"/>
              <a:t>Framework (PAMF)</a:t>
            </a:r>
            <a:r>
              <a:rPr lang="en-CA" baseline="30000" dirty="0" smtClean="0"/>
              <a:t>1</a:t>
            </a:r>
            <a:endParaRPr lang="en-CA" baseline="30000" dirty="0"/>
          </a:p>
        </p:txBody>
      </p:sp>
      <p:sp>
        <p:nvSpPr>
          <p:cNvPr id="5" name="Rounded Rectangle 4"/>
          <p:cNvSpPr/>
          <p:nvPr/>
        </p:nvSpPr>
        <p:spPr>
          <a:xfrm>
            <a:off x="323528" y="1556792"/>
            <a:ext cx="8064896" cy="3960440"/>
          </a:xfrm>
          <a:prstGeom prst="roundRect">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61313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7792380" cy="1584176"/>
          </a:xfrm>
        </p:spPr>
        <p:txBody>
          <a:bodyPr>
            <a:normAutofit/>
          </a:bodyPr>
          <a:lstStyle/>
          <a:p>
            <a:pPr lvl="1">
              <a:buFont typeface="Verdana" pitchFamily="34" charset="0"/>
              <a:buChar char="√"/>
            </a:pPr>
            <a:r>
              <a:rPr lang="en-CA" sz="2800" dirty="0"/>
              <a:t>Currently undergoing an RCT</a:t>
            </a:r>
            <a:r>
              <a:rPr lang="en-CA" sz="2800" baseline="30000" dirty="0"/>
              <a:t>2</a:t>
            </a:r>
            <a:r>
              <a:rPr lang="en-CA" sz="2800" dirty="0"/>
              <a:t>; </a:t>
            </a:r>
            <a:r>
              <a:rPr lang="en-CA" sz="2800" dirty="0" smtClean="0"/>
              <a:t>demonstrated </a:t>
            </a:r>
            <a:r>
              <a:rPr lang="en-CA" sz="2800" dirty="0"/>
              <a:t>in case </a:t>
            </a:r>
            <a:r>
              <a:rPr lang="en-CA" sz="2800" dirty="0" smtClean="0"/>
              <a:t>study</a:t>
            </a:r>
            <a:r>
              <a:rPr lang="en-CA" sz="2800" baseline="30000" dirty="0" smtClean="0"/>
              <a:t>3</a:t>
            </a:r>
            <a:endParaRPr lang="en-CA" sz="2800" dirty="0"/>
          </a:p>
          <a:p>
            <a:pPr lvl="1">
              <a:buFont typeface="Verdana" pitchFamily="34" charset="0"/>
              <a:buChar char="√"/>
            </a:pPr>
            <a:r>
              <a:rPr lang="en-CA" sz="2800" dirty="0"/>
              <a:t>Most current framework to date </a:t>
            </a:r>
            <a:r>
              <a:rPr lang="en-CA" sz="2800" baseline="30000" dirty="0" smtClean="0"/>
              <a:t>4</a:t>
            </a:r>
            <a:endParaRPr lang="en-CA" sz="2800" dirty="0"/>
          </a:p>
        </p:txBody>
      </p:sp>
      <p:sp>
        <p:nvSpPr>
          <p:cNvPr id="7" name="Rectangle 6"/>
          <p:cNvSpPr/>
          <p:nvPr/>
        </p:nvSpPr>
        <p:spPr>
          <a:xfrm>
            <a:off x="0" y="6597352"/>
            <a:ext cx="9144000" cy="276999"/>
          </a:xfrm>
          <a:prstGeom prst="rect">
            <a:avLst/>
          </a:prstGeom>
        </p:spPr>
        <p:txBody>
          <a:bodyPr wrap="square">
            <a:spAutoFit/>
          </a:bodyPr>
          <a:lstStyle/>
          <a:p>
            <a:pPr marL="118872" algn="r"/>
            <a:r>
              <a:rPr lang="en-CA" sz="1200" baseline="30000" dirty="0" smtClean="0"/>
              <a:t>1</a:t>
            </a:r>
            <a:r>
              <a:rPr lang="en-CA" sz="1200" dirty="0"/>
              <a:t> </a:t>
            </a:r>
            <a:r>
              <a:rPr lang="en-CA" sz="1200" dirty="0" smtClean="0"/>
              <a:t>Hwang (2006); </a:t>
            </a:r>
            <a:r>
              <a:rPr lang="en-CA" sz="1200" baseline="30000" dirty="0" smtClean="0"/>
              <a:t>2</a:t>
            </a:r>
            <a:r>
              <a:rPr lang="en-CA" sz="1200" dirty="0" smtClean="0"/>
              <a:t>Hwang (2012);</a:t>
            </a:r>
            <a:r>
              <a:rPr lang="en-CA" sz="1200" dirty="0"/>
              <a:t> </a:t>
            </a:r>
            <a:r>
              <a:rPr lang="en-CA" sz="1200" baseline="30000" dirty="0" smtClean="0"/>
              <a:t>3</a:t>
            </a:r>
            <a:r>
              <a:rPr lang="en-CA" sz="1200" dirty="0" smtClean="0"/>
              <a:t>Hwang</a:t>
            </a:r>
            <a:r>
              <a:rPr lang="en-CA" sz="1200" dirty="0"/>
              <a:t>, Wood, Lin, &amp; </a:t>
            </a:r>
            <a:r>
              <a:rPr lang="en-CA" sz="1200" dirty="0" smtClean="0"/>
              <a:t>Cheung (2006); </a:t>
            </a:r>
            <a:r>
              <a:rPr lang="en-CA" sz="1200" baseline="30000" dirty="0" smtClean="0"/>
              <a:t>4</a:t>
            </a:r>
            <a:r>
              <a:rPr lang="en-CA" sz="1200" dirty="0" smtClean="0"/>
              <a:t>Hwang (2009) </a:t>
            </a:r>
            <a:endParaRPr lang="en-CA" sz="1200" dirty="0"/>
          </a:p>
        </p:txBody>
      </p:sp>
      <p:sp>
        <p:nvSpPr>
          <p:cNvPr id="6" name="Title 1"/>
          <p:cNvSpPr>
            <a:spLocks noGrp="1"/>
          </p:cNvSpPr>
          <p:nvPr>
            <p:ph type="title"/>
          </p:nvPr>
        </p:nvSpPr>
        <p:spPr>
          <a:xfrm>
            <a:off x="457200" y="269776"/>
            <a:ext cx="8229600" cy="1143000"/>
          </a:xfrm>
        </p:spPr>
        <p:txBody>
          <a:bodyPr>
            <a:normAutofit fontScale="90000"/>
          </a:bodyPr>
          <a:lstStyle/>
          <a:p>
            <a:r>
              <a:rPr lang="en-CA" dirty="0"/>
              <a:t>Psychotherapy Adaptation and Modification </a:t>
            </a:r>
            <a:r>
              <a:rPr lang="en-CA" dirty="0" smtClean="0"/>
              <a:t>Framework (PAMF)</a:t>
            </a:r>
            <a:r>
              <a:rPr lang="en-CA" baseline="30000" dirty="0" smtClean="0"/>
              <a:t>1</a:t>
            </a:r>
            <a:endParaRPr lang="en-CA" baseline="30000" dirty="0"/>
          </a:p>
        </p:txBody>
      </p:sp>
      <p:sp>
        <p:nvSpPr>
          <p:cNvPr id="5" name="Rounded Rectangle 4"/>
          <p:cNvSpPr/>
          <p:nvPr/>
        </p:nvSpPr>
        <p:spPr>
          <a:xfrm>
            <a:off x="323528" y="1484784"/>
            <a:ext cx="8064896" cy="1728191"/>
          </a:xfrm>
          <a:prstGeom prst="roundRect">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357436" y="3429001"/>
            <a:ext cx="8030988" cy="180019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2"/>
          <p:cNvSpPr txBox="1">
            <a:spLocks/>
          </p:cNvSpPr>
          <p:nvPr/>
        </p:nvSpPr>
        <p:spPr>
          <a:xfrm>
            <a:off x="390364" y="3501008"/>
            <a:ext cx="7859216" cy="165618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buClr>
                <a:srgbClr val="FF0000"/>
              </a:buClr>
              <a:buFont typeface="Gill Sans MT" pitchFamily="34" charset="0"/>
              <a:buChar char="×"/>
            </a:pPr>
            <a:r>
              <a:rPr lang="en-CA" sz="2800" dirty="0" smtClean="0"/>
              <a:t>Domain labels may be less intuitive </a:t>
            </a:r>
          </a:p>
          <a:p>
            <a:pPr lvl="1">
              <a:buClr>
                <a:srgbClr val="FF0000"/>
              </a:buClr>
              <a:buFont typeface="Gill Sans MT" pitchFamily="34" charset="0"/>
              <a:buChar char="×"/>
            </a:pPr>
            <a:r>
              <a:rPr lang="en-CA" sz="2800" dirty="0" smtClean="0"/>
              <a:t>Some principles are Asian-focused</a:t>
            </a:r>
          </a:p>
          <a:p>
            <a:pPr lvl="1">
              <a:buFont typeface="Verdana" pitchFamily="34" charset="0"/>
              <a:buChar char="√"/>
            </a:pPr>
            <a:r>
              <a:rPr lang="en-CA" sz="2800" dirty="0" smtClean="0"/>
              <a:t>But most are widely applicable</a:t>
            </a:r>
          </a:p>
        </p:txBody>
      </p:sp>
    </p:spTree>
    <p:extLst>
      <p:ext uri="{BB962C8B-B14F-4D97-AF65-F5344CB8AC3E}">
        <p14:creationId xmlns:p14="http://schemas.microsoft.com/office/powerpoint/2010/main" val="3368414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CA" dirty="0" smtClean="0"/>
              <a:t>Conclusion</a:t>
            </a:r>
            <a:endParaRPr lang="en-CA" dirty="0"/>
          </a:p>
        </p:txBody>
      </p:sp>
      <p:sp>
        <p:nvSpPr>
          <p:cNvPr id="3" name="Content Placeholder 2"/>
          <p:cNvSpPr>
            <a:spLocks noGrp="1"/>
          </p:cNvSpPr>
          <p:nvPr>
            <p:ph idx="1"/>
          </p:nvPr>
        </p:nvSpPr>
        <p:spPr>
          <a:xfrm>
            <a:off x="457200" y="1412776"/>
            <a:ext cx="8229600" cy="5328592"/>
          </a:xfrm>
        </p:spPr>
        <p:txBody>
          <a:bodyPr>
            <a:normAutofit fontScale="77500" lnSpcReduction="20000"/>
          </a:bodyPr>
          <a:lstStyle/>
          <a:p>
            <a:r>
              <a:rPr lang="en-CA" sz="2800" dirty="0"/>
              <a:t>Cultural competency frameworks </a:t>
            </a:r>
            <a:r>
              <a:rPr lang="en-CA" sz="2800" dirty="0" smtClean="0"/>
              <a:t>define </a:t>
            </a:r>
            <a:r>
              <a:rPr lang="en-CA" sz="2800" dirty="0"/>
              <a:t>what cultural competence </a:t>
            </a:r>
            <a:r>
              <a:rPr lang="en-CA" sz="2800" dirty="0" smtClean="0"/>
              <a:t>is</a:t>
            </a:r>
            <a:endParaRPr lang="en-CA" sz="2800" dirty="0"/>
          </a:p>
          <a:p>
            <a:endParaRPr lang="en-CA" sz="2800" dirty="0" smtClean="0"/>
          </a:p>
          <a:p>
            <a:r>
              <a:rPr lang="en-CA" sz="2800" dirty="0" smtClean="0"/>
              <a:t>Professional </a:t>
            </a:r>
            <a:r>
              <a:rPr lang="en-CA" sz="2800" dirty="0"/>
              <a:t>guidelines convey </a:t>
            </a:r>
            <a:r>
              <a:rPr lang="en-CA" sz="2800" dirty="0" smtClean="0"/>
              <a:t>its importance and set standards</a:t>
            </a:r>
          </a:p>
          <a:p>
            <a:endParaRPr lang="en-CA" sz="2800" dirty="0" smtClean="0"/>
          </a:p>
          <a:p>
            <a:r>
              <a:rPr lang="en-CA" sz="2800" dirty="0" smtClean="0"/>
              <a:t>Adaptation frameworks are </a:t>
            </a:r>
            <a:r>
              <a:rPr lang="en-CA" sz="2800" dirty="0"/>
              <a:t>helpful for </a:t>
            </a:r>
            <a:r>
              <a:rPr lang="en-CA" sz="2800" dirty="0" smtClean="0"/>
              <a:t>applying cultural knowledge</a:t>
            </a:r>
          </a:p>
          <a:p>
            <a:endParaRPr lang="en-CA" sz="2800" dirty="0" smtClean="0"/>
          </a:p>
          <a:p>
            <a:r>
              <a:rPr lang="en-CA" sz="2800" dirty="0" smtClean="0"/>
              <a:t>An important goal for the PAMF is helping individual practitioners bridge from knowledge to practice, so we will discuss adapting our therapeutic services from its perspective</a:t>
            </a:r>
          </a:p>
          <a:p>
            <a:endParaRPr lang="en-CA" sz="2800" dirty="0" smtClean="0"/>
          </a:p>
          <a:p>
            <a:r>
              <a:rPr lang="en-CA" sz="2800" dirty="0" smtClean="0"/>
              <a:t>But both </a:t>
            </a:r>
            <a:r>
              <a:rPr lang="en-CA" sz="2800" dirty="0"/>
              <a:t>EVM and PAMF are respected, practical frameworks for therapeutic </a:t>
            </a:r>
            <a:r>
              <a:rPr lang="en-CA" sz="2800" dirty="0" smtClean="0"/>
              <a:t>adaptations!</a:t>
            </a:r>
            <a:endParaRPr lang="en-CA" sz="2800" dirty="0"/>
          </a:p>
          <a:p>
            <a:endParaRPr lang="en-CA" sz="2400" dirty="0" smtClean="0"/>
          </a:p>
          <a:p>
            <a:endParaRPr lang="en-CA" dirty="0"/>
          </a:p>
          <a:p>
            <a:endParaRPr lang="en-CA" dirty="0"/>
          </a:p>
        </p:txBody>
      </p:sp>
    </p:spTree>
    <p:extLst>
      <p:ext uri="{BB962C8B-B14F-4D97-AF65-F5344CB8AC3E}">
        <p14:creationId xmlns:p14="http://schemas.microsoft.com/office/powerpoint/2010/main" val="1765997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1052736"/>
            <a:ext cx="936104" cy="936104"/>
          </a:xfrm>
          <a:prstGeom prst="rect">
            <a:avLst/>
          </a:prstGeom>
        </p:spPr>
      </p:pic>
      <p:sp>
        <p:nvSpPr>
          <p:cNvPr id="2" name="Title 1"/>
          <p:cNvSpPr>
            <a:spLocks noGrp="1"/>
          </p:cNvSpPr>
          <p:nvPr>
            <p:ph type="title"/>
          </p:nvPr>
        </p:nvSpPr>
        <p:spPr/>
        <p:txBody>
          <a:bodyPr/>
          <a:lstStyle/>
          <a:p>
            <a:r>
              <a:rPr lang="en-CA" dirty="0" smtClean="0"/>
              <a:t>Presentation Compatibility</a:t>
            </a:r>
            <a:endParaRPr lang="en-CA" dirty="0"/>
          </a:p>
        </p:txBody>
      </p:sp>
      <p:sp>
        <p:nvSpPr>
          <p:cNvPr id="3" name="Content Placeholder 2"/>
          <p:cNvSpPr>
            <a:spLocks noGrp="1"/>
          </p:cNvSpPr>
          <p:nvPr>
            <p:ph idx="1"/>
          </p:nvPr>
        </p:nvSpPr>
        <p:spPr>
          <a:xfrm>
            <a:off x="323528" y="1935480"/>
            <a:ext cx="8496944" cy="4661872"/>
          </a:xfrm>
        </p:spPr>
        <p:txBody>
          <a:bodyPr>
            <a:normAutofit fontScale="85000" lnSpcReduction="20000"/>
          </a:bodyPr>
          <a:lstStyle/>
          <a:p>
            <a:r>
              <a:rPr lang="en-CA" sz="2400" dirty="0" smtClean="0"/>
              <a:t>This PowerPoint presentation was crafted with your ease-of-use in mind, and great effort was taken to achieve a crisp and consistent look across platforms. Unfortunately, due to technical limitations in the software, this presentation is only compatible with Microsoft Office 2007 or later for PC, and Office 2011 or later for Apple computers. Many essential interactive elements and fonts do not work for earlier versions.</a:t>
            </a:r>
          </a:p>
          <a:p>
            <a:endParaRPr lang="en-CA" sz="2400" dirty="0" smtClean="0"/>
          </a:p>
          <a:p>
            <a:r>
              <a:rPr lang="en-CA" sz="2400" dirty="0" smtClean="0"/>
              <a:t>If you don’t have a compatible version of Microsoft Office, you can still view a fully functioning version of the presentation in Microsoft’s </a:t>
            </a:r>
            <a:r>
              <a:rPr lang="en-CA" sz="2400" dirty="0"/>
              <a:t>free PowerPoint web </a:t>
            </a:r>
            <a:r>
              <a:rPr lang="en-CA" sz="2400" dirty="0" smtClean="0"/>
              <a:t>app at </a:t>
            </a:r>
            <a:r>
              <a:rPr lang="en-CA" sz="2400" dirty="0" smtClean="0">
                <a:hlinkClick r:id="rId4"/>
              </a:rPr>
              <a:t>www.skydrive.com</a:t>
            </a:r>
            <a:r>
              <a:rPr lang="en-CA" sz="2400" dirty="0" smtClean="0"/>
              <a:t>. To do so, simply upload the file and click to view it online</a:t>
            </a:r>
            <a:r>
              <a:rPr lang="en-CA" sz="2400" dirty="0"/>
              <a:t> </a:t>
            </a:r>
            <a:r>
              <a:rPr lang="en-CA" sz="2400" dirty="0" smtClean="0"/>
              <a:t>in the web app. </a:t>
            </a:r>
            <a:r>
              <a:rPr lang="en-CA" sz="2400" dirty="0"/>
              <a:t>This may require signing up for a free account</a:t>
            </a:r>
            <a:r>
              <a:rPr lang="en-CA" sz="2400" dirty="0" smtClean="0"/>
              <a:t>.</a:t>
            </a:r>
          </a:p>
          <a:p>
            <a:endParaRPr lang="en-CA" sz="2400" dirty="0" smtClean="0"/>
          </a:p>
          <a:p>
            <a:r>
              <a:rPr lang="en-CA" sz="2400" dirty="0" smtClean="0"/>
              <a:t>If you find that some animations or ‘click to reveal’ elements are not working for you, you are welcome to exit the slide and review plain-text forms of the content in the notes pane below the slide in the edit view. Thank you for your understanding! </a:t>
            </a:r>
            <a:r>
              <a:rPr lang="en-CA" sz="2400" dirty="0" smtClean="0">
                <a:sym typeface="Wingdings" pitchFamily="2" charset="2"/>
              </a:rPr>
              <a:t></a:t>
            </a:r>
            <a:r>
              <a:rPr lang="en-CA" sz="2400" dirty="0" smtClean="0"/>
              <a:t> </a:t>
            </a:r>
            <a:endParaRPr lang="en-CA" sz="2400" dirty="0"/>
          </a:p>
        </p:txBody>
      </p:sp>
    </p:spTree>
    <p:extLst>
      <p:ext uri="{BB962C8B-B14F-4D97-AF65-F5344CB8AC3E}">
        <p14:creationId xmlns:p14="http://schemas.microsoft.com/office/powerpoint/2010/main" val="2304993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1772816"/>
            <a:ext cx="5184575" cy="3471456"/>
          </a:xfrm>
          <a:prstGeom prst="rect">
            <a:avLst/>
          </a:prstGeom>
        </p:spPr>
      </p:pic>
      <p:sp>
        <p:nvSpPr>
          <p:cNvPr id="7" name="Content Placeholder 6"/>
          <p:cNvSpPr>
            <a:spLocks noGrp="1"/>
          </p:cNvSpPr>
          <p:nvPr>
            <p:ph idx="1"/>
          </p:nvPr>
        </p:nvSpPr>
        <p:spPr>
          <a:xfrm>
            <a:off x="179512" y="5242388"/>
            <a:ext cx="8784976" cy="1642996"/>
          </a:xfrm>
        </p:spPr>
        <p:txBody>
          <a:bodyPr>
            <a:normAutofit fontScale="92500"/>
          </a:bodyPr>
          <a:lstStyle/>
          <a:p>
            <a:r>
              <a:rPr lang="en-CA" sz="2400" dirty="0" smtClean="0">
                <a:solidFill>
                  <a:schemeClr val="accent1"/>
                </a:solidFill>
                <a:hlinkClick r:id="rId4"/>
              </a:rPr>
              <a:t>Urban legend</a:t>
            </a:r>
            <a:r>
              <a:rPr lang="en-CA" sz="2400" baseline="30000" dirty="0" smtClean="0">
                <a:solidFill>
                  <a:schemeClr val="accent1"/>
                </a:solidFill>
              </a:rPr>
              <a:t>1 </a:t>
            </a:r>
            <a:r>
              <a:rPr lang="en-CA" sz="2400" dirty="0" smtClean="0">
                <a:solidFill>
                  <a:schemeClr val="accent1"/>
                </a:solidFill>
              </a:rPr>
              <a:t>suggests that this ambiguous picture (source unknown), appears as a </a:t>
            </a:r>
            <a:r>
              <a:rPr lang="en-CA" sz="2400" dirty="0">
                <a:solidFill>
                  <a:schemeClr val="accent1"/>
                </a:solidFill>
              </a:rPr>
              <a:t>family sitting under a tree and a woman with a basket on her head </a:t>
            </a:r>
            <a:r>
              <a:rPr lang="en-CA" sz="2400" dirty="0" smtClean="0">
                <a:solidFill>
                  <a:schemeClr val="accent1"/>
                </a:solidFill>
              </a:rPr>
              <a:t>to members of some African </a:t>
            </a:r>
            <a:r>
              <a:rPr lang="en-CA" sz="2400" dirty="0">
                <a:solidFill>
                  <a:schemeClr val="accent1"/>
                </a:solidFill>
              </a:rPr>
              <a:t>cultures.</a:t>
            </a:r>
            <a:r>
              <a:rPr lang="en-CA" sz="1100" dirty="0" smtClean="0">
                <a:solidFill>
                  <a:schemeClr val="accent1"/>
                </a:solidFill>
              </a:rPr>
              <a:t> </a:t>
            </a:r>
            <a:r>
              <a:rPr lang="en-CA" sz="2400" dirty="0" smtClean="0">
                <a:solidFill>
                  <a:schemeClr val="accent1"/>
                </a:solidFill>
              </a:rPr>
              <a:t>To what degree do you think reality may be culturally constructed?</a:t>
            </a:r>
            <a:endParaRPr lang="en-CA" sz="2400" dirty="0">
              <a:solidFill>
                <a:schemeClr val="accent1"/>
              </a:solidFill>
            </a:endParaRPr>
          </a:p>
        </p:txBody>
      </p:sp>
      <p:sp>
        <p:nvSpPr>
          <p:cNvPr id="8" name="Title 1"/>
          <p:cNvSpPr>
            <a:spLocks noGrp="1"/>
          </p:cNvSpPr>
          <p:nvPr>
            <p:ph type="title"/>
          </p:nvPr>
        </p:nvSpPr>
        <p:spPr>
          <a:xfrm>
            <a:off x="457200" y="188640"/>
            <a:ext cx="8229600" cy="1143000"/>
          </a:xfrm>
        </p:spPr>
        <p:txBody>
          <a:bodyPr>
            <a:normAutofit/>
          </a:bodyPr>
          <a:lstStyle/>
          <a:p>
            <a:r>
              <a:rPr lang="en-CA" dirty="0" smtClean="0"/>
              <a:t>Culture Break </a:t>
            </a:r>
            <a:r>
              <a:rPr lang="en-CA" dirty="0" smtClean="0">
                <a:sym typeface="Wingdings" pitchFamily="2" charset="2"/>
              </a:rPr>
              <a:t></a:t>
            </a:r>
            <a:endParaRPr lang="en-CA" baseline="30000" dirty="0"/>
          </a:p>
        </p:txBody>
      </p:sp>
      <p:sp>
        <p:nvSpPr>
          <p:cNvPr id="5" name="Content Placeholder 5"/>
          <p:cNvSpPr txBox="1">
            <a:spLocks/>
          </p:cNvSpPr>
          <p:nvPr/>
        </p:nvSpPr>
        <p:spPr>
          <a:xfrm>
            <a:off x="457200" y="1340768"/>
            <a:ext cx="8229600" cy="50405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CA" dirty="0" smtClean="0">
                <a:solidFill>
                  <a:schemeClr val="accent1"/>
                </a:solidFill>
              </a:rPr>
              <a:t>What do you see in this picture?</a:t>
            </a:r>
            <a:endParaRPr lang="en-CA" dirty="0">
              <a:solidFill>
                <a:schemeClr val="accent1"/>
              </a:solidFill>
            </a:endParaRPr>
          </a:p>
        </p:txBody>
      </p:sp>
      <p:sp>
        <p:nvSpPr>
          <p:cNvPr id="11" name="Rectangle 10"/>
          <p:cNvSpPr/>
          <p:nvPr/>
        </p:nvSpPr>
        <p:spPr>
          <a:xfrm>
            <a:off x="0" y="6597352"/>
            <a:ext cx="9144000" cy="276999"/>
          </a:xfrm>
          <a:prstGeom prst="rect">
            <a:avLst/>
          </a:prstGeom>
        </p:spPr>
        <p:txBody>
          <a:bodyPr wrap="square">
            <a:spAutoFit/>
          </a:bodyPr>
          <a:lstStyle/>
          <a:p>
            <a:pPr marL="118872" algn="r"/>
            <a:r>
              <a:rPr lang="en-CA" sz="1200" baseline="30000" dirty="0" smtClean="0"/>
              <a:t>1</a:t>
            </a:r>
            <a:r>
              <a:rPr lang="en-CA" sz="1200" dirty="0"/>
              <a:t> Vision Health (2009)</a:t>
            </a:r>
          </a:p>
        </p:txBody>
      </p:sp>
    </p:spTree>
    <p:extLst>
      <p:ext uri="{BB962C8B-B14F-4D97-AF65-F5344CB8AC3E}">
        <p14:creationId xmlns:p14="http://schemas.microsoft.com/office/powerpoint/2010/main" val="375830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Part III:</a:t>
            </a:r>
            <a:endParaRPr lang="en-CA" dirty="0"/>
          </a:p>
        </p:txBody>
      </p:sp>
      <p:sp>
        <p:nvSpPr>
          <p:cNvPr id="4" name="Text Placeholder 3"/>
          <p:cNvSpPr>
            <a:spLocks noGrp="1"/>
          </p:cNvSpPr>
          <p:nvPr>
            <p:ph type="body" idx="1"/>
          </p:nvPr>
        </p:nvSpPr>
        <p:spPr>
          <a:xfrm>
            <a:off x="530352" y="2704664"/>
            <a:ext cx="3825624" cy="1509712"/>
          </a:xfrm>
        </p:spPr>
        <p:txBody>
          <a:bodyPr>
            <a:noAutofit/>
          </a:bodyPr>
          <a:lstStyle/>
          <a:p>
            <a:r>
              <a:rPr lang="en-CA" sz="2800" dirty="0" smtClean="0"/>
              <a:t>From </a:t>
            </a:r>
            <a:r>
              <a:rPr lang="en-CA" sz="2800" dirty="0"/>
              <a:t>Theory to Practice with the PAMF</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556792"/>
            <a:ext cx="389105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808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lstStyle/>
          <a:p>
            <a:r>
              <a:rPr lang="en-CA" dirty="0" smtClean="0"/>
              <a:t>Overview of Part III Topics</a:t>
            </a:r>
            <a:endParaRPr lang="en-CA" dirty="0"/>
          </a:p>
        </p:txBody>
      </p:sp>
      <p:sp>
        <p:nvSpPr>
          <p:cNvPr id="3" name="Content Placeholder 2"/>
          <p:cNvSpPr>
            <a:spLocks noGrp="1"/>
          </p:cNvSpPr>
          <p:nvPr>
            <p:ph idx="1"/>
          </p:nvPr>
        </p:nvSpPr>
        <p:spPr>
          <a:xfrm>
            <a:off x="251520" y="1412776"/>
            <a:ext cx="8640960" cy="5256584"/>
          </a:xfrm>
        </p:spPr>
        <p:txBody>
          <a:bodyPr>
            <a:normAutofit/>
          </a:bodyPr>
          <a:lstStyle/>
          <a:p>
            <a:pPr marL="0" indent="0">
              <a:buNone/>
            </a:pPr>
            <a:r>
              <a:rPr lang="en-CA" sz="2000" dirty="0"/>
              <a:t>Domain I: </a:t>
            </a:r>
            <a:r>
              <a:rPr lang="en-CA" sz="2000" i="1" dirty="0"/>
              <a:t>Dynamic Issues &amp; Cultural Complexities</a:t>
            </a:r>
          </a:p>
          <a:p>
            <a:endParaRPr lang="en-CA" sz="2000" dirty="0" smtClean="0"/>
          </a:p>
          <a:p>
            <a:pPr marL="0" indent="0">
              <a:buNone/>
            </a:pPr>
            <a:r>
              <a:rPr lang="en-CA" sz="2000" dirty="0" smtClean="0"/>
              <a:t>Domain </a:t>
            </a:r>
            <a:r>
              <a:rPr lang="en-CA" sz="2000" dirty="0"/>
              <a:t>II: </a:t>
            </a:r>
            <a:r>
              <a:rPr lang="en-CA" sz="2000" i="1" dirty="0"/>
              <a:t>Orientation to Therapy</a:t>
            </a:r>
          </a:p>
          <a:p>
            <a:endParaRPr lang="en-CA" sz="2000" dirty="0" smtClean="0"/>
          </a:p>
          <a:p>
            <a:pPr marL="0" indent="0">
              <a:buNone/>
            </a:pPr>
            <a:r>
              <a:rPr lang="en-CA" sz="2000" dirty="0" smtClean="0"/>
              <a:t>Domain </a:t>
            </a:r>
            <a:r>
              <a:rPr lang="en-CA" sz="2000" dirty="0"/>
              <a:t>III: </a:t>
            </a:r>
            <a:r>
              <a:rPr lang="en-CA" sz="2000" i="1" dirty="0"/>
              <a:t>Cultural Beliefs</a:t>
            </a:r>
          </a:p>
          <a:p>
            <a:endParaRPr lang="en-CA" sz="2000" dirty="0" smtClean="0"/>
          </a:p>
          <a:p>
            <a:pPr marL="0" indent="0">
              <a:buNone/>
            </a:pPr>
            <a:r>
              <a:rPr lang="en-CA" sz="2000" dirty="0" smtClean="0"/>
              <a:t>Domain </a:t>
            </a:r>
            <a:r>
              <a:rPr lang="en-CA" sz="2000" dirty="0"/>
              <a:t>IV: </a:t>
            </a:r>
            <a:r>
              <a:rPr lang="en-CA" sz="2000" i="1" dirty="0"/>
              <a:t>Client-Therapist Relationship</a:t>
            </a:r>
          </a:p>
          <a:p>
            <a:endParaRPr lang="en-CA" sz="2000" dirty="0" smtClean="0"/>
          </a:p>
          <a:p>
            <a:pPr marL="0" indent="0">
              <a:buNone/>
            </a:pPr>
            <a:r>
              <a:rPr lang="en-CA" sz="2000" dirty="0" smtClean="0"/>
              <a:t>Domain </a:t>
            </a:r>
            <a:r>
              <a:rPr lang="en-CA" sz="2000" dirty="0"/>
              <a:t>V: </a:t>
            </a:r>
            <a:r>
              <a:rPr lang="en-CA" sz="2000" i="1" dirty="0"/>
              <a:t>Cultural </a:t>
            </a:r>
            <a:r>
              <a:rPr lang="en-CA" sz="2000" i="1" dirty="0" smtClean="0"/>
              <a:t>Differences </a:t>
            </a:r>
            <a:r>
              <a:rPr lang="en-CA" sz="2000" i="1" dirty="0"/>
              <a:t>in Expression and Communication</a:t>
            </a:r>
          </a:p>
          <a:p>
            <a:endParaRPr lang="en-CA" sz="2000" dirty="0" smtClean="0"/>
          </a:p>
          <a:p>
            <a:pPr marL="0" indent="0">
              <a:buNone/>
            </a:pPr>
            <a:r>
              <a:rPr lang="en-CA" sz="2000" dirty="0" smtClean="0"/>
              <a:t>Domain </a:t>
            </a:r>
            <a:r>
              <a:rPr lang="en-CA" sz="2000" dirty="0"/>
              <a:t>VI: </a:t>
            </a:r>
            <a:r>
              <a:rPr lang="en-CA" sz="2000" i="1" dirty="0"/>
              <a:t>Cultural Issues of Salience</a:t>
            </a:r>
          </a:p>
          <a:p>
            <a:endParaRPr lang="en-CA" dirty="0"/>
          </a:p>
        </p:txBody>
      </p:sp>
      <p:grpSp>
        <p:nvGrpSpPr>
          <p:cNvPr id="4" name="Group 3"/>
          <p:cNvGrpSpPr/>
          <p:nvPr/>
        </p:nvGrpSpPr>
        <p:grpSpPr>
          <a:xfrm>
            <a:off x="1697014" y="5925331"/>
            <a:ext cx="6192688" cy="908879"/>
            <a:chOff x="1331640" y="5809890"/>
            <a:chExt cx="6192688" cy="90887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7" name="Rounded Rectangle 6"/>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8" name="Rounded Rectangle 7"/>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9" name="Rounded Rectangle 8"/>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0" name="Rounded Rectangle 9"/>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TextBox 14"/>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6" name="TextBox 15"/>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17" name="TextBox 16"/>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18" name="TextBox 17"/>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19" name="TextBox 18"/>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0" name="TextBox 19"/>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1" name="TextBox 20"/>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2" name="Rectangle 21"/>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5" name="Down Arrow 24"/>
          <p:cNvSpPr/>
          <p:nvPr/>
        </p:nvSpPr>
        <p:spPr>
          <a:xfrm>
            <a:off x="3112790"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15929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1565920"/>
            <a:ext cx="6088720" cy="1143000"/>
          </a:xfrm>
        </p:spPr>
        <p:txBody>
          <a:bodyPr>
            <a:normAutofit fontScale="90000"/>
          </a:bodyPr>
          <a:lstStyle/>
          <a:p>
            <a:r>
              <a:rPr lang="en-CA" dirty="0" smtClean="0"/>
              <a:t>Domain 1: Dynamic </a:t>
            </a:r>
            <a:r>
              <a:rPr lang="en-CA" dirty="0"/>
              <a:t>Issues &amp; Cultural Complexities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2780928"/>
            <a:ext cx="5328592" cy="3747427"/>
          </a:xfrm>
          <a:prstGeom prst="rect">
            <a:avLst/>
          </a:prstGeom>
        </p:spPr>
      </p:pic>
    </p:spTree>
    <p:extLst>
      <p:ext uri="{BB962C8B-B14F-4D97-AF65-F5344CB8AC3E}">
        <p14:creationId xmlns:p14="http://schemas.microsoft.com/office/powerpoint/2010/main" val="1735818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5536" y="1412776"/>
            <a:ext cx="8280920" cy="2592288"/>
          </a:xfrm>
          <a:prstGeom prst="roundRect">
            <a:avLst/>
          </a:prstGeom>
          <a:solidFill>
            <a:srgbClr val="CCCC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457200" y="197768"/>
            <a:ext cx="8229600" cy="1143000"/>
          </a:xfrm>
        </p:spPr>
        <p:txBody>
          <a:bodyPr>
            <a:normAutofit fontScale="90000"/>
          </a:bodyPr>
          <a:lstStyle/>
          <a:p>
            <a:r>
              <a:rPr lang="en-CA" dirty="0" smtClean="0"/>
              <a:t>Dynamic Issues &amp; Cultural Complexities: Overview</a:t>
            </a:r>
            <a:endParaRPr lang="en-CA" dirty="0"/>
          </a:p>
        </p:txBody>
      </p:sp>
      <p:sp>
        <p:nvSpPr>
          <p:cNvPr id="5" name="Content Placeholder 4"/>
          <p:cNvSpPr>
            <a:spLocks noGrp="1"/>
          </p:cNvSpPr>
          <p:nvPr>
            <p:ph idx="1"/>
          </p:nvPr>
        </p:nvSpPr>
        <p:spPr>
          <a:xfrm>
            <a:off x="457200" y="1412776"/>
            <a:ext cx="8229600" cy="4911824"/>
          </a:xfrm>
        </p:spPr>
        <p:txBody>
          <a:bodyPr>
            <a:normAutofit/>
          </a:bodyPr>
          <a:lstStyle/>
          <a:p>
            <a:pPr marL="0" indent="0">
              <a:buNone/>
            </a:pPr>
            <a:r>
              <a:rPr lang="en-CA" sz="3200" i="1" dirty="0" smtClean="0"/>
              <a:t>Refers to:</a:t>
            </a:r>
          </a:p>
          <a:p>
            <a:pPr lvl="1"/>
            <a:r>
              <a:rPr lang="en-CA" sz="2800" dirty="0" smtClean="0"/>
              <a:t>Addressing clients’ multiple, complex identities</a:t>
            </a:r>
            <a:r>
              <a:rPr lang="en-CA" sz="2800" baseline="30000" dirty="0" smtClean="0"/>
              <a:t>1</a:t>
            </a:r>
            <a:endParaRPr lang="en-CA" sz="2800" u="sng" dirty="0" smtClean="0"/>
          </a:p>
          <a:p>
            <a:pPr lvl="1"/>
            <a:r>
              <a:rPr lang="en-CA" sz="2800" u="sng" dirty="0" smtClean="0"/>
              <a:t>Dynamic sizing:</a:t>
            </a:r>
            <a:r>
              <a:rPr lang="en-CA" sz="2800" dirty="0" smtClean="0"/>
              <a:t> dynamically adjusting focus between cultural vs. individual-focused treatments</a:t>
            </a:r>
            <a:r>
              <a:rPr lang="en-CA" sz="2800" baseline="30000" dirty="0" smtClean="0"/>
              <a:t>2</a:t>
            </a:r>
          </a:p>
          <a:p>
            <a:pPr lvl="1"/>
            <a:endParaRPr lang="en-CA" baseline="30000" dirty="0"/>
          </a:p>
          <a:p>
            <a:pPr lvl="1"/>
            <a:endParaRPr lang="en-CA" dirty="0" smtClean="0"/>
          </a:p>
        </p:txBody>
      </p:sp>
      <p:sp>
        <p:nvSpPr>
          <p:cNvPr id="6" name="Rectangle 5"/>
          <p:cNvSpPr/>
          <p:nvPr/>
        </p:nvSpPr>
        <p:spPr>
          <a:xfrm>
            <a:off x="0" y="6597352"/>
            <a:ext cx="9144000" cy="276999"/>
          </a:xfrm>
          <a:prstGeom prst="rect">
            <a:avLst/>
          </a:prstGeom>
        </p:spPr>
        <p:txBody>
          <a:bodyPr wrap="square">
            <a:spAutoFit/>
          </a:bodyPr>
          <a:lstStyle/>
          <a:p>
            <a:pPr marL="118872" algn="r"/>
            <a:r>
              <a:rPr lang="en-CA" sz="1200" baseline="30000" dirty="0" smtClean="0"/>
              <a:t>1</a:t>
            </a:r>
            <a:r>
              <a:rPr lang="en-CA" sz="1200" dirty="0"/>
              <a:t> </a:t>
            </a:r>
            <a:r>
              <a:rPr lang="en-CA" sz="1200" dirty="0" smtClean="0"/>
              <a:t>Hwang (2006); </a:t>
            </a:r>
            <a:r>
              <a:rPr lang="en-CA" sz="1200" baseline="30000" dirty="0" smtClean="0"/>
              <a:t>2</a:t>
            </a:r>
            <a:r>
              <a:rPr lang="en-CA" sz="1200" dirty="0" smtClean="0"/>
              <a:t>Sue (1998)</a:t>
            </a:r>
            <a:endParaRPr lang="en-CA" sz="1200" dirty="0"/>
          </a:p>
        </p:txBody>
      </p:sp>
    </p:spTree>
    <p:extLst>
      <p:ext uri="{BB962C8B-B14F-4D97-AF65-F5344CB8AC3E}">
        <p14:creationId xmlns:p14="http://schemas.microsoft.com/office/powerpoint/2010/main" val="1450698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56792"/>
            <a:ext cx="8291264" cy="4767808"/>
          </a:xfrm>
        </p:spPr>
        <p:txBody>
          <a:bodyPr>
            <a:normAutofit fontScale="92500"/>
          </a:bodyPr>
          <a:lstStyle/>
          <a:p>
            <a:r>
              <a:rPr lang="en-CA" dirty="0" smtClean="0"/>
              <a:t>Benefits:</a:t>
            </a:r>
          </a:p>
          <a:p>
            <a:pPr lvl="1"/>
            <a:r>
              <a:rPr lang="en-CA" dirty="0" smtClean="0"/>
              <a:t>Protects working alliance from two opposite excesses: cultural blindness vs. stereotyping based on group characteristics</a:t>
            </a:r>
            <a:r>
              <a:rPr lang="en-CA" baseline="30000" dirty="0" smtClean="0"/>
              <a:t>1</a:t>
            </a:r>
            <a:endParaRPr lang="en-CA" dirty="0" smtClean="0"/>
          </a:p>
          <a:p>
            <a:pPr lvl="1"/>
            <a:endParaRPr lang="en-CA" dirty="0" smtClean="0"/>
          </a:p>
          <a:p>
            <a:pPr lvl="1"/>
            <a:r>
              <a:rPr lang="en-CA" dirty="0" smtClean="0"/>
              <a:t>Addresses the most salient identities for a client</a:t>
            </a:r>
            <a:r>
              <a:rPr lang="en-CA" baseline="30000" dirty="0" smtClean="0"/>
              <a:t>2</a:t>
            </a:r>
          </a:p>
          <a:p>
            <a:pPr lvl="2"/>
            <a:r>
              <a:rPr lang="en-CA" dirty="0"/>
              <a:t>A</a:t>
            </a:r>
            <a:r>
              <a:rPr lang="en-CA" dirty="0" smtClean="0"/>
              <a:t> Korean-Canadian may not hold “Korean” values and not desire Korean-centered interventions like doing a family genogram</a:t>
            </a:r>
            <a:r>
              <a:rPr lang="en-CA" baseline="30000" dirty="0" smtClean="0"/>
              <a:t>3</a:t>
            </a:r>
            <a:endParaRPr lang="en-CA" dirty="0" smtClean="0"/>
          </a:p>
          <a:p>
            <a:pPr lvl="2"/>
            <a:r>
              <a:rPr lang="en-CA" dirty="0"/>
              <a:t>A</a:t>
            </a:r>
            <a:r>
              <a:rPr lang="en-CA" dirty="0" smtClean="0"/>
              <a:t>n African-Canadian may seek help for coping with family rejection due to being a </a:t>
            </a:r>
            <a:r>
              <a:rPr lang="en-CA" dirty="0"/>
              <a:t>G</a:t>
            </a:r>
            <a:r>
              <a:rPr lang="en-CA" dirty="0" smtClean="0"/>
              <a:t>ay rather than of prejudice because of being Black</a:t>
            </a:r>
          </a:p>
          <a:p>
            <a:pPr lvl="1"/>
            <a:endParaRPr lang="en-CA" dirty="0" smtClean="0"/>
          </a:p>
          <a:p>
            <a:pPr lvl="1"/>
            <a:r>
              <a:rPr lang="en-CA" dirty="0" smtClean="0"/>
              <a:t>Allows full integration of cultural competence</a:t>
            </a:r>
            <a:r>
              <a:rPr lang="en-CA" baseline="30000" dirty="0" smtClean="0"/>
              <a:t>4</a:t>
            </a:r>
            <a:r>
              <a:rPr lang="en-CA" dirty="0" smtClean="0"/>
              <a:t> through recognizing that </a:t>
            </a:r>
            <a:r>
              <a:rPr lang="en-CA" i="1" dirty="0" smtClean="0"/>
              <a:t>all counselling is multicultural counselling</a:t>
            </a:r>
            <a:r>
              <a:rPr lang="en-CA" baseline="30000" dirty="0" smtClean="0"/>
              <a:t>2</a:t>
            </a:r>
            <a:endParaRPr lang="en-CA" dirty="0"/>
          </a:p>
        </p:txBody>
      </p:sp>
      <p:sp>
        <p:nvSpPr>
          <p:cNvPr id="6" name="Rectangle 5"/>
          <p:cNvSpPr/>
          <p:nvPr/>
        </p:nvSpPr>
        <p:spPr>
          <a:xfrm>
            <a:off x="0" y="6597352"/>
            <a:ext cx="9144000" cy="276999"/>
          </a:xfrm>
          <a:prstGeom prst="rect">
            <a:avLst/>
          </a:prstGeom>
        </p:spPr>
        <p:txBody>
          <a:bodyPr wrap="square">
            <a:spAutoFit/>
          </a:bodyPr>
          <a:lstStyle/>
          <a:p>
            <a:pPr marL="118872" algn="r"/>
            <a:r>
              <a:rPr lang="en-CA" sz="1200" baseline="30000" dirty="0" smtClean="0"/>
              <a:t>1</a:t>
            </a:r>
            <a:r>
              <a:rPr lang="en-CA" sz="1200" dirty="0" smtClean="0"/>
              <a:t>Sue (1998); </a:t>
            </a:r>
            <a:r>
              <a:rPr lang="en-CA" sz="1200" baseline="30000" dirty="0" smtClean="0"/>
              <a:t>2</a:t>
            </a:r>
            <a:r>
              <a:rPr lang="en-CA" sz="1200" dirty="0" smtClean="0"/>
              <a:t>Arthur &amp; Collins (2010); </a:t>
            </a:r>
            <a:r>
              <a:rPr lang="en-CA" sz="1200" baseline="30000" dirty="0" smtClean="0"/>
              <a:t>3</a:t>
            </a:r>
            <a:r>
              <a:rPr lang="en-CA" sz="1200" dirty="0" smtClean="0"/>
              <a:t>Matsumoto &amp; </a:t>
            </a:r>
            <a:r>
              <a:rPr lang="en-CA" sz="1200" dirty="0" err="1" smtClean="0"/>
              <a:t>Juang</a:t>
            </a:r>
            <a:r>
              <a:rPr lang="en-CA" sz="1200" dirty="0" smtClean="0"/>
              <a:t>(2008); </a:t>
            </a:r>
            <a:r>
              <a:rPr lang="en-CA" sz="1200" baseline="30000" dirty="0" smtClean="0"/>
              <a:t>4</a:t>
            </a:r>
            <a:r>
              <a:rPr lang="en-CA" sz="1200" dirty="0" smtClean="0"/>
              <a:t>Parham </a:t>
            </a:r>
            <a:r>
              <a:rPr lang="en-CA" sz="1200" dirty="0"/>
              <a:t>in  Gallardo, </a:t>
            </a:r>
            <a:r>
              <a:rPr lang="en-CA" sz="1200" dirty="0" smtClean="0"/>
              <a:t>Johnson, </a:t>
            </a:r>
            <a:r>
              <a:rPr lang="en-CA" sz="1200" dirty="0"/>
              <a:t>Parham</a:t>
            </a:r>
            <a:r>
              <a:rPr lang="en-CA" sz="1200" dirty="0" smtClean="0"/>
              <a:t>, &amp; </a:t>
            </a:r>
            <a:r>
              <a:rPr lang="en-CA" sz="1200" dirty="0"/>
              <a:t>Carter (</a:t>
            </a:r>
            <a:r>
              <a:rPr lang="en-CA" sz="1200" dirty="0" smtClean="0"/>
              <a:t>2007, p.432)</a:t>
            </a:r>
            <a:endParaRPr lang="en-CA" sz="1200" dirty="0"/>
          </a:p>
        </p:txBody>
      </p:sp>
      <p:sp>
        <p:nvSpPr>
          <p:cNvPr id="8" name="Title 3"/>
          <p:cNvSpPr>
            <a:spLocks noGrp="1"/>
          </p:cNvSpPr>
          <p:nvPr>
            <p:ph type="title"/>
          </p:nvPr>
        </p:nvSpPr>
        <p:spPr>
          <a:xfrm>
            <a:off x="457200" y="269776"/>
            <a:ext cx="8229600" cy="1143000"/>
          </a:xfrm>
        </p:spPr>
        <p:txBody>
          <a:bodyPr>
            <a:normAutofit fontScale="90000"/>
          </a:bodyPr>
          <a:lstStyle/>
          <a:p>
            <a:r>
              <a:rPr lang="en-CA" dirty="0" smtClean="0"/>
              <a:t>Dynamic Issues &amp; Cultural Complexities: Components</a:t>
            </a:r>
            <a:endParaRPr lang="en-CA" dirty="0"/>
          </a:p>
        </p:txBody>
      </p:sp>
      <p:sp>
        <p:nvSpPr>
          <p:cNvPr id="7" name="Rounded Rectangle 6"/>
          <p:cNvSpPr/>
          <p:nvPr/>
        </p:nvSpPr>
        <p:spPr>
          <a:xfrm>
            <a:off x="323528" y="1412776"/>
            <a:ext cx="8496944" cy="4968552"/>
          </a:xfrm>
          <a:prstGeom prst="roundRect">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30521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420888"/>
            <a:ext cx="5462849" cy="3896832"/>
          </a:xfrm>
          <a:prstGeom prst="rect">
            <a:avLst/>
          </a:prstGeom>
        </p:spPr>
      </p:pic>
      <p:sp>
        <p:nvSpPr>
          <p:cNvPr id="5" name="Content Placeholder 4"/>
          <p:cNvSpPr>
            <a:spLocks noGrp="1"/>
          </p:cNvSpPr>
          <p:nvPr>
            <p:ph idx="1"/>
          </p:nvPr>
        </p:nvSpPr>
        <p:spPr>
          <a:xfrm>
            <a:off x="457200" y="1556792"/>
            <a:ext cx="8229600" cy="4767808"/>
          </a:xfrm>
        </p:spPr>
        <p:txBody>
          <a:bodyPr>
            <a:normAutofit/>
          </a:bodyPr>
          <a:lstStyle/>
          <a:p>
            <a:pPr marL="550926" indent="-514350">
              <a:buFont typeface="+mj-lt"/>
              <a:buAutoNum type="arabicPeriod"/>
            </a:pPr>
            <a:r>
              <a:rPr lang="en-CA" sz="3000" dirty="0" smtClean="0"/>
              <a:t>Assess </a:t>
            </a:r>
            <a:r>
              <a:rPr lang="en-CA" sz="3000" dirty="0"/>
              <a:t>self-esteem accurately</a:t>
            </a:r>
          </a:p>
          <a:p>
            <a:pPr marL="550926" indent="-514350">
              <a:buFont typeface="+mj-lt"/>
              <a:buAutoNum type="arabicPeriod"/>
            </a:pPr>
            <a:endParaRPr lang="en-CA" sz="3000" dirty="0" smtClean="0"/>
          </a:p>
          <a:p>
            <a:pPr marL="550926" indent="-514350">
              <a:buFont typeface="+mj-lt"/>
              <a:buAutoNum type="arabicPeriod"/>
            </a:pPr>
            <a:r>
              <a:rPr lang="en-CA" sz="3000" dirty="0" smtClean="0"/>
              <a:t>Assess acculturation and incorporate personal values</a:t>
            </a:r>
            <a:endParaRPr lang="en-CA" sz="3000" dirty="0"/>
          </a:p>
          <a:p>
            <a:pPr marL="550926" indent="-514350">
              <a:buFont typeface="+mj-lt"/>
              <a:buAutoNum type="arabicPeriod"/>
            </a:pPr>
            <a:endParaRPr lang="en-CA" sz="3000" dirty="0" smtClean="0"/>
          </a:p>
          <a:p>
            <a:pPr marL="550926" indent="-514350">
              <a:buFont typeface="+mj-lt"/>
              <a:buAutoNum type="arabicPeriod"/>
            </a:pPr>
            <a:r>
              <a:rPr lang="en-CA" sz="3000" dirty="0" smtClean="0"/>
              <a:t>Address minority </a:t>
            </a:r>
            <a:r>
              <a:rPr lang="en-CA" sz="3000" dirty="0"/>
              <a:t>identity development</a:t>
            </a:r>
          </a:p>
          <a:p>
            <a:pPr marL="550926" indent="-514350">
              <a:buFont typeface="+mj-lt"/>
              <a:buAutoNum type="arabicPeriod"/>
            </a:pPr>
            <a:endParaRPr lang="en-CA" sz="3000" dirty="0" smtClean="0"/>
          </a:p>
          <a:p>
            <a:pPr marL="550926" indent="-514350">
              <a:buFont typeface="+mj-lt"/>
              <a:buAutoNum type="arabicPeriod"/>
            </a:pPr>
            <a:r>
              <a:rPr lang="en-CA" sz="3000" dirty="0" smtClean="0"/>
              <a:t>Understand personality </a:t>
            </a:r>
            <a:r>
              <a:rPr lang="en-CA" sz="3000" dirty="0"/>
              <a:t>in </a:t>
            </a:r>
            <a:r>
              <a:rPr lang="en-CA" sz="3000" dirty="0" smtClean="0"/>
              <a:t>context</a:t>
            </a:r>
            <a:endParaRPr lang="en-CA" sz="3000" dirty="0"/>
          </a:p>
        </p:txBody>
      </p:sp>
      <p:sp>
        <p:nvSpPr>
          <p:cNvPr id="6" name="Title 3"/>
          <p:cNvSpPr>
            <a:spLocks noGrp="1"/>
          </p:cNvSpPr>
          <p:nvPr>
            <p:ph type="title"/>
          </p:nvPr>
        </p:nvSpPr>
        <p:spPr>
          <a:xfrm>
            <a:off x="457200" y="269776"/>
            <a:ext cx="8229600" cy="1143000"/>
          </a:xfrm>
        </p:spPr>
        <p:txBody>
          <a:bodyPr>
            <a:normAutofit fontScale="90000"/>
          </a:bodyPr>
          <a:lstStyle/>
          <a:p>
            <a:r>
              <a:rPr lang="en-CA" dirty="0" smtClean="0"/>
              <a:t>Dynamic Issues &amp; Cultural Complexities: Components</a:t>
            </a:r>
            <a:endParaRPr lang="en-CA" dirty="0"/>
          </a:p>
        </p:txBody>
      </p:sp>
    </p:spTree>
    <p:extLst>
      <p:ext uri="{BB962C8B-B14F-4D97-AF65-F5344CB8AC3E}">
        <p14:creationId xmlns:p14="http://schemas.microsoft.com/office/powerpoint/2010/main" val="337405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8640"/>
            <a:ext cx="8229600" cy="1143000"/>
          </a:xfrm>
        </p:spPr>
        <p:txBody>
          <a:bodyPr>
            <a:normAutofit/>
          </a:bodyPr>
          <a:lstStyle/>
          <a:p>
            <a:r>
              <a:rPr lang="en-CA" dirty="0" smtClean="0"/>
              <a:t>Self-Esteem and Collectivism </a:t>
            </a:r>
            <a:endParaRPr lang="en-CA" dirty="0"/>
          </a:p>
        </p:txBody>
      </p:sp>
      <p:sp>
        <p:nvSpPr>
          <p:cNvPr id="5" name="Content Placeholder 4"/>
          <p:cNvSpPr>
            <a:spLocks noGrp="1"/>
          </p:cNvSpPr>
          <p:nvPr>
            <p:ph idx="1"/>
          </p:nvPr>
        </p:nvSpPr>
        <p:spPr>
          <a:xfrm>
            <a:off x="457200" y="1484784"/>
            <a:ext cx="8229600" cy="4839816"/>
          </a:xfrm>
        </p:spPr>
        <p:txBody>
          <a:bodyPr>
            <a:noAutofit/>
          </a:bodyPr>
          <a:lstStyle/>
          <a:p>
            <a:r>
              <a:rPr lang="en-CA" sz="2400" dirty="0"/>
              <a:t>Collectivist </a:t>
            </a:r>
            <a:r>
              <a:rPr lang="en-CA" sz="2400" dirty="0" smtClean="0"/>
              <a:t>societies value </a:t>
            </a:r>
            <a:r>
              <a:rPr lang="en-CA" sz="2400" dirty="0"/>
              <a:t>modesty and avoid boasting about </a:t>
            </a:r>
            <a:r>
              <a:rPr lang="en-CA" sz="2400" dirty="0" smtClean="0"/>
              <a:t>self-efficacy / individual ability</a:t>
            </a:r>
            <a:r>
              <a:rPr lang="en-CA" sz="2400" dirty="0"/>
              <a:t> </a:t>
            </a:r>
            <a:r>
              <a:rPr lang="en-CA" sz="2400" dirty="0" smtClean="0"/>
              <a:t>(i.e. Japanese</a:t>
            </a:r>
            <a:r>
              <a:rPr lang="en-CA" sz="2400" dirty="0"/>
              <a:t>, Chinese, </a:t>
            </a:r>
            <a:r>
              <a:rPr lang="en-CA" sz="2400" dirty="0" smtClean="0"/>
              <a:t>First Nations</a:t>
            </a:r>
            <a:r>
              <a:rPr lang="en-CA" sz="2400" baseline="30000" dirty="0" smtClean="0"/>
              <a:t>1–3</a:t>
            </a:r>
            <a:r>
              <a:rPr lang="en-CA" sz="2400" dirty="0" smtClean="0"/>
              <a:t>)</a:t>
            </a:r>
          </a:p>
          <a:p>
            <a:endParaRPr lang="en-CA" sz="2400" dirty="0" smtClean="0"/>
          </a:p>
          <a:p>
            <a:r>
              <a:rPr lang="en-CA" sz="2400" dirty="0" smtClean="0"/>
              <a:t>Western self-esteem is a much </a:t>
            </a:r>
            <a:r>
              <a:rPr lang="en-CA" sz="2400" dirty="0"/>
              <a:t>weaker </a:t>
            </a:r>
            <a:r>
              <a:rPr lang="en-CA" sz="2400" dirty="0" smtClean="0"/>
              <a:t>indicator </a:t>
            </a:r>
            <a:r>
              <a:rPr lang="en-CA" sz="2400" dirty="0"/>
              <a:t>of </a:t>
            </a:r>
            <a:r>
              <a:rPr lang="en-CA" sz="2400" dirty="0" smtClean="0"/>
              <a:t>mental health in non-western cultures</a:t>
            </a:r>
            <a:r>
              <a:rPr lang="en-CA" sz="2400" baseline="30000" dirty="0" smtClean="0"/>
              <a:t>4 </a:t>
            </a:r>
            <a:r>
              <a:rPr lang="en-CA" sz="2400" dirty="0" smtClean="0"/>
              <a:t> i.e.</a:t>
            </a:r>
            <a:r>
              <a:rPr lang="en-CA" sz="2400" baseline="30000" dirty="0" smtClean="0"/>
              <a:t> </a:t>
            </a:r>
            <a:r>
              <a:rPr lang="en-CA" sz="2400" dirty="0" smtClean="0"/>
              <a:t>only has half the power to predict depression </a:t>
            </a:r>
            <a:r>
              <a:rPr lang="en-CA" sz="2400" dirty="0"/>
              <a:t>in Hong Kong </a:t>
            </a:r>
            <a:r>
              <a:rPr lang="en-CA" sz="2400" dirty="0" smtClean="0"/>
              <a:t>vs. American students</a:t>
            </a:r>
            <a:r>
              <a:rPr lang="en-CA" sz="2400" baseline="30000" dirty="0" smtClean="0"/>
              <a:t>5</a:t>
            </a:r>
          </a:p>
          <a:p>
            <a:endParaRPr lang="en-CA" sz="2400" baseline="30000" dirty="0"/>
          </a:p>
          <a:p>
            <a:r>
              <a:rPr lang="en-CA" sz="2400" dirty="0"/>
              <a:t>Collectivist peoples speak highly of their collectivist (interdependent) strengths instead: loyalty, cooperation, compromise, maintaining group harmony, </a:t>
            </a:r>
            <a:r>
              <a:rPr lang="en-CA" sz="2400" dirty="0" smtClean="0"/>
              <a:t>etc.</a:t>
            </a:r>
            <a:r>
              <a:rPr lang="en-CA" sz="2400" baseline="30000" dirty="0" smtClean="0"/>
              <a:t>6</a:t>
            </a:r>
            <a:r>
              <a:rPr lang="en-CA" sz="2400" dirty="0" smtClean="0"/>
              <a:t> </a:t>
            </a:r>
            <a:endParaRPr lang="en-CA" sz="2400" dirty="0"/>
          </a:p>
          <a:p>
            <a:endParaRPr lang="en-CA" sz="2800" baseline="30000" dirty="0" smtClean="0"/>
          </a:p>
        </p:txBody>
      </p:sp>
      <p:sp>
        <p:nvSpPr>
          <p:cNvPr id="6" name="Rectangle 5"/>
          <p:cNvSpPr/>
          <p:nvPr/>
        </p:nvSpPr>
        <p:spPr>
          <a:xfrm>
            <a:off x="0" y="6381328"/>
            <a:ext cx="9144000" cy="646331"/>
          </a:xfrm>
          <a:prstGeom prst="rect">
            <a:avLst/>
          </a:prstGeom>
        </p:spPr>
        <p:txBody>
          <a:bodyPr wrap="square">
            <a:spAutoFit/>
          </a:bodyPr>
          <a:lstStyle/>
          <a:p>
            <a:pPr algn="r"/>
            <a:r>
              <a:rPr lang="en-CA" sz="1200" baseline="30000" dirty="0" smtClean="0"/>
              <a:t>1</a:t>
            </a:r>
            <a:r>
              <a:rPr lang="en-CA" sz="1200" dirty="0" smtClean="0"/>
              <a:t>California </a:t>
            </a:r>
            <a:r>
              <a:rPr lang="en-CA" sz="1200" dirty="0"/>
              <a:t>State Department of </a:t>
            </a:r>
            <a:r>
              <a:rPr lang="en-CA" sz="1200" dirty="0" smtClean="0"/>
              <a:t>Education (1982); </a:t>
            </a:r>
            <a:r>
              <a:rPr lang="en-CA" sz="1200" baseline="30000" dirty="0" smtClean="0"/>
              <a:t>2</a:t>
            </a:r>
            <a:r>
              <a:rPr lang="en-CA" sz="1200" dirty="0" smtClean="0"/>
              <a:t>Redpath </a:t>
            </a:r>
            <a:r>
              <a:rPr lang="en-CA" sz="1200" dirty="0"/>
              <a:t>&amp; </a:t>
            </a:r>
            <a:r>
              <a:rPr lang="en-CA" sz="1200" dirty="0" smtClean="0"/>
              <a:t>Nielsen (1997); </a:t>
            </a:r>
            <a:r>
              <a:rPr lang="en-CA" sz="1200" baseline="30000" dirty="0" smtClean="0"/>
              <a:t>3</a:t>
            </a:r>
            <a:r>
              <a:rPr lang="en-CA" sz="1200" dirty="0" smtClean="0"/>
              <a:t>Tafarodi </a:t>
            </a:r>
            <a:r>
              <a:rPr lang="en-CA" sz="1200" dirty="0"/>
              <a:t>&amp; </a:t>
            </a:r>
            <a:r>
              <a:rPr lang="en-CA" sz="1200" dirty="0" smtClean="0"/>
              <a:t>Swann (1996); </a:t>
            </a:r>
            <a:r>
              <a:rPr lang="en-CA" sz="1200" baseline="30000" dirty="0" smtClean="0"/>
              <a:t>4</a:t>
            </a:r>
            <a:r>
              <a:rPr lang="en-CA" sz="1200" dirty="0" smtClean="0"/>
              <a:t>(</a:t>
            </a:r>
            <a:r>
              <a:rPr lang="en-CA" sz="1200" dirty="0" err="1" smtClean="0"/>
              <a:t>Diener</a:t>
            </a:r>
            <a:r>
              <a:rPr lang="en-CA" sz="1200" dirty="0" smtClean="0"/>
              <a:t> </a:t>
            </a:r>
            <a:r>
              <a:rPr lang="en-CA" sz="1200" dirty="0"/>
              <a:t>&amp; </a:t>
            </a:r>
            <a:r>
              <a:rPr lang="en-CA" sz="1200" dirty="0" err="1" smtClean="0"/>
              <a:t>Diener</a:t>
            </a:r>
            <a:r>
              <a:rPr lang="en-CA" sz="1200" dirty="0" smtClean="0"/>
              <a:t> (1995);</a:t>
            </a:r>
          </a:p>
          <a:p>
            <a:pPr algn="r"/>
            <a:r>
              <a:rPr lang="en-CA" sz="1200" baseline="30000" dirty="0" smtClean="0"/>
              <a:t>5</a:t>
            </a:r>
            <a:r>
              <a:rPr lang="en-CA" sz="1200" dirty="0" smtClean="0"/>
              <a:t>Chen</a:t>
            </a:r>
            <a:r>
              <a:rPr lang="en-CA" sz="1200" dirty="0"/>
              <a:t>, Chan, Bond, &amp; </a:t>
            </a:r>
            <a:r>
              <a:rPr lang="en-CA" sz="1200" dirty="0" smtClean="0"/>
              <a:t>Stewart (2006); </a:t>
            </a:r>
            <a:r>
              <a:rPr lang="en-CA" sz="1200" baseline="30000" dirty="0"/>
              <a:t>6</a:t>
            </a:r>
            <a:r>
              <a:rPr lang="en-CA" sz="1200" dirty="0"/>
              <a:t>Sedikides, </a:t>
            </a:r>
            <a:r>
              <a:rPr lang="en-CA" sz="1200" dirty="0" err="1"/>
              <a:t>Toguchi</a:t>
            </a:r>
            <a:r>
              <a:rPr lang="en-CA" sz="1200" dirty="0"/>
              <a:t>, &amp; </a:t>
            </a:r>
            <a:r>
              <a:rPr lang="en-CA" sz="1200" dirty="0" err="1"/>
              <a:t>Gaertner</a:t>
            </a:r>
            <a:r>
              <a:rPr lang="en-CA" sz="1200" dirty="0"/>
              <a:t> (2003)</a:t>
            </a:r>
          </a:p>
          <a:p>
            <a:pPr algn="r"/>
            <a:r>
              <a:rPr lang="en-CA" sz="1200" baseline="30000" dirty="0" smtClean="0"/>
              <a:t> </a:t>
            </a:r>
            <a:endParaRPr lang="en-CA" sz="1200" dirty="0"/>
          </a:p>
        </p:txBody>
      </p:sp>
    </p:spTree>
    <p:extLst>
      <p:ext uri="{BB962C8B-B14F-4D97-AF65-F5344CB8AC3E}">
        <p14:creationId xmlns:p14="http://schemas.microsoft.com/office/powerpoint/2010/main" val="40242618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7504" y="1412776"/>
            <a:ext cx="8928992" cy="5184576"/>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457200" y="197768"/>
            <a:ext cx="8229600" cy="1143000"/>
          </a:xfrm>
        </p:spPr>
        <p:txBody>
          <a:bodyPr>
            <a:normAutofit/>
          </a:bodyPr>
          <a:lstStyle/>
          <a:p>
            <a:r>
              <a:rPr lang="en-CA" b="1" dirty="0" smtClean="0"/>
              <a:t>Self-Esteem: Applications</a:t>
            </a:r>
            <a:endParaRPr lang="en-CA" b="1" dirty="0"/>
          </a:p>
        </p:txBody>
      </p:sp>
      <p:sp>
        <p:nvSpPr>
          <p:cNvPr id="5" name="Content Placeholder 4"/>
          <p:cNvSpPr>
            <a:spLocks noGrp="1"/>
          </p:cNvSpPr>
          <p:nvPr>
            <p:ph idx="1"/>
          </p:nvPr>
        </p:nvSpPr>
        <p:spPr>
          <a:xfrm>
            <a:off x="236662" y="1547266"/>
            <a:ext cx="4263330" cy="5024209"/>
          </a:xfrm>
        </p:spPr>
        <p:txBody>
          <a:bodyPr numCol="1">
            <a:noAutofit/>
          </a:bodyPr>
          <a:lstStyle/>
          <a:p>
            <a:r>
              <a:rPr lang="en-CA" sz="2300" dirty="0" smtClean="0"/>
              <a:t>Include interdependent traits in self-esteem assessment:  fitting </a:t>
            </a:r>
            <a:r>
              <a:rPr lang="en-CA" sz="2300" dirty="0"/>
              <a:t>in, perceived social competence, compromise, respect, and commitment to the </a:t>
            </a:r>
            <a:r>
              <a:rPr lang="en-CA" sz="2300" dirty="0" smtClean="0"/>
              <a:t>group.</a:t>
            </a:r>
          </a:p>
          <a:p>
            <a:endParaRPr lang="en-CA" sz="2300" dirty="0" smtClean="0"/>
          </a:p>
          <a:p>
            <a:r>
              <a:rPr lang="en-CA" sz="2300" dirty="0" smtClean="0"/>
              <a:t>i.e., “I like to working together with others”, “I am told I am respectful and a good listener”, “when there are conflicts in my group, we’re able to compromise”.</a:t>
            </a:r>
          </a:p>
          <a:p>
            <a:endParaRPr lang="en-CA" sz="2400" dirty="0"/>
          </a:p>
          <a:p>
            <a:endParaRPr lang="en-CA" sz="2400" dirty="0" smtClean="0"/>
          </a:p>
          <a:p>
            <a:endParaRPr lang="en-CA" sz="2400" dirty="0"/>
          </a:p>
        </p:txBody>
      </p:sp>
      <p:sp>
        <p:nvSpPr>
          <p:cNvPr id="6" name="Rectangle 5"/>
          <p:cNvSpPr/>
          <p:nvPr/>
        </p:nvSpPr>
        <p:spPr>
          <a:xfrm>
            <a:off x="0" y="6581001"/>
            <a:ext cx="9144000" cy="276999"/>
          </a:xfrm>
          <a:prstGeom prst="rect">
            <a:avLst/>
          </a:prstGeom>
        </p:spPr>
        <p:txBody>
          <a:bodyPr wrap="square">
            <a:spAutoFit/>
          </a:bodyPr>
          <a:lstStyle/>
          <a:p>
            <a:pPr algn="r"/>
            <a:r>
              <a:rPr lang="en-CA" sz="1200" baseline="30000" dirty="0" smtClean="0"/>
              <a:t>1</a:t>
            </a:r>
            <a:r>
              <a:rPr lang="en-CA" sz="1200" dirty="0" smtClean="0"/>
              <a:t>Hays (2009, p.357)</a:t>
            </a:r>
            <a:endParaRPr lang="en-CA" sz="1200" dirty="0"/>
          </a:p>
        </p:txBody>
      </p:sp>
      <p:sp>
        <p:nvSpPr>
          <p:cNvPr id="7" name="Content Placeholder 4"/>
          <p:cNvSpPr txBox="1">
            <a:spLocks/>
          </p:cNvSpPr>
          <p:nvPr/>
        </p:nvSpPr>
        <p:spPr>
          <a:xfrm>
            <a:off x="4427984" y="1560607"/>
            <a:ext cx="4608512" cy="5027220"/>
          </a:xfrm>
          <a:prstGeom prst="rect">
            <a:avLst/>
          </a:prstGeom>
        </p:spPr>
        <p:txBody>
          <a:bodyPr vert="horz" numCol="1">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CA" sz="2300" dirty="0" smtClean="0"/>
              <a:t>Ask about group membership: just like sports fans, or University Alumni, clients may give clues to their self-esteem by expressing positive feelings about their groups.</a:t>
            </a:r>
          </a:p>
          <a:p>
            <a:endParaRPr lang="en-CA" sz="2300" dirty="0" smtClean="0"/>
          </a:p>
          <a:p>
            <a:r>
              <a:rPr lang="en-CA" sz="2300" dirty="0" smtClean="0"/>
              <a:t>Asking “what would your mother, friend (or other significant person) say are your strengths?” is more modest and culturally acceptable</a:t>
            </a:r>
            <a:r>
              <a:rPr lang="en-CA" sz="2300" baseline="30000" dirty="0" smtClean="0"/>
              <a:t>1</a:t>
            </a:r>
          </a:p>
          <a:p>
            <a:endParaRPr lang="en-CA" sz="2800" dirty="0" smtClean="0"/>
          </a:p>
          <a:p>
            <a:endParaRPr lang="en-CA" sz="2800" dirty="0" smtClean="0"/>
          </a:p>
        </p:txBody>
      </p:sp>
    </p:spTree>
    <p:extLst>
      <p:ext uri="{BB962C8B-B14F-4D97-AF65-F5344CB8AC3E}">
        <p14:creationId xmlns:p14="http://schemas.microsoft.com/office/powerpoint/2010/main" val="37758793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4784"/>
            <a:ext cx="8229600" cy="4839816"/>
          </a:xfrm>
        </p:spPr>
        <p:txBody>
          <a:bodyPr>
            <a:normAutofit/>
          </a:bodyPr>
          <a:lstStyle/>
          <a:p>
            <a:pPr marL="550926" indent="-514350">
              <a:buFont typeface="+mj-lt"/>
              <a:buAutoNum type="arabicPeriod" startAt="2"/>
            </a:pPr>
            <a:r>
              <a:rPr lang="en-CA" sz="3000" dirty="0" smtClean="0"/>
              <a:t>Assessing acculturation and incorporating personal values</a:t>
            </a:r>
            <a:endParaRPr lang="en-CA" sz="3000" dirty="0"/>
          </a:p>
        </p:txBody>
      </p:sp>
      <p:sp>
        <p:nvSpPr>
          <p:cNvPr id="7" name="Title 3"/>
          <p:cNvSpPr>
            <a:spLocks noGrp="1"/>
          </p:cNvSpPr>
          <p:nvPr>
            <p:ph type="title"/>
          </p:nvPr>
        </p:nvSpPr>
        <p:spPr>
          <a:xfrm>
            <a:off x="457200" y="188640"/>
            <a:ext cx="8229600" cy="1143000"/>
          </a:xfrm>
        </p:spPr>
        <p:txBody>
          <a:bodyPr>
            <a:normAutofit fontScale="90000"/>
          </a:bodyPr>
          <a:lstStyle/>
          <a:p>
            <a:r>
              <a:rPr lang="en-CA" dirty="0" smtClean="0"/>
              <a:t>Dynamic Issues &amp; Cultural Complexities: Components</a:t>
            </a:r>
            <a:endParaRPr lang="en-C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614" y="2492896"/>
            <a:ext cx="5147690" cy="3456734"/>
          </a:xfrm>
          <a:prstGeom prst="rect">
            <a:avLst/>
          </a:prstGeom>
          <a:ln>
            <a:noFill/>
          </a:ln>
          <a:effectLst>
            <a:outerShdw blurRad="190500" algn="tl" rotWithShape="0">
              <a:srgbClr val="000000">
                <a:alpha val="70000"/>
              </a:srgbClr>
            </a:outerShdw>
          </a:effectLst>
        </p:spPr>
      </p:pic>
      <p:grpSp>
        <p:nvGrpSpPr>
          <p:cNvPr id="29" name="Group 28"/>
          <p:cNvGrpSpPr/>
          <p:nvPr/>
        </p:nvGrpSpPr>
        <p:grpSpPr>
          <a:xfrm>
            <a:off x="1697014" y="5925331"/>
            <a:ext cx="6192688" cy="908879"/>
            <a:chOff x="1331640" y="5809890"/>
            <a:chExt cx="6192688" cy="908879"/>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32" name="Rounded Rectangle 31"/>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3" name="Rounded Rectangle 32"/>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4" name="Rounded Rectangle 33"/>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5" name="Rounded Rectangle 34"/>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6" name="Rounded Rectangle 35"/>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7" name="Rounded Rectangle 36"/>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8" name="Rounded Rectangle 37"/>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9" name="Rounded Rectangle 38"/>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0" name="TextBox 39"/>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41" name="TextBox 40"/>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42" name="TextBox 41"/>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43" name="TextBox 42"/>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44" name="TextBox 43"/>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45" name="TextBox 44"/>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46" name="TextBox 45"/>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47" name="Rectangle 46"/>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50" name="Down Arrow 49"/>
          <p:cNvSpPr/>
          <p:nvPr/>
        </p:nvSpPr>
        <p:spPr>
          <a:xfrm>
            <a:off x="3347864"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93265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1520" y="2113806"/>
            <a:ext cx="8640960" cy="4608512"/>
          </a:xfrm>
          <a:prstGeom prst="roundRect">
            <a:avLst/>
          </a:prstGeom>
          <a:solidFill>
            <a:srgbClr val="FFC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457200" y="-27384"/>
            <a:ext cx="8229600" cy="1143000"/>
          </a:xfrm>
        </p:spPr>
        <p:txBody>
          <a:bodyPr/>
          <a:lstStyle/>
          <a:p>
            <a:r>
              <a:rPr lang="en-CA" dirty="0" smtClean="0"/>
              <a:t>Disclaimer</a:t>
            </a:r>
            <a:endParaRPr lang="en-CA" dirty="0"/>
          </a:p>
        </p:txBody>
      </p:sp>
      <p:sp>
        <p:nvSpPr>
          <p:cNvPr id="3" name="Content Placeholder 2"/>
          <p:cNvSpPr>
            <a:spLocks noGrp="1"/>
          </p:cNvSpPr>
          <p:nvPr>
            <p:ph idx="1"/>
          </p:nvPr>
        </p:nvSpPr>
        <p:spPr>
          <a:xfrm>
            <a:off x="395536" y="2257822"/>
            <a:ext cx="8568952" cy="3672408"/>
          </a:xfrm>
        </p:spPr>
        <p:txBody>
          <a:bodyPr>
            <a:noAutofit/>
          </a:bodyPr>
          <a:lstStyle/>
          <a:p>
            <a:pPr marL="0" indent="0">
              <a:lnSpc>
                <a:spcPct val="120000"/>
              </a:lnSpc>
              <a:buNone/>
            </a:pPr>
            <a:r>
              <a:rPr lang="en-CA" sz="2100" dirty="0" smtClean="0"/>
              <a:t>This workshop is intended for use as part of a comprehensive cultural competency education program and under the direction of a qualified instructor. Participants are advised to employ any recommendations and techniques suggested only in combination with sound clinical judgment, consideration of a client’s individual characteristics and preferences, as well as in-depth knowledge of the client’s specific cultural group. Participants are encouraged </a:t>
            </a:r>
            <a:r>
              <a:rPr lang="en-CA" sz="2100" dirty="0"/>
              <a:t>to become familiar with the strengths and limitations of this workshop which are discussed in </a:t>
            </a:r>
            <a:r>
              <a:rPr lang="en-CA" sz="2100" dirty="0" smtClean="0"/>
              <a:t>Chapter </a:t>
            </a:r>
            <a:r>
              <a:rPr lang="en-CA" sz="2100" dirty="0"/>
              <a:t>6 of the literature review accompanying this </a:t>
            </a:r>
            <a:r>
              <a:rPr lang="en-CA" sz="2100" dirty="0" smtClean="0"/>
              <a:t>workshop:</a:t>
            </a:r>
          </a:p>
        </p:txBody>
      </p:sp>
      <p:pic>
        <p:nvPicPr>
          <p:cNvPr id="4" name="Picture 3" descr="MC90039115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5" y="979354"/>
            <a:ext cx="1080120" cy="1033869"/>
          </a:xfrm>
          <a:prstGeom prst="rect">
            <a:avLst/>
          </a:prstGeom>
          <a:noFill/>
          <a:ln>
            <a:noFill/>
          </a:ln>
        </p:spPr>
      </p:pic>
      <p:sp>
        <p:nvSpPr>
          <p:cNvPr id="9" name="Content Placeholder 2"/>
          <p:cNvSpPr txBox="1">
            <a:spLocks/>
          </p:cNvSpPr>
          <p:nvPr/>
        </p:nvSpPr>
        <p:spPr>
          <a:xfrm>
            <a:off x="467544" y="5839172"/>
            <a:ext cx="8280920" cy="63775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61950" indent="-361950">
              <a:buNone/>
            </a:pPr>
            <a:r>
              <a:rPr lang="en-CA" sz="1500" dirty="0" smtClean="0">
                <a:solidFill>
                  <a:schemeClr val="accent1">
                    <a:lumMod val="75000"/>
                  </a:schemeClr>
                </a:solidFill>
              </a:rPr>
              <a:t>Rapacki</a:t>
            </a:r>
            <a:r>
              <a:rPr lang="en-CA" sz="1500" dirty="0">
                <a:solidFill>
                  <a:schemeClr val="accent1">
                    <a:lumMod val="75000"/>
                  </a:schemeClr>
                </a:solidFill>
              </a:rPr>
              <a:t>, T. M. (2013). </a:t>
            </a:r>
            <a:r>
              <a:rPr lang="en-CA" sz="1500" i="1" dirty="0">
                <a:solidFill>
                  <a:schemeClr val="accent1">
                    <a:lumMod val="75000"/>
                  </a:schemeClr>
                </a:solidFill>
              </a:rPr>
              <a:t>From awareness to practice: An online workshop on bringing culture into the counselling room.</a:t>
            </a:r>
            <a:r>
              <a:rPr lang="en-CA" sz="1500" dirty="0">
                <a:solidFill>
                  <a:schemeClr val="accent1">
                    <a:lumMod val="75000"/>
                  </a:schemeClr>
                </a:solidFill>
              </a:rPr>
              <a:t> (Unpublished master’s project). University of Lethbridge, Lethbridge, AB, Canada</a:t>
            </a:r>
            <a:r>
              <a:rPr lang="en-CA" sz="1500" dirty="0" smtClean="0">
                <a:solidFill>
                  <a:schemeClr val="accent1">
                    <a:lumMod val="75000"/>
                  </a:schemeClr>
                </a:solidFill>
              </a:rPr>
              <a:t>.</a:t>
            </a:r>
            <a:endParaRPr lang="en-CA" sz="1500" dirty="0">
              <a:solidFill>
                <a:schemeClr val="accent1">
                  <a:lumMod val="75000"/>
                </a:schemeClr>
              </a:solidFill>
            </a:endParaRPr>
          </a:p>
        </p:txBody>
      </p:sp>
    </p:spTree>
    <p:extLst>
      <p:ext uri="{BB962C8B-B14F-4D97-AF65-F5344CB8AC3E}">
        <p14:creationId xmlns:p14="http://schemas.microsoft.com/office/powerpoint/2010/main" val="4178165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r>
              <a:rPr lang="en-CA" dirty="0" smtClean="0"/>
              <a:t>Acculturation and Values</a:t>
            </a:r>
            <a:endParaRPr lang="en-CA" dirty="0"/>
          </a:p>
        </p:txBody>
      </p:sp>
      <p:sp>
        <p:nvSpPr>
          <p:cNvPr id="19" name="Rectangle 18"/>
          <p:cNvSpPr/>
          <p:nvPr/>
        </p:nvSpPr>
        <p:spPr>
          <a:xfrm>
            <a:off x="0" y="6581001"/>
            <a:ext cx="9144000" cy="276999"/>
          </a:xfrm>
          <a:prstGeom prst="rect">
            <a:avLst/>
          </a:prstGeom>
        </p:spPr>
        <p:txBody>
          <a:bodyPr wrap="square">
            <a:spAutoFit/>
          </a:bodyPr>
          <a:lstStyle/>
          <a:p>
            <a:pPr algn="r"/>
            <a:r>
              <a:rPr lang="en-CA" sz="1200" baseline="30000" dirty="0" smtClean="0"/>
              <a:t>1</a:t>
            </a:r>
            <a:r>
              <a:rPr lang="en-CA" sz="1200" dirty="0" smtClean="0"/>
              <a:t>Flannery</a:t>
            </a:r>
            <a:r>
              <a:rPr lang="en-CA" sz="1200" dirty="0"/>
              <a:t>, </a:t>
            </a:r>
            <a:r>
              <a:rPr lang="en-CA" sz="1200" dirty="0" err="1"/>
              <a:t>Reise</a:t>
            </a:r>
            <a:r>
              <a:rPr lang="en-CA" sz="1200" dirty="0"/>
              <a:t>, &amp; </a:t>
            </a:r>
            <a:r>
              <a:rPr lang="en-CA" sz="1200" dirty="0" smtClean="0"/>
              <a:t>Yu (2001)</a:t>
            </a:r>
            <a:endParaRPr lang="en-CA" sz="1200" dirty="0"/>
          </a:p>
        </p:txBody>
      </p:sp>
      <p:sp>
        <p:nvSpPr>
          <p:cNvPr id="4" name="Content Placeholder 3"/>
          <p:cNvSpPr>
            <a:spLocks noGrp="1"/>
          </p:cNvSpPr>
          <p:nvPr>
            <p:ph idx="1"/>
          </p:nvPr>
        </p:nvSpPr>
        <p:spPr>
          <a:xfrm>
            <a:off x="179512" y="1412776"/>
            <a:ext cx="3888432" cy="5306724"/>
          </a:xfrm>
        </p:spPr>
        <p:txBody>
          <a:bodyPr>
            <a:normAutofit fontScale="92500" lnSpcReduction="10000"/>
          </a:bodyPr>
          <a:lstStyle/>
          <a:p>
            <a:r>
              <a:rPr lang="en-CA" dirty="0"/>
              <a:t>Acculturation reflects values, cultural knowledge, and </a:t>
            </a:r>
            <a:r>
              <a:rPr lang="en-CA" dirty="0" smtClean="0"/>
              <a:t>preferences</a:t>
            </a:r>
            <a:r>
              <a:rPr lang="en-CA" baseline="30000" dirty="0" smtClean="0"/>
              <a:t>1</a:t>
            </a:r>
            <a:r>
              <a:rPr lang="en-CA" dirty="0" smtClean="0"/>
              <a:t> </a:t>
            </a:r>
          </a:p>
          <a:p>
            <a:endParaRPr lang="en-CA" dirty="0" smtClean="0"/>
          </a:p>
          <a:p>
            <a:r>
              <a:rPr lang="en-CA" dirty="0" smtClean="0"/>
              <a:t>Can be thought of as bidirectional and unidirectional:</a:t>
            </a:r>
            <a:endParaRPr lang="en-CA" dirty="0"/>
          </a:p>
          <a:p>
            <a:pPr lvl="1"/>
            <a:r>
              <a:rPr lang="en-CA" u="sng" dirty="0" smtClean="0"/>
              <a:t>Unidirectional</a:t>
            </a:r>
            <a:r>
              <a:rPr lang="en-CA" u="sng" dirty="0"/>
              <a:t>:</a:t>
            </a:r>
            <a:r>
              <a:rPr lang="en-CA" dirty="0"/>
              <a:t> </a:t>
            </a:r>
            <a:r>
              <a:rPr lang="en-CA" dirty="0" smtClean="0"/>
              <a:t>towards </a:t>
            </a:r>
            <a:r>
              <a:rPr lang="en-CA" dirty="0"/>
              <a:t>taking on a new culture</a:t>
            </a:r>
          </a:p>
          <a:p>
            <a:pPr lvl="1"/>
            <a:r>
              <a:rPr lang="en-CA" u="sng" dirty="0" smtClean="0"/>
              <a:t>Bidirectional</a:t>
            </a:r>
            <a:r>
              <a:rPr lang="en-CA" u="sng" dirty="0"/>
              <a:t>:</a:t>
            </a:r>
            <a:r>
              <a:rPr lang="en-CA" dirty="0"/>
              <a:t> commitment towards ethnic and host cultures considered separate</a:t>
            </a:r>
          </a:p>
          <a:p>
            <a:endParaRPr lang="en-CA" dirty="0"/>
          </a:p>
        </p:txBody>
      </p:sp>
      <p:cxnSp>
        <p:nvCxnSpPr>
          <p:cNvPr id="13" name="Straight Arrow Connector 12"/>
          <p:cNvCxnSpPr/>
          <p:nvPr/>
        </p:nvCxnSpPr>
        <p:spPr>
          <a:xfrm>
            <a:off x="4716016" y="4398809"/>
            <a:ext cx="4248472"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04248" y="2742625"/>
            <a:ext cx="0" cy="352839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16016" y="3032398"/>
            <a:ext cx="2160240" cy="830997"/>
          </a:xfrm>
          <a:prstGeom prst="rect">
            <a:avLst/>
          </a:prstGeom>
          <a:noFill/>
        </p:spPr>
        <p:txBody>
          <a:bodyPr wrap="square" rtlCol="0">
            <a:spAutoFit/>
          </a:bodyPr>
          <a:lstStyle/>
          <a:p>
            <a:pPr algn="ctr"/>
            <a:r>
              <a:rPr lang="en-CA" sz="2400" dirty="0" smtClean="0">
                <a:solidFill>
                  <a:srgbClr val="FF0000"/>
                </a:solidFill>
              </a:rPr>
              <a:t>Separation</a:t>
            </a:r>
          </a:p>
          <a:p>
            <a:pPr algn="ctr"/>
            <a:r>
              <a:rPr lang="en-CA" sz="2400" dirty="0" smtClean="0">
                <a:solidFill>
                  <a:srgbClr val="FF0000"/>
                </a:solidFill>
              </a:rPr>
              <a:t>(Traditional</a:t>
            </a:r>
            <a:r>
              <a:rPr lang="en-CA" sz="1600" dirty="0" smtClean="0">
                <a:solidFill>
                  <a:srgbClr val="FF0000"/>
                </a:solidFill>
              </a:rPr>
              <a:t>)</a:t>
            </a:r>
            <a:endParaRPr lang="en-CA" sz="1600" dirty="0">
              <a:solidFill>
                <a:srgbClr val="FF0000"/>
              </a:solidFill>
            </a:endParaRPr>
          </a:p>
        </p:txBody>
      </p:sp>
      <p:sp>
        <p:nvSpPr>
          <p:cNvPr id="16" name="TextBox 15"/>
          <p:cNvSpPr txBox="1"/>
          <p:nvPr/>
        </p:nvSpPr>
        <p:spPr>
          <a:xfrm>
            <a:off x="6732240" y="4966162"/>
            <a:ext cx="2448272" cy="830997"/>
          </a:xfrm>
          <a:prstGeom prst="rect">
            <a:avLst/>
          </a:prstGeom>
          <a:noFill/>
        </p:spPr>
        <p:txBody>
          <a:bodyPr wrap="square" rtlCol="0">
            <a:spAutoFit/>
          </a:bodyPr>
          <a:lstStyle/>
          <a:p>
            <a:pPr algn="ctr"/>
            <a:r>
              <a:rPr lang="en-CA" sz="2400" dirty="0" smtClean="0">
                <a:solidFill>
                  <a:schemeClr val="accent4">
                    <a:lumMod val="75000"/>
                  </a:schemeClr>
                </a:solidFill>
              </a:rPr>
              <a:t>Assimilation</a:t>
            </a:r>
          </a:p>
          <a:p>
            <a:pPr algn="ctr"/>
            <a:r>
              <a:rPr lang="en-CA" sz="2400" dirty="0" smtClean="0">
                <a:solidFill>
                  <a:schemeClr val="accent4">
                    <a:lumMod val="75000"/>
                  </a:schemeClr>
                </a:solidFill>
              </a:rPr>
              <a:t>(“Canadianized”)</a:t>
            </a:r>
            <a:endParaRPr lang="en-CA" sz="2400" dirty="0">
              <a:solidFill>
                <a:schemeClr val="accent4">
                  <a:lumMod val="75000"/>
                </a:schemeClr>
              </a:solidFill>
            </a:endParaRPr>
          </a:p>
        </p:txBody>
      </p:sp>
      <p:sp>
        <p:nvSpPr>
          <p:cNvPr id="17" name="TextBox 16"/>
          <p:cNvSpPr txBox="1"/>
          <p:nvPr/>
        </p:nvSpPr>
        <p:spPr>
          <a:xfrm>
            <a:off x="4499992" y="4966162"/>
            <a:ext cx="2376264" cy="830997"/>
          </a:xfrm>
          <a:prstGeom prst="rect">
            <a:avLst/>
          </a:prstGeom>
          <a:noFill/>
        </p:spPr>
        <p:txBody>
          <a:bodyPr wrap="square" rtlCol="0">
            <a:spAutoFit/>
          </a:bodyPr>
          <a:lstStyle/>
          <a:p>
            <a:pPr algn="ctr"/>
            <a:r>
              <a:rPr lang="en-CA" sz="2400" dirty="0" smtClean="0">
                <a:solidFill>
                  <a:schemeClr val="accent2"/>
                </a:solidFill>
              </a:rPr>
              <a:t>Marginalization</a:t>
            </a:r>
          </a:p>
          <a:p>
            <a:pPr algn="ctr"/>
            <a:r>
              <a:rPr lang="en-CA" sz="2400" dirty="0" smtClean="0">
                <a:solidFill>
                  <a:schemeClr val="accent2"/>
                </a:solidFill>
              </a:rPr>
              <a:t>(Alienated)</a:t>
            </a:r>
            <a:endParaRPr lang="en-CA" sz="2400" dirty="0">
              <a:solidFill>
                <a:schemeClr val="accent2"/>
              </a:solidFill>
            </a:endParaRPr>
          </a:p>
        </p:txBody>
      </p:sp>
      <p:sp>
        <p:nvSpPr>
          <p:cNvPr id="18" name="TextBox 17"/>
          <p:cNvSpPr txBox="1"/>
          <p:nvPr/>
        </p:nvSpPr>
        <p:spPr>
          <a:xfrm>
            <a:off x="6732240" y="3030657"/>
            <a:ext cx="2088232" cy="830997"/>
          </a:xfrm>
          <a:prstGeom prst="rect">
            <a:avLst/>
          </a:prstGeom>
          <a:noFill/>
        </p:spPr>
        <p:txBody>
          <a:bodyPr wrap="square" rtlCol="0">
            <a:spAutoFit/>
          </a:bodyPr>
          <a:lstStyle/>
          <a:p>
            <a:pPr algn="ctr"/>
            <a:r>
              <a:rPr lang="en-CA" sz="2400" dirty="0" smtClean="0">
                <a:solidFill>
                  <a:srgbClr val="0070C0"/>
                </a:solidFill>
              </a:rPr>
              <a:t>Integration</a:t>
            </a:r>
          </a:p>
          <a:p>
            <a:pPr algn="ctr"/>
            <a:r>
              <a:rPr lang="en-CA" sz="2400" dirty="0" smtClean="0">
                <a:solidFill>
                  <a:srgbClr val="0070C0"/>
                </a:solidFill>
              </a:rPr>
              <a:t>(Bi-cultural</a:t>
            </a:r>
            <a:r>
              <a:rPr lang="en-CA" sz="1600" dirty="0" smtClean="0">
                <a:solidFill>
                  <a:srgbClr val="0070C0"/>
                </a:solidFill>
              </a:rPr>
              <a:t>)</a:t>
            </a:r>
            <a:endParaRPr lang="en-CA" sz="1600" dirty="0">
              <a:solidFill>
                <a:srgbClr val="0070C0"/>
              </a:solidFill>
            </a:endParaRPr>
          </a:p>
        </p:txBody>
      </p:sp>
      <p:sp>
        <p:nvSpPr>
          <p:cNvPr id="20" name="TextBox 19"/>
          <p:cNvSpPr txBox="1"/>
          <p:nvPr/>
        </p:nvSpPr>
        <p:spPr>
          <a:xfrm rot="16200000">
            <a:off x="2836402" y="3743332"/>
            <a:ext cx="3153546" cy="461665"/>
          </a:xfrm>
          <a:prstGeom prst="rect">
            <a:avLst/>
          </a:prstGeom>
          <a:noFill/>
        </p:spPr>
        <p:txBody>
          <a:bodyPr wrap="square" rtlCol="0">
            <a:spAutoFit/>
          </a:bodyPr>
          <a:lstStyle/>
          <a:p>
            <a:r>
              <a:rPr lang="en-CA" sz="2400" i="1" dirty="0" smtClean="0"/>
              <a:t>Ethnic culture</a:t>
            </a:r>
            <a:endParaRPr lang="en-CA" sz="2400" i="1" dirty="0"/>
          </a:p>
        </p:txBody>
      </p:sp>
      <p:sp>
        <p:nvSpPr>
          <p:cNvPr id="21" name="TextBox 20"/>
          <p:cNvSpPr txBox="1"/>
          <p:nvPr/>
        </p:nvSpPr>
        <p:spPr>
          <a:xfrm>
            <a:off x="5796136" y="2166561"/>
            <a:ext cx="2088232" cy="461665"/>
          </a:xfrm>
          <a:prstGeom prst="rect">
            <a:avLst/>
          </a:prstGeom>
          <a:noFill/>
        </p:spPr>
        <p:txBody>
          <a:bodyPr wrap="square" rtlCol="0">
            <a:spAutoFit/>
          </a:bodyPr>
          <a:lstStyle/>
          <a:p>
            <a:r>
              <a:rPr lang="en-CA" sz="2400" i="1" dirty="0" smtClean="0"/>
              <a:t>Host culture</a:t>
            </a:r>
            <a:endParaRPr lang="en-CA" sz="2400" i="1" dirty="0"/>
          </a:p>
        </p:txBody>
      </p:sp>
      <p:sp>
        <p:nvSpPr>
          <p:cNvPr id="22" name="TextBox 21"/>
          <p:cNvSpPr txBox="1"/>
          <p:nvPr/>
        </p:nvSpPr>
        <p:spPr>
          <a:xfrm>
            <a:off x="4932040" y="1340768"/>
            <a:ext cx="3744416" cy="830997"/>
          </a:xfrm>
          <a:prstGeom prst="rect">
            <a:avLst/>
          </a:prstGeom>
          <a:noFill/>
        </p:spPr>
        <p:txBody>
          <a:bodyPr wrap="square" rtlCol="0">
            <a:spAutoFit/>
          </a:bodyPr>
          <a:lstStyle/>
          <a:p>
            <a:pPr algn="ctr"/>
            <a:r>
              <a:rPr lang="en-CA" sz="2400" dirty="0" smtClean="0"/>
              <a:t>Bidirectional Acculturation Strategies</a:t>
            </a:r>
            <a:r>
              <a:rPr lang="en-CA" sz="2400" baseline="30000" dirty="0" smtClean="0"/>
              <a:t>1</a:t>
            </a:r>
            <a:endParaRPr lang="en-CA" sz="2400" baseline="30000" dirty="0"/>
          </a:p>
        </p:txBody>
      </p:sp>
    </p:spTree>
    <p:extLst>
      <p:ext uri="{BB962C8B-B14F-4D97-AF65-F5344CB8AC3E}">
        <p14:creationId xmlns:p14="http://schemas.microsoft.com/office/powerpoint/2010/main" val="15958215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911824"/>
          </a:xfrm>
        </p:spPr>
        <p:txBody>
          <a:bodyPr>
            <a:normAutofit/>
          </a:bodyPr>
          <a:lstStyle/>
          <a:p>
            <a:r>
              <a:rPr lang="en-CA" sz="2800" dirty="0" smtClean="0"/>
              <a:t>No single acculturation strategy consistently produces superior mental health outcomes.</a:t>
            </a:r>
            <a:r>
              <a:rPr lang="en-CA" sz="2800" baseline="30000" dirty="0" smtClean="0"/>
              <a:t>1,2</a:t>
            </a:r>
            <a:endParaRPr lang="en-CA" sz="2800" dirty="0" smtClean="0"/>
          </a:p>
          <a:p>
            <a:endParaRPr lang="en-CA" sz="2800" dirty="0"/>
          </a:p>
          <a:p>
            <a:r>
              <a:rPr lang="en-CA" sz="2800" dirty="0" smtClean="0"/>
              <a:t>Perhaps clients must find the best “fit” for them?</a:t>
            </a:r>
            <a:endParaRPr lang="en-CA" sz="2800" baseline="30000" dirty="0" smtClean="0"/>
          </a:p>
          <a:p>
            <a:endParaRPr lang="en-CA" sz="2800" dirty="0" smtClean="0"/>
          </a:p>
          <a:p>
            <a:r>
              <a:rPr lang="en-CA" sz="2800" dirty="0" smtClean="0"/>
              <a:t>But acculturation to Western values increases help-seeking from Western mental health practitioners in a variety of cultural groups</a:t>
            </a:r>
            <a:r>
              <a:rPr lang="en-CA" sz="2800" baseline="30000" dirty="0" smtClean="0"/>
              <a:t>3–5</a:t>
            </a:r>
            <a:endParaRPr lang="en-CA" sz="2800" dirty="0" smtClean="0"/>
          </a:p>
        </p:txBody>
      </p:sp>
      <p:sp>
        <p:nvSpPr>
          <p:cNvPr id="4" name="Rectangle 3"/>
          <p:cNvSpPr/>
          <p:nvPr/>
        </p:nvSpPr>
        <p:spPr>
          <a:xfrm>
            <a:off x="0" y="6381328"/>
            <a:ext cx="9144000" cy="646331"/>
          </a:xfrm>
          <a:prstGeom prst="rect">
            <a:avLst/>
          </a:prstGeom>
        </p:spPr>
        <p:txBody>
          <a:bodyPr wrap="square">
            <a:spAutoFit/>
          </a:bodyPr>
          <a:lstStyle/>
          <a:p>
            <a:pPr algn="r"/>
            <a:r>
              <a:rPr lang="en-CA" sz="1200" baseline="30000" dirty="0" smtClean="0"/>
              <a:t>1</a:t>
            </a:r>
            <a:r>
              <a:rPr lang="en-CA" sz="1200" dirty="0" smtClean="0"/>
              <a:t>Yoon</a:t>
            </a:r>
            <a:r>
              <a:rPr lang="en-CA" sz="1200" dirty="0"/>
              <a:t>, </a:t>
            </a:r>
            <a:r>
              <a:rPr lang="en-CA" sz="1200" dirty="0" err="1"/>
              <a:t>Langreher</a:t>
            </a:r>
            <a:r>
              <a:rPr lang="en-CA" sz="1200" dirty="0"/>
              <a:t>, &amp; </a:t>
            </a:r>
            <a:r>
              <a:rPr lang="en-CA" sz="1200" dirty="0" err="1" smtClean="0"/>
              <a:t>Ong</a:t>
            </a:r>
            <a:r>
              <a:rPr lang="en-CA" sz="1200" dirty="0" smtClean="0"/>
              <a:t> (2011); </a:t>
            </a:r>
            <a:r>
              <a:rPr lang="en-CA" sz="1200" baseline="30000" dirty="0" smtClean="0"/>
              <a:t>2</a:t>
            </a:r>
            <a:r>
              <a:rPr lang="en-CA" sz="1200" dirty="0" smtClean="0"/>
              <a:t>Matsumoto </a:t>
            </a:r>
            <a:r>
              <a:rPr lang="en-CA" sz="1200" dirty="0"/>
              <a:t>&amp; </a:t>
            </a:r>
            <a:r>
              <a:rPr lang="en-CA" sz="1200" dirty="0" err="1" smtClean="0"/>
              <a:t>Juang</a:t>
            </a:r>
            <a:r>
              <a:rPr lang="en-CA" sz="1200" dirty="0" smtClean="0"/>
              <a:t> (2008</a:t>
            </a:r>
            <a:r>
              <a:rPr lang="en-CA" sz="1200" dirty="0"/>
              <a:t>, </a:t>
            </a:r>
            <a:r>
              <a:rPr lang="en-CA" sz="1200" dirty="0" smtClean="0"/>
              <a:t>pp.391–393); </a:t>
            </a:r>
            <a:r>
              <a:rPr lang="en-CA" sz="1200" baseline="30000" dirty="0" smtClean="0"/>
              <a:t>3</a:t>
            </a:r>
            <a:r>
              <a:rPr lang="en-CA" sz="1200" dirty="0" smtClean="0"/>
              <a:t>Frey </a:t>
            </a:r>
            <a:r>
              <a:rPr lang="en-CA" sz="1200" dirty="0"/>
              <a:t>&amp; </a:t>
            </a:r>
            <a:r>
              <a:rPr lang="en-CA" sz="1200" dirty="0" err="1" smtClean="0"/>
              <a:t>Roysircar</a:t>
            </a:r>
            <a:r>
              <a:rPr lang="en-CA" sz="1200" dirty="0" smtClean="0"/>
              <a:t> (2006); </a:t>
            </a:r>
            <a:r>
              <a:rPr lang="en-CA" sz="1200" baseline="30000" dirty="0" smtClean="0"/>
              <a:t>4</a:t>
            </a:r>
            <a:r>
              <a:rPr lang="en-CA" sz="1200" dirty="0" smtClean="0"/>
              <a:t>Keefee (1982);</a:t>
            </a:r>
          </a:p>
          <a:p>
            <a:pPr algn="r"/>
            <a:r>
              <a:rPr lang="en-CA" sz="1200" baseline="30000" dirty="0" smtClean="0"/>
              <a:t>5</a:t>
            </a:r>
            <a:r>
              <a:rPr lang="en-CA" sz="1200" dirty="0" smtClean="0"/>
              <a:t>Walace &amp; Constantine (2005).</a:t>
            </a:r>
          </a:p>
          <a:p>
            <a:pPr algn="r"/>
            <a:r>
              <a:rPr lang="en-CA" sz="1200" dirty="0" smtClean="0"/>
              <a:t> </a:t>
            </a:r>
            <a:endParaRPr lang="en-CA" sz="1200" dirty="0"/>
          </a:p>
        </p:txBody>
      </p:sp>
      <p:sp>
        <p:nvSpPr>
          <p:cNvPr id="6" name="Title 1"/>
          <p:cNvSpPr>
            <a:spLocks noGrp="1"/>
          </p:cNvSpPr>
          <p:nvPr>
            <p:ph type="title"/>
          </p:nvPr>
        </p:nvSpPr>
        <p:spPr>
          <a:xfrm>
            <a:off x="457200" y="125760"/>
            <a:ext cx="8229600" cy="1143000"/>
          </a:xfrm>
        </p:spPr>
        <p:txBody>
          <a:bodyPr/>
          <a:lstStyle/>
          <a:p>
            <a:r>
              <a:rPr lang="en-CA" dirty="0" smtClean="0"/>
              <a:t>Acculturation and Values</a:t>
            </a:r>
            <a:endParaRPr lang="en-CA" dirty="0"/>
          </a:p>
        </p:txBody>
      </p:sp>
    </p:spTree>
    <p:extLst>
      <p:ext uri="{BB962C8B-B14F-4D97-AF65-F5344CB8AC3E}">
        <p14:creationId xmlns:p14="http://schemas.microsoft.com/office/powerpoint/2010/main" val="603643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fontScale="90000"/>
          </a:bodyPr>
          <a:lstStyle/>
          <a:p>
            <a:r>
              <a:rPr lang="en-CA" dirty="0" smtClean="0"/>
              <a:t>“</a:t>
            </a:r>
            <a:r>
              <a:rPr lang="en-CA" sz="5400" dirty="0"/>
              <a:t>Cultural </a:t>
            </a:r>
            <a:r>
              <a:rPr lang="en-CA" sz="5400" dirty="0" smtClean="0"/>
              <a:t>Reaffirmation Effect”</a:t>
            </a:r>
            <a:endParaRPr lang="en-CA" dirty="0"/>
          </a:p>
        </p:txBody>
      </p:sp>
      <p:sp>
        <p:nvSpPr>
          <p:cNvPr id="3" name="Content Placeholder 2"/>
          <p:cNvSpPr>
            <a:spLocks noGrp="1"/>
          </p:cNvSpPr>
          <p:nvPr>
            <p:ph idx="1"/>
          </p:nvPr>
        </p:nvSpPr>
        <p:spPr>
          <a:xfrm>
            <a:off x="457200" y="1484784"/>
            <a:ext cx="8229600" cy="4839816"/>
          </a:xfrm>
        </p:spPr>
        <p:txBody>
          <a:bodyPr>
            <a:normAutofit/>
          </a:bodyPr>
          <a:lstStyle/>
          <a:p>
            <a:r>
              <a:rPr lang="en-CA" sz="2800" dirty="0" smtClean="0"/>
              <a:t>Immigrant groups may hold stronger traditional values than those in their home country </a:t>
            </a:r>
          </a:p>
          <a:p>
            <a:endParaRPr lang="en-CA" sz="2800" dirty="0" smtClean="0"/>
          </a:p>
          <a:p>
            <a:r>
              <a:rPr lang="en-CA" sz="2800" dirty="0" smtClean="0"/>
              <a:t>Traditions crystalize at </a:t>
            </a:r>
            <a:r>
              <a:rPr lang="en-CA" sz="2800" dirty="0"/>
              <a:t>the time of </a:t>
            </a:r>
            <a:r>
              <a:rPr lang="en-CA" sz="2800" dirty="0" smtClean="0"/>
              <a:t>immigration, while the old country globalizes and changes</a:t>
            </a:r>
            <a:r>
              <a:rPr lang="en-CA" sz="2800" baseline="30000" dirty="0" smtClean="0"/>
              <a:t>1,2</a:t>
            </a:r>
          </a:p>
          <a:p>
            <a:endParaRPr lang="en-CA" sz="2800" baseline="30000" dirty="0"/>
          </a:p>
          <a:p>
            <a:r>
              <a:rPr lang="en-CA" sz="2800" dirty="0" smtClean="0">
                <a:solidFill>
                  <a:schemeClr val="accent2"/>
                </a:solidFill>
              </a:rPr>
              <a:t>Implication: </a:t>
            </a:r>
            <a:r>
              <a:rPr lang="en-CA" sz="2800" i="1" dirty="0" smtClean="0">
                <a:solidFill>
                  <a:schemeClr val="accent2"/>
                </a:solidFill>
              </a:rPr>
              <a:t>We may see parents or family members that appear </a:t>
            </a:r>
            <a:r>
              <a:rPr lang="en-CA" sz="2800" i="1" dirty="0" err="1" smtClean="0">
                <a:solidFill>
                  <a:schemeClr val="accent2"/>
                </a:solidFill>
              </a:rPr>
              <a:t>hypertraditional</a:t>
            </a:r>
            <a:r>
              <a:rPr lang="en-CA" sz="2800" i="1" dirty="0" smtClean="0">
                <a:solidFill>
                  <a:schemeClr val="accent2"/>
                </a:solidFill>
              </a:rPr>
              <a:t>, this does not necessarily imply a defensive reaction</a:t>
            </a:r>
            <a:endParaRPr lang="en-CA" sz="2800" i="1" dirty="0">
              <a:solidFill>
                <a:schemeClr val="accent2"/>
              </a:solidFill>
            </a:endParaRPr>
          </a:p>
          <a:p>
            <a:pPr marL="0" indent="0">
              <a:buNone/>
            </a:pPr>
            <a:endParaRPr lang="en-CA" sz="2800" dirty="0" smtClean="0"/>
          </a:p>
        </p:txBody>
      </p:sp>
      <p:sp>
        <p:nvSpPr>
          <p:cNvPr id="4" name="Rectangle 3"/>
          <p:cNvSpPr/>
          <p:nvPr/>
        </p:nvSpPr>
        <p:spPr>
          <a:xfrm>
            <a:off x="0" y="6581001"/>
            <a:ext cx="9144000" cy="276999"/>
          </a:xfrm>
          <a:prstGeom prst="rect">
            <a:avLst/>
          </a:prstGeom>
        </p:spPr>
        <p:txBody>
          <a:bodyPr wrap="square">
            <a:spAutoFit/>
          </a:bodyPr>
          <a:lstStyle/>
          <a:p>
            <a:pPr algn="r"/>
            <a:r>
              <a:rPr lang="en-CA" sz="1200" baseline="30000" dirty="0" smtClean="0"/>
              <a:t>1</a:t>
            </a:r>
            <a:r>
              <a:rPr lang="en-CA" sz="1200" dirty="0" smtClean="0"/>
              <a:t>Kosmitzki (1996); </a:t>
            </a:r>
            <a:r>
              <a:rPr lang="en-CA" sz="1200" baseline="30000" dirty="0" smtClean="0"/>
              <a:t>2</a:t>
            </a:r>
            <a:r>
              <a:rPr lang="en-CA" sz="1200" dirty="0" smtClean="0"/>
              <a:t>Matsumoto, </a:t>
            </a:r>
            <a:r>
              <a:rPr lang="en-CA" sz="1200" dirty="0" err="1"/>
              <a:t>Weissman</a:t>
            </a:r>
            <a:r>
              <a:rPr lang="en-CA" sz="1200" dirty="0" smtClean="0"/>
              <a:t>, </a:t>
            </a:r>
            <a:r>
              <a:rPr lang="en-CA" sz="1200" dirty="0"/>
              <a:t>Preston</a:t>
            </a:r>
            <a:r>
              <a:rPr lang="en-CA" sz="1200" dirty="0" smtClean="0"/>
              <a:t>, </a:t>
            </a:r>
            <a:r>
              <a:rPr lang="en-CA" sz="1200" dirty="0"/>
              <a:t>Brown</a:t>
            </a:r>
            <a:r>
              <a:rPr lang="en-CA" sz="1200" dirty="0" smtClean="0"/>
              <a:t>, &amp; </a:t>
            </a:r>
            <a:r>
              <a:rPr lang="en-CA" sz="1200" dirty="0" err="1" smtClean="0"/>
              <a:t>Kupperbusch</a:t>
            </a:r>
            <a:r>
              <a:rPr lang="en-CA" sz="1200" dirty="0"/>
              <a:t> </a:t>
            </a:r>
            <a:r>
              <a:rPr lang="en-CA" sz="1200" dirty="0" smtClean="0"/>
              <a:t>(1997)</a:t>
            </a:r>
            <a:endParaRPr lang="en-CA" sz="1200" dirty="0"/>
          </a:p>
        </p:txBody>
      </p:sp>
    </p:spTree>
    <p:extLst>
      <p:ext uri="{BB962C8B-B14F-4D97-AF65-F5344CB8AC3E}">
        <p14:creationId xmlns:p14="http://schemas.microsoft.com/office/powerpoint/2010/main" val="38688621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7504" y="1365151"/>
            <a:ext cx="8928992" cy="5184576"/>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51520" y="197768"/>
            <a:ext cx="8640960" cy="1143000"/>
          </a:xfrm>
        </p:spPr>
        <p:txBody>
          <a:bodyPr>
            <a:normAutofit fontScale="90000"/>
          </a:bodyPr>
          <a:lstStyle/>
          <a:p>
            <a:r>
              <a:rPr lang="en-CA" b="1" dirty="0" smtClean="0"/>
              <a:t>Acculturation &amp; Values: Applications</a:t>
            </a:r>
            <a:endParaRPr lang="en-CA" b="1" dirty="0"/>
          </a:p>
        </p:txBody>
      </p:sp>
      <p:sp>
        <p:nvSpPr>
          <p:cNvPr id="3" name="Content Placeholder 2"/>
          <p:cNvSpPr>
            <a:spLocks noGrp="1"/>
          </p:cNvSpPr>
          <p:nvPr>
            <p:ph idx="1"/>
          </p:nvPr>
        </p:nvSpPr>
        <p:spPr>
          <a:xfrm>
            <a:off x="323528" y="1427634"/>
            <a:ext cx="8568952" cy="4839816"/>
          </a:xfrm>
        </p:spPr>
        <p:txBody>
          <a:bodyPr>
            <a:noAutofit/>
          </a:bodyPr>
          <a:lstStyle/>
          <a:p>
            <a:r>
              <a:rPr lang="en-CA" sz="2800" dirty="0" smtClean="0"/>
              <a:t>Use clients’ level and strategy of acculturation to inform how to “size” cultural interventions</a:t>
            </a:r>
          </a:p>
          <a:p>
            <a:endParaRPr lang="en-CA" sz="2800" dirty="0" smtClean="0"/>
          </a:p>
          <a:p>
            <a:r>
              <a:rPr lang="en-CA" sz="2800" dirty="0" smtClean="0"/>
              <a:t>Personalize statements to recognize cultural values without conveying stereotypes (i.e. ‘family is important to you’ vs. ‘family is important to Asians’)</a:t>
            </a:r>
            <a:r>
              <a:rPr lang="en-CA" sz="2800" baseline="30000" dirty="0" smtClean="0"/>
              <a:t>1</a:t>
            </a:r>
          </a:p>
          <a:p>
            <a:endParaRPr lang="en-CA" sz="2800" dirty="0" smtClean="0"/>
          </a:p>
          <a:p>
            <a:r>
              <a:rPr lang="en-CA" sz="2800" dirty="0" smtClean="0"/>
              <a:t>But </a:t>
            </a:r>
            <a:r>
              <a:rPr lang="en-CA" sz="2800" i="1" dirty="0" smtClean="0"/>
              <a:t>do</a:t>
            </a:r>
            <a:r>
              <a:rPr lang="en-CA" sz="2800" dirty="0" smtClean="0"/>
              <a:t> make cultural statements to normalize stigmatized experiences or emphasize the customization of a program</a:t>
            </a:r>
            <a:r>
              <a:rPr lang="en-CA" sz="2800" baseline="30000" dirty="0" smtClean="0"/>
              <a:t>2</a:t>
            </a:r>
          </a:p>
        </p:txBody>
      </p:sp>
      <p:sp>
        <p:nvSpPr>
          <p:cNvPr id="4" name="Rectangle 3"/>
          <p:cNvSpPr/>
          <p:nvPr/>
        </p:nvSpPr>
        <p:spPr>
          <a:xfrm>
            <a:off x="0" y="6581001"/>
            <a:ext cx="9144000" cy="276999"/>
          </a:xfrm>
          <a:prstGeom prst="rect">
            <a:avLst/>
          </a:prstGeom>
        </p:spPr>
        <p:txBody>
          <a:bodyPr wrap="square">
            <a:spAutoFit/>
          </a:bodyPr>
          <a:lstStyle/>
          <a:p>
            <a:pPr algn="r"/>
            <a:r>
              <a:rPr lang="en-CA" sz="1200" baseline="30000" dirty="0" smtClean="0"/>
              <a:t>1</a:t>
            </a:r>
            <a:r>
              <a:rPr lang="en-CA" sz="1200" dirty="0" smtClean="0"/>
              <a:t>Hwang (2009, p.372); </a:t>
            </a:r>
            <a:r>
              <a:rPr lang="en-CA" sz="1200" baseline="30000" dirty="0" smtClean="0"/>
              <a:t>2</a:t>
            </a:r>
            <a:r>
              <a:rPr lang="en-CA" sz="1200" dirty="0" smtClean="0"/>
              <a:t>Hwang (2012)</a:t>
            </a:r>
            <a:endParaRPr lang="en-CA" sz="1200" dirty="0"/>
          </a:p>
        </p:txBody>
      </p:sp>
    </p:spTree>
    <p:extLst>
      <p:ext uri="{BB962C8B-B14F-4D97-AF65-F5344CB8AC3E}">
        <p14:creationId xmlns:p14="http://schemas.microsoft.com/office/powerpoint/2010/main" val="1709976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7504" y="1412776"/>
            <a:ext cx="8928992" cy="5184576"/>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457200" y="1556792"/>
            <a:ext cx="8229600" cy="4767808"/>
          </a:xfrm>
        </p:spPr>
        <p:txBody>
          <a:bodyPr>
            <a:noAutofit/>
          </a:bodyPr>
          <a:lstStyle/>
          <a:p>
            <a:r>
              <a:rPr lang="en-CA" sz="2800" dirty="0" smtClean="0"/>
              <a:t>Acculturation may be assessed formally through the General Ethnicity Questionnaire(GEQ</a:t>
            </a:r>
            <a:r>
              <a:rPr lang="en-CA" sz="2800" baseline="30000" dirty="0" smtClean="0"/>
              <a:t>1</a:t>
            </a:r>
            <a:r>
              <a:rPr lang="en-CA" sz="2800" dirty="0" smtClean="0"/>
              <a:t>), Vancouver </a:t>
            </a:r>
            <a:r>
              <a:rPr lang="en-CA" sz="2800" dirty="0"/>
              <a:t>Index of </a:t>
            </a:r>
            <a:r>
              <a:rPr lang="en-CA" sz="2800" dirty="0" smtClean="0"/>
              <a:t>Acculturation(VIA</a:t>
            </a:r>
            <a:r>
              <a:rPr lang="en-CA" sz="2800" baseline="30000" dirty="0" smtClean="0"/>
              <a:t>2</a:t>
            </a:r>
            <a:r>
              <a:rPr lang="en-CA" sz="2800" dirty="0" smtClean="0"/>
              <a:t>), and Asian </a:t>
            </a:r>
            <a:r>
              <a:rPr lang="en-CA" sz="2800" dirty="0"/>
              <a:t>Values Scale (</a:t>
            </a:r>
            <a:r>
              <a:rPr lang="en-CA" sz="2800" dirty="0" smtClean="0"/>
              <a:t>AVS</a:t>
            </a:r>
            <a:r>
              <a:rPr lang="en-CA" sz="2800" baseline="30000" dirty="0" smtClean="0"/>
              <a:t>3</a:t>
            </a:r>
            <a:r>
              <a:rPr lang="en-CA" sz="2800" dirty="0" smtClean="0"/>
              <a:t>)</a:t>
            </a:r>
          </a:p>
          <a:p>
            <a:endParaRPr lang="en-CA" sz="2800" dirty="0" smtClean="0"/>
          </a:p>
          <a:p>
            <a:r>
              <a:rPr lang="en-CA" sz="2800" dirty="0" smtClean="0"/>
              <a:t>A comprehensive list of measures is available </a:t>
            </a:r>
            <a:r>
              <a:rPr lang="en-CA" sz="2800" dirty="0" smtClean="0">
                <a:hlinkClick r:id="rId3"/>
              </a:rPr>
              <a:t>here</a:t>
            </a:r>
            <a:r>
              <a:rPr lang="en-CA" sz="2800" baseline="30000" dirty="0" smtClean="0"/>
              <a:t>4</a:t>
            </a:r>
          </a:p>
          <a:p>
            <a:endParaRPr lang="en-CA" sz="2800" dirty="0" smtClean="0"/>
          </a:p>
          <a:p>
            <a:r>
              <a:rPr lang="en-CA" sz="2800" dirty="0" smtClean="0"/>
              <a:t>Assist a client with finding and employing their preferred strategy for acculturation</a:t>
            </a:r>
          </a:p>
        </p:txBody>
      </p:sp>
      <p:sp>
        <p:nvSpPr>
          <p:cNvPr id="6" name="Rectangle 5"/>
          <p:cNvSpPr/>
          <p:nvPr/>
        </p:nvSpPr>
        <p:spPr>
          <a:xfrm>
            <a:off x="0" y="6581001"/>
            <a:ext cx="9144000" cy="461665"/>
          </a:xfrm>
          <a:prstGeom prst="rect">
            <a:avLst/>
          </a:prstGeom>
        </p:spPr>
        <p:txBody>
          <a:bodyPr wrap="square">
            <a:spAutoFit/>
          </a:bodyPr>
          <a:lstStyle/>
          <a:p>
            <a:pPr algn="r"/>
            <a:r>
              <a:rPr lang="en-CA" sz="1200" baseline="30000" dirty="0" smtClean="0"/>
              <a:t>1</a:t>
            </a:r>
            <a:r>
              <a:rPr lang="en-CA" sz="1200" dirty="0" smtClean="0"/>
              <a:t>Tsai</a:t>
            </a:r>
            <a:r>
              <a:rPr lang="en-CA" sz="1200" dirty="0"/>
              <a:t>, Ying, &amp; </a:t>
            </a:r>
            <a:r>
              <a:rPr lang="en-CA" sz="1200" dirty="0" smtClean="0"/>
              <a:t>Lee (2000); </a:t>
            </a:r>
            <a:r>
              <a:rPr lang="en-CA" sz="1200" baseline="30000" dirty="0" smtClean="0"/>
              <a:t>2</a:t>
            </a:r>
            <a:r>
              <a:rPr lang="en-CA" sz="1200" dirty="0" smtClean="0"/>
              <a:t>Ryder</a:t>
            </a:r>
            <a:r>
              <a:rPr lang="en-CA" sz="1200" dirty="0"/>
              <a:t>, Alden, &amp; </a:t>
            </a:r>
            <a:r>
              <a:rPr lang="en-CA" sz="1200" dirty="0" err="1" smtClean="0"/>
              <a:t>Paulhus</a:t>
            </a:r>
            <a:r>
              <a:rPr lang="en-CA" sz="1200" dirty="0" smtClean="0"/>
              <a:t> (2000); </a:t>
            </a:r>
            <a:r>
              <a:rPr lang="en-CA" sz="1200" baseline="30000" dirty="0" smtClean="0"/>
              <a:t>3</a:t>
            </a:r>
            <a:r>
              <a:rPr lang="en-CA" sz="1200" dirty="0" smtClean="0"/>
              <a:t>Kim</a:t>
            </a:r>
            <a:r>
              <a:rPr lang="en-CA" sz="1200" dirty="0"/>
              <a:t>, Atkinson, &amp; </a:t>
            </a:r>
            <a:r>
              <a:rPr lang="en-CA" sz="1200" dirty="0" smtClean="0"/>
              <a:t>Yang (1999); </a:t>
            </a:r>
            <a:r>
              <a:rPr lang="en-CA" sz="1200" baseline="30000" dirty="0" smtClean="0"/>
              <a:t>4</a:t>
            </a:r>
            <a:r>
              <a:rPr lang="en-CA" sz="1200" dirty="0" smtClean="0"/>
              <a:t>Taras(2011)</a:t>
            </a:r>
            <a:endParaRPr lang="en-CA" sz="1200" dirty="0"/>
          </a:p>
          <a:p>
            <a:pPr algn="r"/>
            <a:endParaRPr lang="en-CA" sz="1200" dirty="0"/>
          </a:p>
        </p:txBody>
      </p:sp>
      <p:sp>
        <p:nvSpPr>
          <p:cNvPr id="7" name="Title 1"/>
          <p:cNvSpPr>
            <a:spLocks noGrp="1"/>
          </p:cNvSpPr>
          <p:nvPr>
            <p:ph type="title"/>
          </p:nvPr>
        </p:nvSpPr>
        <p:spPr>
          <a:xfrm>
            <a:off x="251520" y="197768"/>
            <a:ext cx="8640960" cy="1143000"/>
          </a:xfrm>
        </p:spPr>
        <p:txBody>
          <a:bodyPr>
            <a:normAutofit fontScale="90000"/>
          </a:bodyPr>
          <a:lstStyle/>
          <a:p>
            <a:r>
              <a:rPr lang="en-CA" b="1" dirty="0" smtClean="0"/>
              <a:t>Acculturation &amp; Values: Applications</a:t>
            </a:r>
            <a:endParaRPr lang="en-CA" b="1" dirty="0"/>
          </a:p>
        </p:txBody>
      </p:sp>
    </p:spTree>
    <p:extLst>
      <p:ext uri="{BB962C8B-B14F-4D97-AF65-F5344CB8AC3E}">
        <p14:creationId xmlns:p14="http://schemas.microsoft.com/office/powerpoint/2010/main" val="3370296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7504" y="1412776"/>
            <a:ext cx="8928992" cy="3960440"/>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457200" y="1484784"/>
            <a:ext cx="8229600" cy="4839816"/>
          </a:xfrm>
        </p:spPr>
        <p:txBody>
          <a:bodyPr>
            <a:noAutofit/>
          </a:bodyPr>
          <a:lstStyle/>
          <a:p>
            <a:r>
              <a:rPr lang="en-CA" sz="2800" dirty="0" smtClean="0"/>
              <a:t>Emphasizing acculturation as bi-directional, developing competency to navigate 2+ cultures rather than giving up the home culture may assist families struggling with acculturation conflicts</a:t>
            </a:r>
          </a:p>
          <a:p>
            <a:endParaRPr lang="en-CA" sz="2800" dirty="0" smtClean="0"/>
          </a:p>
          <a:p>
            <a:r>
              <a:rPr lang="en-CA" sz="2800" dirty="0" smtClean="0"/>
              <a:t>If unsure how to dynamically size interventions, ask the question: “what role does your culture, discrimination, etc. have in all this”?</a:t>
            </a:r>
          </a:p>
          <a:p>
            <a:endParaRPr lang="en-CA" sz="2000" dirty="0"/>
          </a:p>
        </p:txBody>
      </p:sp>
      <p:sp>
        <p:nvSpPr>
          <p:cNvPr id="6" name="Title 1"/>
          <p:cNvSpPr>
            <a:spLocks noGrp="1"/>
          </p:cNvSpPr>
          <p:nvPr>
            <p:ph type="title"/>
          </p:nvPr>
        </p:nvSpPr>
        <p:spPr>
          <a:xfrm>
            <a:off x="251520" y="197768"/>
            <a:ext cx="8640960" cy="1143000"/>
          </a:xfrm>
        </p:spPr>
        <p:txBody>
          <a:bodyPr>
            <a:normAutofit fontScale="90000"/>
          </a:bodyPr>
          <a:lstStyle/>
          <a:p>
            <a:r>
              <a:rPr lang="en-CA" b="1" dirty="0" smtClean="0"/>
              <a:t>Acculturation &amp; Values: Applications</a:t>
            </a:r>
            <a:endParaRPr lang="en-CA" b="1" dirty="0"/>
          </a:p>
        </p:txBody>
      </p:sp>
    </p:spTree>
    <p:extLst>
      <p:ext uri="{BB962C8B-B14F-4D97-AF65-F5344CB8AC3E}">
        <p14:creationId xmlns:p14="http://schemas.microsoft.com/office/powerpoint/2010/main" val="35136071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57200" y="260648"/>
            <a:ext cx="8229600" cy="1143000"/>
          </a:xfrm>
        </p:spPr>
        <p:txBody>
          <a:bodyPr>
            <a:normAutofit fontScale="90000"/>
          </a:bodyPr>
          <a:lstStyle/>
          <a:p>
            <a:r>
              <a:rPr lang="en-CA" dirty="0" smtClean="0"/>
              <a:t>Dynamic Issues &amp; Cultural Complexities: Components</a:t>
            </a:r>
            <a:endParaRPr lang="en-C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923" y="1988840"/>
            <a:ext cx="4400317" cy="4306024"/>
          </a:xfrm>
          <a:prstGeom prst="rect">
            <a:avLst/>
          </a:prstGeom>
        </p:spPr>
      </p:pic>
      <p:grpSp>
        <p:nvGrpSpPr>
          <p:cNvPr id="6" name="Group 5"/>
          <p:cNvGrpSpPr/>
          <p:nvPr/>
        </p:nvGrpSpPr>
        <p:grpSpPr>
          <a:xfrm>
            <a:off x="1697014" y="5925331"/>
            <a:ext cx="6192688" cy="908879"/>
            <a:chOff x="1331640" y="5809890"/>
            <a:chExt cx="6192688" cy="90887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10" name="Rounded Rectangle 9"/>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Rounded Rectangle 15"/>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7" name="Rounded Rectangle 16"/>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TextBox 17"/>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9" name="TextBox 18"/>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20" name="TextBox 19"/>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21" name="TextBox 20"/>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2" name="TextBox 21"/>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3" name="TextBox 22"/>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4" name="TextBox 23"/>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5" name="Rectangle 24"/>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8" name="Down Arrow 27"/>
          <p:cNvSpPr/>
          <p:nvPr/>
        </p:nvSpPr>
        <p:spPr>
          <a:xfrm>
            <a:off x="3669804"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4368" y="4139173"/>
            <a:ext cx="864096" cy="829612"/>
          </a:xfrm>
          <a:prstGeom prst="rect">
            <a:avLst/>
          </a:prstGeom>
        </p:spPr>
      </p:pic>
      <p:sp>
        <p:nvSpPr>
          <p:cNvPr id="3" name="TextBox 2"/>
          <p:cNvSpPr txBox="1"/>
          <p:nvPr/>
        </p:nvSpPr>
        <p:spPr>
          <a:xfrm>
            <a:off x="7449862" y="4725144"/>
            <a:ext cx="1694138" cy="1077218"/>
          </a:xfrm>
          <a:prstGeom prst="rect">
            <a:avLst/>
          </a:prstGeom>
          <a:noFill/>
        </p:spPr>
        <p:txBody>
          <a:bodyPr wrap="square" rtlCol="0">
            <a:spAutoFit/>
          </a:bodyPr>
          <a:lstStyle/>
          <a:p>
            <a:pPr algn="ctr"/>
            <a:r>
              <a:rPr lang="en-CA" sz="1600" dirty="0" smtClean="0"/>
              <a:t>Please fill out self-evaluation sheet domain 1, sections 1 &amp; 2. </a:t>
            </a:r>
            <a:r>
              <a:rPr lang="en-CA" sz="1600" dirty="0" smtClean="0">
                <a:sym typeface="Wingdings" pitchFamily="2" charset="2"/>
              </a:rPr>
              <a:t></a:t>
            </a:r>
            <a:endParaRPr lang="en-CA" sz="1600" dirty="0"/>
          </a:p>
        </p:txBody>
      </p:sp>
      <p:sp>
        <p:nvSpPr>
          <p:cNvPr id="5" name="Content Placeholder 4"/>
          <p:cNvSpPr>
            <a:spLocks noGrp="1"/>
          </p:cNvSpPr>
          <p:nvPr>
            <p:ph idx="1"/>
          </p:nvPr>
        </p:nvSpPr>
        <p:spPr>
          <a:xfrm>
            <a:off x="457200" y="1484784"/>
            <a:ext cx="8229600" cy="4839816"/>
          </a:xfrm>
        </p:spPr>
        <p:txBody>
          <a:bodyPr>
            <a:normAutofit/>
          </a:bodyPr>
          <a:lstStyle/>
          <a:p>
            <a:pPr marL="550926" indent="-514350">
              <a:buFont typeface="+mj-lt"/>
              <a:buAutoNum type="arabicPeriod" startAt="3"/>
            </a:pPr>
            <a:r>
              <a:rPr lang="en-CA" sz="3000" dirty="0" smtClean="0"/>
              <a:t>Addressing minority </a:t>
            </a:r>
            <a:r>
              <a:rPr lang="en-CA" sz="3000" dirty="0"/>
              <a:t>identity </a:t>
            </a:r>
            <a:r>
              <a:rPr lang="en-CA" sz="3000" dirty="0" smtClean="0"/>
              <a:t>development</a:t>
            </a:r>
            <a:endParaRPr lang="en-CA" sz="3000" dirty="0"/>
          </a:p>
        </p:txBody>
      </p:sp>
    </p:spTree>
    <p:extLst>
      <p:ext uri="{BB962C8B-B14F-4D97-AF65-F5344CB8AC3E}">
        <p14:creationId xmlns:p14="http://schemas.microsoft.com/office/powerpoint/2010/main" val="19113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9"/>
                                        </p:tgtEl>
                                      </p:cBhvr>
                                    </p:animEffect>
                                    <p:animScale>
                                      <p:cBhvr>
                                        <p:cTn id="7"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Integrative Highlight"/>
          <p:cNvSpPr/>
          <p:nvPr/>
        </p:nvSpPr>
        <p:spPr>
          <a:xfrm>
            <a:off x="4334971" y="5856687"/>
            <a:ext cx="1840437" cy="795536"/>
          </a:xfrm>
          <a:prstGeom prst="rect">
            <a:avLst/>
          </a:prstGeom>
          <a:solidFill>
            <a:srgbClr val="CCCCF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Reistance Highlight"/>
          <p:cNvSpPr/>
          <p:nvPr/>
        </p:nvSpPr>
        <p:spPr>
          <a:xfrm>
            <a:off x="3818538" y="3785592"/>
            <a:ext cx="2049606" cy="795536"/>
          </a:xfrm>
          <a:prstGeom prst="rect">
            <a:avLst/>
          </a:prstGeom>
          <a:solidFill>
            <a:srgbClr val="CCCCF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Dissonance Highlight"/>
          <p:cNvSpPr/>
          <p:nvPr/>
        </p:nvSpPr>
        <p:spPr>
          <a:xfrm>
            <a:off x="4125804" y="2599184"/>
            <a:ext cx="2049606" cy="795536"/>
          </a:xfrm>
          <a:prstGeom prst="rect">
            <a:avLst/>
          </a:prstGeom>
          <a:solidFill>
            <a:srgbClr val="CCCCF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3" name="Introspection Highlight"/>
          <p:cNvSpPr/>
          <p:nvPr/>
        </p:nvSpPr>
        <p:spPr>
          <a:xfrm>
            <a:off x="4211960" y="5134522"/>
            <a:ext cx="1800200" cy="367654"/>
          </a:xfrm>
          <a:prstGeom prst="rect">
            <a:avLst/>
          </a:prstGeom>
          <a:solidFill>
            <a:srgbClr val="CCCCF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2" name="Conformity Highlight"/>
          <p:cNvSpPr/>
          <p:nvPr/>
        </p:nvSpPr>
        <p:spPr>
          <a:xfrm>
            <a:off x="4716016" y="1611661"/>
            <a:ext cx="1459394" cy="367654"/>
          </a:xfrm>
          <a:prstGeom prst="rect">
            <a:avLst/>
          </a:prstGeom>
          <a:solidFill>
            <a:srgbClr val="CCCCF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Title 1"/>
          <p:cNvSpPr>
            <a:spLocks noGrp="1"/>
          </p:cNvSpPr>
          <p:nvPr>
            <p:ph type="title"/>
          </p:nvPr>
        </p:nvSpPr>
        <p:spPr>
          <a:xfrm>
            <a:off x="323528" y="116632"/>
            <a:ext cx="8568952" cy="1143000"/>
          </a:xfrm>
        </p:spPr>
        <p:txBody>
          <a:bodyPr>
            <a:normAutofit fontScale="90000"/>
          </a:bodyPr>
          <a:lstStyle/>
          <a:p>
            <a:r>
              <a:rPr lang="en-CA" sz="4800" dirty="0"/>
              <a:t>Racial/Cultural Identity Model (R/CID)</a:t>
            </a:r>
            <a:r>
              <a:rPr lang="en-CA" sz="4800" baseline="30000" dirty="0"/>
              <a:t>1</a:t>
            </a:r>
            <a:endParaRPr lang="en-CA" dirty="0"/>
          </a:p>
        </p:txBody>
      </p:sp>
      <p:grpSp>
        <p:nvGrpSpPr>
          <p:cNvPr id="2" name="Framework"/>
          <p:cNvGrpSpPr/>
          <p:nvPr/>
        </p:nvGrpSpPr>
        <p:grpSpPr>
          <a:xfrm>
            <a:off x="26706" y="1628809"/>
            <a:ext cx="4733483" cy="4797132"/>
            <a:chOff x="26706" y="1628809"/>
            <a:chExt cx="4733483" cy="4797132"/>
          </a:xfrm>
        </p:grpSpPr>
        <p:sp>
          <p:nvSpPr>
            <p:cNvPr id="24" name="Straight Connector 23"/>
            <p:cNvSpPr/>
            <p:nvPr/>
          </p:nvSpPr>
          <p:spPr>
            <a:xfrm flipV="1">
              <a:off x="1115616" y="6254443"/>
              <a:ext cx="3644573" cy="12"/>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5" name="Straight Connector 24"/>
            <p:cNvSpPr/>
            <p:nvPr/>
          </p:nvSpPr>
          <p:spPr>
            <a:xfrm>
              <a:off x="683580" y="5318349"/>
              <a:ext cx="326402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6" name="Straight Connector 35"/>
            <p:cNvSpPr/>
            <p:nvPr/>
          </p:nvSpPr>
          <p:spPr>
            <a:xfrm>
              <a:off x="683672" y="4166224"/>
              <a:ext cx="3048000"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7" name="Straight Connector 36"/>
            <p:cNvSpPr/>
            <p:nvPr/>
          </p:nvSpPr>
          <p:spPr>
            <a:xfrm>
              <a:off x="683580" y="2942097"/>
              <a:ext cx="326402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8" name="Straight Connector 37"/>
            <p:cNvSpPr/>
            <p:nvPr/>
          </p:nvSpPr>
          <p:spPr>
            <a:xfrm>
              <a:off x="1115616" y="1789955"/>
              <a:ext cx="3430548"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9" name="Oval 58"/>
            <p:cNvSpPr/>
            <p:nvPr/>
          </p:nvSpPr>
          <p:spPr>
            <a:xfrm>
              <a:off x="26706" y="1628809"/>
              <a:ext cx="3032455" cy="4797132"/>
            </a:xfrm>
            <a:prstGeom prst="ellipse">
              <a:avLst/>
            </a:prstGeom>
            <a:solidFill>
              <a:srgbClr val="CCCCFF"/>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0" name="Freeform 59"/>
            <p:cNvSpPr/>
            <p:nvPr/>
          </p:nvSpPr>
          <p:spPr>
            <a:xfrm>
              <a:off x="251520" y="2204864"/>
              <a:ext cx="2579370" cy="3566125"/>
            </a:xfrm>
            <a:custGeom>
              <a:avLst/>
              <a:gdLst>
                <a:gd name="connsiteX0" fmla="*/ 0 w 2438400"/>
                <a:gd name="connsiteY0" fmla="*/ 0 h 1257300"/>
                <a:gd name="connsiteX1" fmla="*/ 2438400 w 2438400"/>
                <a:gd name="connsiteY1" fmla="*/ 0 h 1257300"/>
                <a:gd name="connsiteX2" fmla="*/ 2438400 w 2438400"/>
                <a:gd name="connsiteY2" fmla="*/ 1257300 h 1257300"/>
                <a:gd name="connsiteX3" fmla="*/ 0 w 2438400"/>
                <a:gd name="connsiteY3" fmla="*/ 1257300 h 1257300"/>
                <a:gd name="connsiteX4" fmla="*/ 0 w 2438400"/>
                <a:gd name="connsiteY4" fmla="*/ 0 h 12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1257300">
                  <a:moveTo>
                    <a:pt x="0" y="0"/>
                  </a:moveTo>
                  <a:lnTo>
                    <a:pt x="2438400" y="0"/>
                  </a:lnTo>
                  <a:lnTo>
                    <a:pt x="2438400" y="1257300"/>
                  </a:lnTo>
                  <a:lnTo>
                    <a:pt x="0" y="125730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lvl="0" algn="ctr" defTabSz="1244600">
                <a:lnSpc>
                  <a:spcPct val="90000"/>
                </a:lnSpc>
                <a:spcBef>
                  <a:spcPct val="0"/>
                </a:spcBef>
                <a:spcAft>
                  <a:spcPct val="35000"/>
                </a:spcAft>
              </a:pPr>
              <a:r>
                <a:rPr lang="en-CA" sz="2800" kern="1200" dirty="0" smtClean="0">
                  <a:solidFill>
                    <a:schemeClr val="bg1"/>
                  </a:solidFill>
                </a:rPr>
                <a:t>Please</a:t>
              </a:r>
              <a:r>
                <a:rPr lang="en-CA" sz="2800" kern="1200" dirty="0" smtClean="0">
                  <a:solidFill>
                    <a:srgbClr val="009DD9"/>
                  </a:solidFill>
                </a:rPr>
                <a:t> click</a:t>
              </a:r>
              <a:r>
                <a:rPr lang="en-CA" sz="2800" kern="1200" dirty="0" smtClean="0">
                  <a:solidFill>
                    <a:prstClr val="white"/>
                  </a:solidFill>
                </a:rPr>
                <a:t> the titles to learn about the 5 stages of racial/cultural identity development</a:t>
              </a:r>
            </a:p>
            <a:p>
              <a:pPr lvl="0" algn="ctr" defTabSz="1244600">
                <a:lnSpc>
                  <a:spcPct val="90000"/>
                </a:lnSpc>
                <a:spcBef>
                  <a:spcPct val="0"/>
                </a:spcBef>
                <a:spcAft>
                  <a:spcPct val="35000"/>
                </a:spcAft>
              </a:pPr>
              <a:r>
                <a:rPr lang="en-CA" sz="2800" kern="1200" dirty="0" smtClean="0">
                  <a:solidFill>
                    <a:prstClr val="white"/>
                  </a:solidFill>
                  <a:sym typeface="Wingdings" pitchFamily="2" charset="2"/>
                </a:rPr>
                <a:t></a:t>
              </a:r>
              <a:endParaRPr lang="en-CA" sz="2800" kern="1200" dirty="0"/>
            </a:p>
          </p:txBody>
        </p:sp>
      </p:grpSp>
      <p:grpSp>
        <p:nvGrpSpPr>
          <p:cNvPr id="82" name="Conformity Button"/>
          <p:cNvGrpSpPr/>
          <p:nvPr/>
        </p:nvGrpSpPr>
        <p:grpSpPr>
          <a:xfrm>
            <a:off x="3923928" y="1375046"/>
            <a:ext cx="2336407" cy="829818"/>
            <a:chOff x="3923928" y="1375046"/>
            <a:chExt cx="2336407" cy="829818"/>
          </a:xfrm>
        </p:grpSpPr>
        <p:sp>
          <p:nvSpPr>
            <p:cNvPr id="71" name="Oval 70"/>
            <p:cNvSpPr/>
            <p:nvPr/>
          </p:nvSpPr>
          <p:spPr>
            <a:xfrm>
              <a:off x="3923928" y="1375046"/>
              <a:ext cx="873750" cy="829818"/>
            </a:xfrm>
            <a:prstGeom prst="ellipse">
              <a:avLst/>
            </a:prstGeom>
            <a:solidFill>
              <a:schemeClr val="bg1"/>
            </a:solidFill>
            <a:ln>
              <a:solidFill>
                <a:srgbClr val="CCCC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1" name="Oval 60"/>
            <p:cNvSpPr/>
            <p:nvPr/>
          </p:nvSpPr>
          <p:spPr>
            <a:xfrm>
              <a:off x="3926604" y="1375046"/>
              <a:ext cx="873750" cy="829818"/>
            </a:xfrm>
            <a:prstGeom prst="ellipse">
              <a:avLst/>
            </a:prstGeom>
            <a:blipFill>
              <a:blip r:embed="rId3" cstate="print">
                <a:extLst>
                  <a:ext uri="{28A0092B-C50C-407E-A947-70E740481C1C}">
                    <a14:useLocalDpi xmlns:a14="http://schemas.microsoft.com/office/drawing/2010/main" val="0"/>
                  </a:ext>
                </a:extLst>
              </a:blip>
              <a:srcRect/>
              <a:stretch>
                <a:fillRect t="-20000" b="-20000"/>
              </a:stretch>
            </a:blipFill>
            <a:ln>
              <a:solidFill>
                <a:srgbClr val="CCCC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2" name="Freeform 61"/>
            <p:cNvSpPr/>
            <p:nvPr/>
          </p:nvSpPr>
          <p:spPr>
            <a:xfrm>
              <a:off x="4750813" y="1447055"/>
              <a:ext cx="1509522" cy="685800"/>
            </a:xfrm>
            <a:custGeom>
              <a:avLst/>
              <a:gdLst>
                <a:gd name="connsiteX0" fmla="*/ 0 w 1509522"/>
                <a:gd name="connsiteY0" fmla="*/ 0 h 685800"/>
                <a:gd name="connsiteX1" fmla="*/ 1509522 w 1509522"/>
                <a:gd name="connsiteY1" fmla="*/ 0 h 685800"/>
                <a:gd name="connsiteX2" fmla="*/ 1509522 w 1509522"/>
                <a:gd name="connsiteY2" fmla="*/ 685800 h 685800"/>
                <a:gd name="connsiteX3" fmla="*/ 0 w 1509522"/>
                <a:gd name="connsiteY3" fmla="*/ 685800 h 685800"/>
                <a:gd name="connsiteX4" fmla="*/ 0 w 1509522"/>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522" h="685800">
                  <a:moveTo>
                    <a:pt x="0" y="0"/>
                  </a:moveTo>
                  <a:lnTo>
                    <a:pt x="1509522" y="0"/>
                  </a:lnTo>
                  <a:lnTo>
                    <a:pt x="1509522" y="685800"/>
                  </a:lnTo>
                  <a:lnTo>
                    <a:pt x="0" y="685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0" rIns="80010" bIns="0" numCol="1" spcCol="1270" anchor="ctr" anchorCtr="0">
              <a:noAutofit/>
            </a:bodyPr>
            <a:lstStyle/>
            <a:p>
              <a:pPr lvl="0" algn="l" defTabSz="933450">
                <a:lnSpc>
                  <a:spcPct val="90000"/>
                </a:lnSpc>
                <a:spcBef>
                  <a:spcPct val="0"/>
                </a:spcBef>
                <a:spcAft>
                  <a:spcPct val="35000"/>
                </a:spcAft>
              </a:pPr>
              <a:r>
                <a:rPr lang="en-CA" sz="2000" kern="1200" dirty="0" smtClean="0"/>
                <a:t>Conformity</a:t>
              </a:r>
              <a:endParaRPr lang="en-CA" sz="2000" kern="1200" dirty="0"/>
            </a:p>
          </p:txBody>
        </p:sp>
      </p:grpSp>
      <p:grpSp>
        <p:nvGrpSpPr>
          <p:cNvPr id="84" name="Dissonance Button"/>
          <p:cNvGrpSpPr/>
          <p:nvPr/>
        </p:nvGrpSpPr>
        <p:grpSpPr>
          <a:xfrm>
            <a:off x="3563886" y="2564902"/>
            <a:ext cx="2760590" cy="829820"/>
            <a:chOff x="3563886" y="2564902"/>
            <a:chExt cx="2760590" cy="829820"/>
          </a:xfrm>
        </p:grpSpPr>
        <p:sp>
          <p:nvSpPr>
            <p:cNvPr id="72" name="Oval 71"/>
            <p:cNvSpPr/>
            <p:nvPr/>
          </p:nvSpPr>
          <p:spPr>
            <a:xfrm>
              <a:off x="3563888" y="2564904"/>
              <a:ext cx="873750" cy="829818"/>
            </a:xfrm>
            <a:prstGeom prst="ellipse">
              <a:avLst/>
            </a:prstGeom>
            <a:solidFill>
              <a:schemeClr val="bg1"/>
            </a:solidFill>
            <a:ln>
              <a:solidFill>
                <a:srgbClr val="CCCC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3" name="Oval 62"/>
            <p:cNvSpPr/>
            <p:nvPr/>
          </p:nvSpPr>
          <p:spPr>
            <a:xfrm>
              <a:off x="3563886" y="2564902"/>
              <a:ext cx="873750" cy="829818"/>
            </a:xfrm>
            <a:prstGeom prst="ellipse">
              <a:avLst/>
            </a:prstGeom>
            <a:blipFill dpi="0" rotWithShape="1">
              <a:blip r:embed="rId4">
                <a:extLst>
                  <a:ext uri="{28A0092B-C50C-407E-A947-70E740481C1C}">
                    <a14:useLocalDpi xmlns:a14="http://schemas.microsoft.com/office/drawing/2010/main" val="0"/>
                  </a:ext>
                </a:extLst>
              </a:blip>
              <a:srcRect/>
              <a:stretch>
                <a:fillRect l="11749" t="8786" r="6526" b="3844"/>
              </a:stretch>
            </a:blipFill>
            <a:ln>
              <a:solidFill>
                <a:srgbClr val="CCCC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4" name="Freeform 63"/>
            <p:cNvSpPr/>
            <p:nvPr/>
          </p:nvSpPr>
          <p:spPr>
            <a:xfrm>
              <a:off x="4334983" y="2599185"/>
              <a:ext cx="1989493" cy="685800"/>
            </a:xfrm>
            <a:custGeom>
              <a:avLst/>
              <a:gdLst>
                <a:gd name="connsiteX0" fmla="*/ 0 w 1989493"/>
                <a:gd name="connsiteY0" fmla="*/ 0 h 685800"/>
                <a:gd name="connsiteX1" fmla="*/ 1989493 w 1989493"/>
                <a:gd name="connsiteY1" fmla="*/ 0 h 685800"/>
                <a:gd name="connsiteX2" fmla="*/ 1989493 w 1989493"/>
                <a:gd name="connsiteY2" fmla="*/ 685800 h 685800"/>
                <a:gd name="connsiteX3" fmla="*/ 0 w 1989493"/>
                <a:gd name="connsiteY3" fmla="*/ 685800 h 685800"/>
                <a:gd name="connsiteX4" fmla="*/ 0 w 1989493"/>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493" h="685800">
                  <a:moveTo>
                    <a:pt x="0" y="0"/>
                  </a:moveTo>
                  <a:lnTo>
                    <a:pt x="1989493" y="0"/>
                  </a:lnTo>
                  <a:lnTo>
                    <a:pt x="1989493" y="685800"/>
                  </a:lnTo>
                  <a:lnTo>
                    <a:pt x="0" y="685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0" rIns="80010" bIns="0" numCol="1" spcCol="1270" anchor="ctr" anchorCtr="0">
              <a:noAutofit/>
            </a:bodyPr>
            <a:lstStyle/>
            <a:p>
              <a:pPr lvl="0" algn="l" defTabSz="933450">
                <a:lnSpc>
                  <a:spcPct val="90000"/>
                </a:lnSpc>
                <a:spcBef>
                  <a:spcPct val="0"/>
                </a:spcBef>
                <a:spcAft>
                  <a:spcPct val="35000"/>
                </a:spcAft>
              </a:pPr>
              <a:r>
                <a:rPr lang="en-CA" sz="2000" kern="1200" dirty="0" smtClean="0"/>
                <a:t>Dissonance and appreciating </a:t>
              </a:r>
              <a:endParaRPr lang="en-CA" sz="2000" kern="1200" dirty="0"/>
            </a:p>
          </p:txBody>
        </p:sp>
      </p:grpSp>
      <p:grpSp>
        <p:nvGrpSpPr>
          <p:cNvPr id="85" name="Resistance Button"/>
          <p:cNvGrpSpPr/>
          <p:nvPr/>
        </p:nvGrpSpPr>
        <p:grpSpPr>
          <a:xfrm>
            <a:off x="3252053" y="3751307"/>
            <a:ext cx="2690795" cy="829821"/>
            <a:chOff x="3252053" y="3751307"/>
            <a:chExt cx="2690795" cy="829821"/>
          </a:xfrm>
        </p:grpSpPr>
        <p:sp>
          <p:nvSpPr>
            <p:cNvPr id="73" name="Oval 72"/>
            <p:cNvSpPr/>
            <p:nvPr/>
          </p:nvSpPr>
          <p:spPr>
            <a:xfrm>
              <a:off x="3252053" y="3751310"/>
              <a:ext cx="873750" cy="829818"/>
            </a:xfrm>
            <a:prstGeom prst="ellipse">
              <a:avLst/>
            </a:prstGeom>
            <a:solidFill>
              <a:schemeClr val="bg1"/>
            </a:solidFill>
            <a:ln>
              <a:solidFill>
                <a:srgbClr val="CCCC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5" name="Oval 64"/>
            <p:cNvSpPr/>
            <p:nvPr/>
          </p:nvSpPr>
          <p:spPr>
            <a:xfrm>
              <a:off x="3252053" y="3751307"/>
              <a:ext cx="873750" cy="829818"/>
            </a:xfrm>
            <a:prstGeom prst="ellipse">
              <a:avLst/>
            </a:prstGeom>
            <a:blipFill dpi="0" rotWithShape="1">
              <a:blip r:embed="rId5">
                <a:extLst>
                  <a:ext uri="{28A0092B-C50C-407E-A947-70E740481C1C}">
                    <a14:useLocalDpi xmlns:a14="http://schemas.microsoft.com/office/drawing/2010/main" val="0"/>
                  </a:ext>
                </a:extLst>
              </a:blip>
              <a:srcRect/>
              <a:stretch>
                <a:fillRect l="5665" t="16460" b="8678"/>
              </a:stretch>
            </a:blipFill>
            <a:ln>
              <a:solidFill>
                <a:srgbClr val="CCCC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6" name="Freeform 65"/>
            <p:cNvSpPr/>
            <p:nvPr/>
          </p:nvSpPr>
          <p:spPr>
            <a:xfrm>
              <a:off x="4076306" y="3823316"/>
              <a:ext cx="1866542" cy="685800"/>
            </a:xfrm>
            <a:custGeom>
              <a:avLst/>
              <a:gdLst>
                <a:gd name="connsiteX0" fmla="*/ 0 w 1866542"/>
                <a:gd name="connsiteY0" fmla="*/ 0 h 685800"/>
                <a:gd name="connsiteX1" fmla="*/ 1866542 w 1866542"/>
                <a:gd name="connsiteY1" fmla="*/ 0 h 685800"/>
                <a:gd name="connsiteX2" fmla="*/ 1866542 w 1866542"/>
                <a:gd name="connsiteY2" fmla="*/ 685800 h 685800"/>
                <a:gd name="connsiteX3" fmla="*/ 0 w 1866542"/>
                <a:gd name="connsiteY3" fmla="*/ 685800 h 685800"/>
                <a:gd name="connsiteX4" fmla="*/ 0 w 1866542"/>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542" h="685800">
                  <a:moveTo>
                    <a:pt x="0" y="0"/>
                  </a:moveTo>
                  <a:lnTo>
                    <a:pt x="1866542" y="0"/>
                  </a:lnTo>
                  <a:lnTo>
                    <a:pt x="1866542" y="685800"/>
                  </a:lnTo>
                  <a:lnTo>
                    <a:pt x="0" y="685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0" rIns="80010" bIns="0" numCol="1" spcCol="1270" anchor="ctr" anchorCtr="0">
              <a:noAutofit/>
            </a:bodyPr>
            <a:lstStyle/>
            <a:p>
              <a:pPr lvl="0" algn="l" defTabSz="933450">
                <a:lnSpc>
                  <a:spcPct val="90000"/>
                </a:lnSpc>
                <a:spcBef>
                  <a:spcPct val="0"/>
                </a:spcBef>
                <a:spcAft>
                  <a:spcPct val="35000"/>
                </a:spcAft>
              </a:pPr>
              <a:r>
                <a:rPr lang="en-CA" sz="2000" kern="1200" dirty="0" smtClean="0"/>
                <a:t>Resistance and immersion </a:t>
              </a:r>
              <a:endParaRPr lang="en-CA" sz="2000" kern="1200" dirty="0"/>
            </a:p>
          </p:txBody>
        </p:sp>
      </p:grpSp>
      <p:grpSp>
        <p:nvGrpSpPr>
          <p:cNvPr id="86" name="Introspection Button"/>
          <p:cNvGrpSpPr/>
          <p:nvPr/>
        </p:nvGrpSpPr>
        <p:grpSpPr>
          <a:xfrm>
            <a:off x="3510757" y="4903442"/>
            <a:ext cx="2576550" cy="829818"/>
            <a:chOff x="3510757" y="4903442"/>
            <a:chExt cx="2576550" cy="829818"/>
          </a:xfrm>
        </p:grpSpPr>
        <p:sp>
          <p:nvSpPr>
            <p:cNvPr id="74" name="Oval 73"/>
            <p:cNvSpPr/>
            <p:nvPr/>
          </p:nvSpPr>
          <p:spPr>
            <a:xfrm>
              <a:off x="3516787" y="4903442"/>
              <a:ext cx="873750" cy="829818"/>
            </a:xfrm>
            <a:prstGeom prst="ellipse">
              <a:avLst/>
            </a:prstGeom>
            <a:solidFill>
              <a:schemeClr val="bg1"/>
            </a:solidFill>
            <a:ln>
              <a:solidFill>
                <a:srgbClr val="CCCC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7" name="Oval 66"/>
            <p:cNvSpPr/>
            <p:nvPr/>
          </p:nvSpPr>
          <p:spPr>
            <a:xfrm>
              <a:off x="3510757" y="4903442"/>
              <a:ext cx="873750" cy="829818"/>
            </a:xfrm>
            <a:prstGeom prst="ellipse">
              <a:avLst/>
            </a:prstGeom>
            <a:blipFill dpi="0" rotWithShape="1">
              <a:blip r:embed="rId6">
                <a:extLst>
                  <a:ext uri="{28A0092B-C50C-407E-A947-70E740481C1C}">
                    <a14:useLocalDpi xmlns:a14="http://schemas.microsoft.com/office/drawing/2010/main" val="0"/>
                  </a:ext>
                </a:extLst>
              </a:blip>
              <a:srcRect/>
              <a:stretch>
                <a:fillRect l="6178" r="6178"/>
              </a:stretch>
            </a:blipFill>
            <a:ln>
              <a:solidFill>
                <a:srgbClr val="CCCC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8" name="Freeform 67"/>
            <p:cNvSpPr/>
            <p:nvPr/>
          </p:nvSpPr>
          <p:spPr>
            <a:xfrm>
              <a:off x="4334972" y="4975451"/>
              <a:ext cx="1752335" cy="685800"/>
            </a:xfrm>
            <a:custGeom>
              <a:avLst/>
              <a:gdLst>
                <a:gd name="connsiteX0" fmla="*/ 0 w 1752335"/>
                <a:gd name="connsiteY0" fmla="*/ 0 h 685800"/>
                <a:gd name="connsiteX1" fmla="*/ 1752335 w 1752335"/>
                <a:gd name="connsiteY1" fmla="*/ 0 h 685800"/>
                <a:gd name="connsiteX2" fmla="*/ 1752335 w 1752335"/>
                <a:gd name="connsiteY2" fmla="*/ 685800 h 685800"/>
                <a:gd name="connsiteX3" fmla="*/ 0 w 1752335"/>
                <a:gd name="connsiteY3" fmla="*/ 685800 h 685800"/>
                <a:gd name="connsiteX4" fmla="*/ 0 w 1752335"/>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335" h="685800">
                  <a:moveTo>
                    <a:pt x="0" y="0"/>
                  </a:moveTo>
                  <a:lnTo>
                    <a:pt x="1752335" y="0"/>
                  </a:lnTo>
                  <a:lnTo>
                    <a:pt x="1752335" y="685800"/>
                  </a:lnTo>
                  <a:lnTo>
                    <a:pt x="0" y="685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0" rIns="80010" bIns="0" numCol="1" spcCol="1270" anchor="ctr" anchorCtr="0">
              <a:noAutofit/>
            </a:bodyPr>
            <a:lstStyle/>
            <a:p>
              <a:pPr lvl="0" algn="l" defTabSz="933450">
                <a:lnSpc>
                  <a:spcPct val="90000"/>
                </a:lnSpc>
                <a:spcBef>
                  <a:spcPct val="0"/>
                </a:spcBef>
                <a:spcAft>
                  <a:spcPct val="35000"/>
                </a:spcAft>
              </a:pPr>
              <a:r>
                <a:rPr lang="en-CA" sz="2000" kern="1200" dirty="0" smtClean="0"/>
                <a:t>Introspection</a:t>
              </a:r>
              <a:endParaRPr lang="en-CA" sz="2000" kern="1200" dirty="0"/>
            </a:p>
          </p:txBody>
        </p:sp>
      </p:grpSp>
      <p:grpSp>
        <p:nvGrpSpPr>
          <p:cNvPr id="87" name="Integrative Button"/>
          <p:cNvGrpSpPr/>
          <p:nvPr/>
        </p:nvGrpSpPr>
        <p:grpSpPr>
          <a:xfrm>
            <a:off x="3923928" y="5839534"/>
            <a:ext cx="2251482" cy="829830"/>
            <a:chOff x="3923928" y="5839534"/>
            <a:chExt cx="2251482" cy="829830"/>
          </a:xfrm>
        </p:grpSpPr>
        <p:sp>
          <p:nvSpPr>
            <p:cNvPr id="75" name="Oval 74"/>
            <p:cNvSpPr/>
            <p:nvPr/>
          </p:nvSpPr>
          <p:spPr>
            <a:xfrm>
              <a:off x="3923928" y="5839534"/>
              <a:ext cx="873750" cy="829818"/>
            </a:xfrm>
            <a:prstGeom prst="ellipse">
              <a:avLst/>
            </a:prstGeom>
            <a:solidFill>
              <a:schemeClr val="bg1"/>
            </a:solidFill>
            <a:ln>
              <a:solidFill>
                <a:srgbClr val="CCCC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9" name="Oval 68"/>
            <p:cNvSpPr/>
            <p:nvPr/>
          </p:nvSpPr>
          <p:spPr>
            <a:xfrm>
              <a:off x="3926604" y="5839546"/>
              <a:ext cx="873750" cy="829818"/>
            </a:xfrm>
            <a:prstGeom prst="ellipse">
              <a:avLst/>
            </a:prstGeom>
            <a:blipFill dpi="0" rotWithShape="1">
              <a:blip r:embed="rId7">
                <a:extLst>
                  <a:ext uri="{28A0092B-C50C-407E-A947-70E740481C1C}">
                    <a14:useLocalDpi xmlns:a14="http://schemas.microsoft.com/office/drawing/2010/main" val="0"/>
                  </a:ext>
                </a:extLst>
              </a:blip>
              <a:srcRect/>
              <a:stretch>
                <a:fillRect l="10995" r="10995"/>
              </a:stretch>
            </a:blipFill>
            <a:ln>
              <a:solidFill>
                <a:srgbClr val="CCCCFF"/>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0" name="Freeform 69"/>
            <p:cNvSpPr/>
            <p:nvPr/>
          </p:nvSpPr>
          <p:spPr>
            <a:xfrm>
              <a:off x="4750799" y="5911555"/>
              <a:ext cx="1424611" cy="685800"/>
            </a:xfrm>
            <a:custGeom>
              <a:avLst/>
              <a:gdLst>
                <a:gd name="connsiteX0" fmla="*/ 0 w 1424611"/>
                <a:gd name="connsiteY0" fmla="*/ 0 h 685800"/>
                <a:gd name="connsiteX1" fmla="*/ 1424611 w 1424611"/>
                <a:gd name="connsiteY1" fmla="*/ 0 h 685800"/>
                <a:gd name="connsiteX2" fmla="*/ 1424611 w 1424611"/>
                <a:gd name="connsiteY2" fmla="*/ 685800 h 685800"/>
                <a:gd name="connsiteX3" fmla="*/ 0 w 1424611"/>
                <a:gd name="connsiteY3" fmla="*/ 685800 h 685800"/>
                <a:gd name="connsiteX4" fmla="*/ 0 w 1424611"/>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611" h="685800">
                  <a:moveTo>
                    <a:pt x="0" y="0"/>
                  </a:moveTo>
                  <a:lnTo>
                    <a:pt x="1424611" y="0"/>
                  </a:lnTo>
                  <a:lnTo>
                    <a:pt x="1424611" y="685800"/>
                  </a:lnTo>
                  <a:lnTo>
                    <a:pt x="0" y="685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0" rIns="80010" bIns="0" numCol="1" spcCol="1270" anchor="ctr" anchorCtr="0">
              <a:noAutofit/>
            </a:bodyPr>
            <a:lstStyle/>
            <a:p>
              <a:pPr lvl="0" algn="l" defTabSz="933450">
                <a:lnSpc>
                  <a:spcPct val="90000"/>
                </a:lnSpc>
                <a:spcBef>
                  <a:spcPct val="0"/>
                </a:spcBef>
                <a:spcAft>
                  <a:spcPct val="35000"/>
                </a:spcAft>
              </a:pPr>
              <a:r>
                <a:rPr lang="en-CA" sz="2000" kern="1200" dirty="0" smtClean="0"/>
                <a:t>Integrative awareness</a:t>
              </a:r>
              <a:endParaRPr lang="en-CA" sz="2000" kern="1200" dirty="0"/>
            </a:p>
          </p:txBody>
        </p:sp>
      </p:grpSp>
      <p:grpSp>
        <p:nvGrpSpPr>
          <p:cNvPr id="76" name="Integrative Panel"/>
          <p:cNvGrpSpPr/>
          <p:nvPr/>
        </p:nvGrpSpPr>
        <p:grpSpPr>
          <a:xfrm>
            <a:off x="6093693" y="1440348"/>
            <a:ext cx="3014811" cy="5272445"/>
            <a:chOff x="6007053" y="1447054"/>
            <a:chExt cx="3108372" cy="5272445"/>
          </a:xfrm>
        </p:grpSpPr>
        <p:sp>
          <p:nvSpPr>
            <p:cNvPr id="77" name="Rounded Rectangle 76"/>
            <p:cNvSpPr/>
            <p:nvPr/>
          </p:nvSpPr>
          <p:spPr>
            <a:xfrm>
              <a:off x="6378266" y="1447054"/>
              <a:ext cx="2737159" cy="5272445"/>
            </a:xfrm>
            <a:prstGeom prst="roundRect">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Oval 77"/>
            <p:cNvSpPr/>
            <p:nvPr/>
          </p:nvSpPr>
          <p:spPr>
            <a:xfrm>
              <a:off x="6007053" y="1447054"/>
              <a:ext cx="1427157" cy="5235643"/>
            </a:xfrm>
            <a:prstGeom prst="ellipse">
              <a:avLst/>
            </a:prstGeom>
            <a:solidFill>
              <a:srgbClr val="CCCCFF"/>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89" name="Integrated Awareness Text"/>
          <p:cNvSpPr txBox="1"/>
          <p:nvPr/>
        </p:nvSpPr>
        <p:spPr>
          <a:xfrm>
            <a:off x="6201379" y="1556792"/>
            <a:ext cx="2998183" cy="5053889"/>
          </a:xfrm>
          <a:prstGeom prst="rect">
            <a:avLst/>
          </a:prstGeom>
          <a:noFill/>
        </p:spPr>
        <p:txBody>
          <a:bodyPr wrap="square" rtlCol="0" anchor="ctr">
            <a:noAutofit/>
          </a:bodyPr>
          <a:lstStyle/>
          <a:p>
            <a:pPr marL="342900" lvl="2" indent="-180000">
              <a:buClr>
                <a:srgbClr val="0F6FC6"/>
              </a:buClr>
              <a:buFont typeface="Arial" pitchFamily="34" charset="0"/>
              <a:buChar char="•"/>
            </a:pPr>
            <a:r>
              <a:rPr lang="en-CA" sz="2100" dirty="0">
                <a:solidFill>
                  <a:prstClr val="black"/>
                </a:solidFill>
              </a:rPr>
              <a:t>Experience pride in their culture but select their own values</a:t>
            </a:r>
          </a:p>
          <a:p>
            <a:pPr marL="342900" lvl="2" indent="-252000">
              <a:buClr>
                <a:srgbClr val="0F6FC6"/>
              </a:buClr>
              <a:buFont typeface="Arial" pitchFamily="34" charset="0"/>
              <a:buChar char="•"/>
            </a:pPr>
            <a:r>
              <a:rPr lang="en-CA" sz="2100" dirty="0" smtClean="0">
                <a:solidFill>
                  <a:prstClr val="black"/>
                </a:solidFill>
              </a:rPr>
              <a:t>Seek </a:t>
            </a:r>
            <a:r>
              <a:rPr lang="en-CA" sz="2100" dirty="0">
                <a:solidFill>
                  <a:prstClr val="black"/>
                </a:solidFill>
              </a:rPr>
              <a:t>understanding of other cultural groups and perspectives</a:t>
            </a:r>
          </a:p>
          <a:p>
            <a:pPr marL="342900" lvl="2" indent="-252000">
              <a:buClr>
                <a:srgbClr val="0F6FC6"/>
              </a:buClr>
              <a:buFont typeface="Arial" pitchFamily="34" charset="0"/>
              <a:buChar char="•"/>
            </a:pPr>
            <a:r>
              <a:rPr lang="en-CA" sz="2100" dirty="0" smtClean="0">
                <a:solidFill>
                  <a:prstClr val="black"/>
                </a:solidFill>
              </a:rPr>
              <a:t>Selectively </a:t>
            </a:r>
            <a:r>
              <a:rPr lang="en-CA" sz="2100" dirty="0">
                <a:solidFill>
                  <a:prstClr val="black"/>
                </a:solidFill>
              </a:rPr>
              <a:t>appreciate positive contributions and individuals from the dominant culture</a:t>
            </a:r>
          </a:p>
          <a:p>
            <a:pPr marL="342900" lvl="2" indent="-180000">
              <a:buClr>
                <a:srgbClr val="0F6FC6"/>
              </a:buClr>
              <a:buFont typeface="Arial" pitchFamily="34" charset="0"/>
              <a:buChar char="•"/>
            </a:pPr>
            <a:r>
              <a:rPr lang="en-CA" sz="2100" dirty="0" smtClean="0">
                <a:solidFill>
                  <a:prstClr val="black"/>
                </a:solidFill>
              </a:rPr>
              <a:t>May </a:t>
            </a:r>
            <a:r>
              <a:rPr lang="en-CA" sz="2100" dirty="0">
                <a:solidFill>
                  <a:prstClr val="black"/>
                </a:solidFill>
              </a:rPr>
              <a:t>view racism as a societal affliction</a:t>
            </a:r>
          </a:p>
        </p:txBody>
      </p:sp>
      <p:sp>
        <p:nvSpPr>
          <p:cNvPr id="79" name="Integrative X"/>
          <p:cNvSpPr/>
          <p:nvPr/>
        </p:nvSpPr>
        <p:spPr>
          <a:xfrm>
            <a:off x="8729414" y="1494309"/>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nvGrpSpPr>
          <p:cNvPr id="97" name="Introspection Panel"/>
          <p:cNvGrpSpPr/>
          <p:nvPr/>
        </p:nvGrpSpPr>
        <p:grpSpPr>
          <a:xfrm>
            <a:off x="6084168" y="1396915"/>
            <a:ext cx="3014811" cy="5272445"/>
            <a:chOff x="6007053" y="1447054"/>
            <a:chExt cx="3108372" cy="5272445"/>
          </a:xfrm>
        </p:grpSpPr>
        <p:sp>
          <p:nvSpPr>
            <p:cNvPr id="98" name="Rounded Rectangle 97"/>
            <p:cNvSpPr/>
            <p:nvPr/>
          </p:nvSpPr>
          <p:spPr>
            <a:xfrm>
              <a:off x="6378266" y="1447054"/>
              <a:ext cx="2737159" cy="5272445"/>
            </a:xfrm>
            <a:prstGeom prst="roundRect">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9" name="Oval 98"/>
            <p:cNvSpPr/>
            <p:nvPr/>
          </p:nvSpPr>
          <p:spPr>
            <a:xfrm>
              <a:off x="6007053" y="1447054"/>
              <a:ext cx="1427157" cy="5235643"/>
            </a:xfrm>
            <a:prstGeom prst="ellipse">
              <a:avLst/>
            </a:prstGeom>
            <a:solidFill>
              <a:srgbClr val="CCCCFF"/>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00" name="Introspection Text"/>
          <p:cNvSpPr txBox="1"/>
          <p:nvPr/>
        </p:nvSpPr>
        <p:spPr>
          <a:xfrm>
            <a:off x="6191854" y="1513359"/>
            <a:ext cx="2889664" cy="5053889"/>
          </a:xfrm>
          <a:prstGeom prst="rect">
            <a:avLst/>
          </a:prstGeom>
          <a:noFill/>
        </p:spPr>
        <p:txBody>
          <a:bodyPr wrap="square" rtlCol="0" anchor="ctr">
            <a:noAutofit/>
          </a:bodyPr>
          <a:lstStyle/>
          <a:p>
            <a:pPr marL="342900" lvl="2" indent="-252000">
              <a:buClr>
                <a:srgbClr val="0F6FC6"/>
              </a:buClr>
              <a:buFont typeface="Arial" pitchFamily="34" charset="0"/>
              <a:buChar char="•"/>
            </a:pPr>
            <a:r>
              <a:rPr lang="en-CA" sz="2300" dirty="0">
                <a:solidFill>
                  <a:prstClr val="black"/>
                </a:solidFill>
              </a:rPr>
              <a:t>Desire to choose own values rather than rigidly accepting those of their minority group.</a:t>
            </a:r>
          </a:p>
          <a:p>
            <a:pPr marL="342900" lvl="2" indent="-252000">
              <a:buClr>
                <a:srgbClr val="0F6FC6"/>
              </a:buClr>
              <a:buFont typeface="Arial" pitchFamily="34" charset="0"/>
              <a:buChar char="•"/>
            </a:pPr>
            <a:endParaRPr lang="en-CA" sz="2300" dirty="0" smtClean="0">
              <a:solidFill>
                <a:prstClr val="black"/>
              </a:solidFill>
            </a:endParaRPr>
          </a:p>
          <a:p>
            <a:pPr marL="342900" lvl="2" indent="-252000">
              <a:buClr>
                <a:srgbClr val="0F6FC6"/>
              </a:buClr>
              <a:buFont typeface="Arial" pitchFamily="34" charset="0"/>
              <a:buChar char="•"/>
            </a:pPr>
            <a:r>
              <a:rPr lang="en-CA" sz="2300" dirty="0" smtClean="0">
                <a:solidFill>
                  <a:prstClr val="black"/>
                </a:solidFill>
              </a:rPr>
              <a:t>Feels </a:t>
            </a:r>
            <a:r>
              <a:rPr lang="en-CA" sz="2300" dirty="0">
                <a:solidFill>
                  <a:prstClr val="black"/>
                </a:solidFill>
              </a:rPr>
              <a:t>conflicted between group solidarity / loyalty and personal autonomy</a:t>
            </a:r>
          </a:p>
        </p:txBody>
      </p:sp>
      <p:sp>
        <p:nvSpPr>
          <p:cNvPr id="102" name="Introspection X"/>
          <p:cNvSpPr/>
          <p:nvPr/>
        </p:nvSpPr>
        <p:spPr>
          <a:xfrm>
            <a:off x="8719889" y="1450876"/>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nvGrpSpPr>
          <p:cNvPr id="103" name="Resistance Panel"/>
          <p:cNvGrpSpPr/>
          <p:nvPr/>
        </p:nvGrpSpPr>
        <p:grpSpPr>
          <a:xfrm>
            <a:off x="6084168" y="1412776"/>
            <a:ext cx="3014811" cy="5272445"/>
            <a:chOff x="6007053" y="1447054"/>
            <a:chExt cx="3108372" cy="5272445"/>
          </a:xfrm>
        </p:grpSpPr>
        <p:sp>
          <p:nvSpPr>
            <p:cNvPr id="104" name="Rounded Rectangle 103"/>
            <p:cNvSpPr/>
            <p:nvPr/>
          </p:nvSpPr>
          <p:spPr>
            <a:xfrm>
              <a:off x="6378266" y="1447054"/>
              <a:ext cx="2737159" cy="5272445"/>
            </a:xfrm>
            <a:prstGeom prst="roundRect">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 name="Oval 104"/>
            <p:cNvSpPr/>
            <p:nvPr/>
          </p:nvSpPr>
          <p:spPr>
            <a:xfrm>
              <a:off x="6007053" y="1447054"/>
              <a:ext cx="1427157" cy="5235643"/>
            </a:xfrm>
            <a:prstGeom prst="ellipse">
              <a:avLst/>
            </a:prstGeom>
            <a:solidFill>
              <a:srgbClr val="CCCCFF"/>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08" name="Resistence Text"/>
          <p:cNvSpPr txBox="1"/>
          <p:nvPr/>
        </p:nvSpPr>
        <p:spPr>
          <a:xfrm>
            <a:off x="6326761" y="1573612"/>
            <a:ext cx="2889664" cy="5053889"/>
          </a:xfrm>
          <a:prstGeom prst="rect">
            <a:avLst/>
          </a:prstGeom>
          <a:noFill/>
        </p:spPr>
        <p:txBody>
          <a:bodyPr wrap="square" rtlCol="0" anchor="ctr">
            <a:noAutofit/>
          </a:bodyPr>
          <a:lstStyle/>
          <a:p>
            <a:pPr marL="342900" lvl="2" indent="-252000">
              <a:buClr>
                <a:srgbClr val="0F6FC6"/>
              </a:buClr>
              <a:buFont typeface="Arial" pitchFamily="34" charset="0"/>
              <a:buChar char="•"/>
            </a:pPr>
            <a:r>
              <a:rPr lang="en-CA" sz="2300" dirty="0" err="1" smtClean="0">
                <a:solidFill>
                  <a:prstClr val="black"/>
                </a:solidFill>
              </a:rPr>
              <a:t>Culturocentric</a:t>
            </a:r>
            <a:r>
              <a:rPr lang="en-CA" sz="2300" dirty="0" smtClean="0">
                <a:solidFill>
                  <a:prstClr val="black"/>
                </a:solidFill>
              </a:rPr>
              <a:t>; elevating </a:t>
            </a:r>
            <a:r>
              <a:rPr lang="en-CA" sz="2300" dirty="0">
                <a:solidFill>
                  <a:prstClr val="black"/>
                </a:solidFill>
              </a:rPr>
              <a:t>own group’s values while denigrating the dominant group</a:t>
            </a:r>
          </a:p>
          <a:p>
            <a:pPr marL="342900" lvl="2" indent="-252000">
              <a:buClr>
                <a:srgbClr val="0F6FC6"/>
              </a:buClr>
              <a:buFont typeface="Arial" pitchFamily="34" charset="0"/>
              <a:buChar char="•"/>
            </a:pPr>
            <a:endParaRPr lang="en-CA" sz="2300" dirty="0" smtClean="0">
              <a:solidFill>
                <a:prstClr val="black"/>
              </a:solidFill>
            </a:endParaRPr>
          </a:p>
          <a:p>
            <a:pPr marL="342900" lvl="2" indent="-252000">
              <a:buClr>
                <a:srgbClr val="0F6FC6"/>
              </a:buClr>
              <a:buFont typeface="Arial" pitchFamily="34" charset="0"/>
              <a:buChar char="•"/>
            </a:pPr>
            <a:r>
              <a:rPr lang="en-CA" sz="2300" dirty="0" smtClean="0">
                <a:solidFill>
                  <a:prstClr val="black"/>
                </a:solidFill>
              </a:rPr>
              <a:t>Strong </a:t>
            </a:r>
            <a:r>
              <a:rPr lang="en-CA" sz="2300" dirty="0">
                <a:solidFill>
                  <a:prstClr val="black"/>
                </a:solidFill>
              </a:rPr>
              <a:t>blame of the majority for oppression and racism</a:t>
            </a:r>
          </a:p>
        </p:txBody>
      </p:sp>
      <p:sp>
        <p:nvSpPr>
          <p:cNvPr id="106" name="Resistance X"/>
          <p:cNvSpPr/>
          <p:nvPr/>
        </p:nvSpPr>
        <p:spPr>
          <a:xfrm>
            <a:off x="8719889" y="1466737"/>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nvGrpSpPr>
          <p:cNvPr id="121" name="Dissonance Panel"/>
          <p:cNvGrpSpPr/>
          <p:nvPr/>
        </p:nvGrpSpPr>
        <p:grpSpPr>
          <a:xfrm>
            <a:off x="6084168" y="1396915"/>
            <a:ext cx="3014811" cy="5272445"/>
            <a:chOff x="6007053" y="1447054"/>
            <a:chExt cx="3108372" cy="5272445"/>
          </a:xfrm>
        </p:grpSpPr>
        <p:sp>
          <p:nvSpPr>
            <p:cNvPr id="122" name="Rounded Rectangle 121"/>
            <p:cNvSpPr/>
            <p:nvPr/>
          </p:nvSpPr>
          <p:spPr>
            <a:xfrm>
              <a:off x="6378266" y="1447054"/>
              <a:ext cx="2737159" cy="5272445"/>
            </a:xfrm>
            <a:prstGeom prst="roundRect">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3" name="Oval 122"/>
            <p:cNvSpPr/>
            <p:nvPr/>
          </p:nvSpPr>
          <p:spPr>
            <a:xfrm>
              <a:off x="6007053" y="1447054"/>
              <a:ext cx="1427157" cy="5235643"/>
            </a:xfrm>
            <a:prstGeom prst="ellipse">
              <a:avLst/>
            </a:prstGeom>
            <a:solidFill>
              <a:srgbClr val="CCCCFF"/>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25" name="Dissonance Text"/>
          <p:cNvSpPr txBox="1"/>
          <p:nvPr/>
        </p:nvSpPr>
        <p:spPr>
          <a:xfrm>
            <a:off x="6169666" y="1557752"/>
            <a:ext cx="3046759" cy="5040138"/>
          </a:xfrm>
          <a:prstGeom prst="rect">
            <a:avLst/>
          </a:prstGeom>
          <a:noFill/>
        </p:spPr>
        <p:txBody>
          <a:bodyPr wrap="square" rtlCol="0" anchor="ctr">
            <a:noAutofit/>
          </a:bodyPr>
          <a:lstStyle/>
          <a:p>
            <a:pPr marL="342900" lvl="2" indent="-252000">
              <a:buClr>
                <a:srgbClr val="0F6FC6"/>
              </a:buClr>
              <a:buFont typeface="Arial" pitchFamily="34" charset="0"/>
              <a:buChar char="•"/>
            </a:pPr>
            <a:r>
              <a:rPr lang="en-CA" sz="2300" dirty="0">
                <a:solidFill>
                  <a:prstClr val="black"/>
                </a:solidFill>
              </a:rPr>
              <a:t>Feeling conflicted between appreciating one’s own cultural group and the dominant cultural group</a:t>
            </a:r>
          </a:p>
          <a:p>
            <a:pPr marL="342900" lvl="2" indent="-252000">
              <a:buClr>
                <a:srgbClr val="0F6FC6"/>
              </a:buClr>
              <a:buFont typeface="Arial" pitchFamily="34" charset="0"/>
              <a:buChar char="•"/>
            </a:pPr>
            <a:endParaRPr lang="en-CA" sz="2300" dirty="0">
              <a:solidFill>
                <a:prstClr val="black"/>
              </a:solidFill>
            </a:endParaRPr>
          </a:p>
          <a:p>
            <a:pPr marL="342900" lvl="2" indent="-252000">
              <a:buClr>
                <a:srgbClr val="0F6FC6"/>
              </a:buClr>
              <a:buFont typeface="Arial" pitchFamily="34" charset="0"/>
              <a:buChar char="•"/>
            </a:pPr>
            <a:r>
              <a:rPr lang="en-CA" sz="2300" dirty="0">
                <a:solidFill>
                  <a:prstClr val="black"/>
                </a:solidFill>
              </a:rPr>
              <a:t>Becoming more aware of racism and starting to hold suspicions of majority culture</a:t>
            </a:r>
          </a:p>
        </p:txBody>
      </p:sp>
      <p:sp>
        <p:nvSpPr>
          <p:cNvPr id="124" name="Dissonance X"/>
          <p:cNvSpPr/>
          <p:nvPr/>
        </p:nvSpPr>
        <p:spPr>
          <a:xfrm>
            <a:off x="8719889" y="1450876"/>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nvGrpSpPr>
          <p:cNvPr id="126" name="Conformity Panel"/>
          <p:cNvGrpSpPr/>
          <p:nvPr/>
        </p:nvGrpSpPr>
        <p:grpSpPr>
          <a:xfrm>
            <a:off x="6084168" y="1412776"/>
            <a:ext cx="3014811" cy="5272445"/>
            <a:chOff x="6007053" y="1447054"/>
            <a:chExt cx="3108372" cy="5272445"/>
          </a:xfrm>
        </p:grpSpPr>
        <p:sp>
          <p:nvSpPr>
            <p:cNvPr id="127" name="Rounded Rectangle 126"/>
            <p:cNvSpPr/>
            <p:nvPr/>
          </p:nvSpPr>
          <p:spPr>
            <a:xfrm>
              <a:off x="6378266" y="1447054"/>
              <a:ext cx="2737159" cy="5272445"/>
            </a:xfrm>
            <a:prstGeom prst="roundRect">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8" name="Oval 127"/>
            <p:cNvSpPr/>
            <p:nvPr/>
          </p:nvSpPr>
          <p:spPr>
            <a:xfrm>
              <a:off x="6007053" y="1447054"/>
              <a:ext cx="1427157" cy="5235643"/>
            </a:xfrm>
            <a:prstGeom prst="ellipse">
              <a:avLst/>
            </a:prstGeom>
            <a:solidFill>
              <a:srgbClr val="CCCCFF"/>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34" name="Conformity X"/>
          <p:cNvSpPr/>
          <p:nvPr/>
        </p:nvSpPr>
        <p:spPr>
          <a:xfrm>
            <a:off x="8719889" y="1466737"/>
            <a:ext cx="288032"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5" name="Conformity Text"/>
          <p:cNvSpPr txBox="1"/>
          <p:nvPr/>
        </p:nvSpPr>
        <p:spPr>
          <a:xfrm>
            <a:off x="6254753" y="1654057"/>
            <a:ext cx="2819524" cy="4896544"/>
          </a:xfrm>
          <a:prstGeom prst="rect">
            <a:avLst/>
          </a:prstGeom>
          <a:noFill/>
        </p:spPr>
        <p:txBody>
          <a:bodyPr wrap="square" rtlCol="0" anchor="ctr">
            <a:noAutofit/>
          </a:bodyPr>
          <a:lstStyle/>
          <a:p>
            <a:pPr marL="342900" lvl="2" indent="-252000">
              <a:buClr>
                <a:srgbClr val="0F6FC6"/>
              </a:buClr>
              <a:buFont typeface="Arial" pitchFamily="34" charset="0"/>
              <a:buChar char="•"/>
            </a:pPr>
            <a:r>
              <a:rPr lang="en-CA" sz="2400" dirty="0">
                <a:solidFill>
                  <a:prstClr val="black"/>
                </a:solidFill>
              </a:rPr>
              <a:t>Sharing values of the dominant </a:t>
            </a:r>
            <a:r>
              <a:rPr lang="en-CA" sz="2400" dirty="0" smtClean="0">
                <a:solidFill>
                  <a:prstClr val="black"/>
                </a:solidFill>
              </a:rPr>
              <a:t>group</a:t>
            </a:r>
          </a:p>
          <a:p>
            <a:pPr marL="342900" lvl="2" indent="-252000">
              <a:buClr>
                <a:srgbClr val="0F6FC6"/>
              </a:buClr>
              <a:buFont typeface="Arial" pitchFamily="34" charset="0"/>
              <a:buChar char="•"/>
            </a:pPr>
            <a:endParaRPr lang="en-CA" sz="2400" dirty="0">
              <a:solidFill>
                <a:prstClr val="black"/>
              </a:solidFill>
            </a:endParaRPr>
          </a:p>
          <a:p>
            <a:pPr marL="342900" lvl="2" indent="-252000">
              <a:buClr>
                <a:srgbClr val="0F6FC6"/>
              </a:buClr>
              <a:buFont typeface="Arial" pitchFamily="34" charset="0"/>
              <a:buChar char="•"/>
            </a:pPr>
            <a:r>
              <a:rPr lang="en-CA" sz="2400" dirty="0">
                <a:solidFill>
                  <a:prstClr val="black"/>
                </a:solidFill>
              </a:rPr>
              <a:t>Adopting a self-deprecating / disregarding attitude towards own group and other minority groups </a:t>
            </a:r>
          </a:p>
        </p:txBody>
      </p:sp>
      <p:sp>
        <p:nvSpPr>
          <p:cNvPr id="107" name="Reference"/>
          <p:cNvSpPr/>
          <p:nvPr/>
        </p:nvSpPr>
        <p:spPr>
          <a:xfrm>
            <a:off x="0" y="6628626"/>
            <a:ext cx="9144000" cy="276999"/>
          </a:xfrm>
          <a:prstGeom prst="rect">
            <a:avLst/>
          </a:prstGeom>
        </p:spPr>
        <p:txBody>
          <a:bodyPr wrap="square">
            <a:spAutoFit/>
          </a:bodyPr>
          <a:lstStyle/>
          <a:p>
            <a:pPr algn="r"/>
            <a:r>
              <a:rPr lang="en-CA" sz="1200" baseline="30000" dirty="0" smtClean="0"/>
              <a:t>1</a:t>
            </a:r>
            <a:r>
              <a:rPr lang="en-CA" sz="1200" dirty="0"/>
              <a:t> Sue and </a:t>
            </a:r>
            <a:r>
              <a:rPr lang="en-CA" sz="1200" dirty="0" smtClean="0"/>
              <a:t>Sue (2008</a:t>
            </a:r>
            <a:r>
              <a:rPr lang="en-CA" sz="1200" dirty="0"/>
              <a:t>, </a:t>
            </a:r>
            <a:r>
              <a:rPr lang="en-CA" sz="1200" dirty="0" smtClean="0"/>
              <a:t>pp.242–258)</a:t>
            </a:r>
            <a:endParaRPr lang="en-CA" sz="1200" dirty="0"/>
          </a:p>
        </p:txBody>
      </p:sp>
    </p:spTree>
    <p:extLst>
      <p:ext uri="{BB962C8B-B14F-4D97-AF65-F5344CB8AC3E}">
        <p14:creationId xmlns:p14="http://schemas.microsoft.com/office/powerpoint/2010/main" val="14961775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7"/>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inVertical)">
                                      <p:cBhvr>
                                        <p:cTn id="7" dur="500"/>
                                        <p:tgtEl>
                                          <p:spTgt spid="89"/>
                                        </p:tgtEl>
                                      </p:cBhvr>
                                    </p:animEffect>
                                  </p:childTnLst>
                                </p:cTn>
                              </p:par>
                              <p:par>
                                <p:cTn id="8" presetID="16" presetClass="entr" presetSubtype="21"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barn(inVertical)">
                                      <p:cBhvr>
                                        <p:cTn id="10" dur="500"/>
                                        <p:tgtEl>
                                          <p:spTgt spid="7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barn(inVertical)">
                                      <p:cBhvr>
                                        <p:cTn id="13" dur="500"/>
                                        <p:tgtEl>
                                          <p:spTgt spid="7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barn(inVertical)">
                                      <p:cBhvr>
                                        <p:cTn id="16" dur="500"/>
                                        <p:tgtEl>
                                          <p:spTgt spid="117"/>
                                        </p:tgtEl>
                                      </p:cBhvr>
                                    </p:animEffect>
                                  </p:childTnLst>
                                </p:cTn>
                              </p:par>
                            </p:childTnLst>
                          </p:cTn>
                        </p:par>
                      </p:childTnLst>
                    </p:cTn>
                  </p:par>
                </p:childTnLst>
              </p:cTn>
              <p:nextCondLst>
                <p:cond evt="onClick" delay="0">
                  <p:tgtEl>
                    <p:spTgt spid="87"/>
                  </p:tgtEl>
                </p:cond>
              </p:nextCondLst>
            </p:seq>
            <p:seq concurrent="1" nextAc="seek">
              <p:cTn id="17" restart="whenNotActive" fill="hold" evtFilter="cancelBubble" nodeType="interactiveSeq">
                <p:stCondLst>
                  <p:cond evt="onClick" delay="0">
                    <p:tgtEl>
                      <p:spTgt spid="79"/>
                    </p:tgtEl>
                  </p:cond>
                </p:stCondLst>
                <p:endSync evt="end" delay="0">
                  <p:rtn val="all"/>
                </p:endSync>
                <p:childTnLst>
                  <p:par>
                    <p:cTn id="18" fill="hold">
                      <p:stCondLst>
                        <p:cond delay="0"/>
                      </p:stCondLst>
                      <p:childTnLst>
                        <p:par>
                          <p:cTn id="19" fill="hold">
                            <p:stCondLst>
                              <p:cond delay="0"/>
                            </p:stCondLst>
                            <p:childTnLst>
                              <p:par>
                                <p:cTn id="20" presetID="14" presetClass="exit" presetSubtype="10" fill="hold" grpId="1" nodeType="clickEffect">
                                  <p:stCondLst>
                                    <p:cond delay="0"/>
                                  </p:stCondLst>
                                  <p:childTnLst>
                                    <p:animEffect transition="out" filter="randombar(horizontal)">
                                      <p:cBhvr>
                                        <p:cTn id="21" dur="500"/>
                                        <p:tgtEl>
                                          <p:spTgt spid="89"/>
                                        </p:tgtEl>
                                      </p:cBhvr>
                                    </p:animEffect>
                                    <p:set>
                                      <p:cBhvr>
                                        <p:cTn id="22" dur="1" fill="hold">
                                          <p:stCondLst>
                                            <p:cond delay="499"/>
                                          </p:stCondLst>
                                        </p:cTn>
                                        <p:tgtEl>
                                          <p:spTgt spid="89"/>
                                        </p:tgtEl>
                                        <p:attrNameLst>
                                          <p:attrName>style.visibility</p:attrName>
                                        </p:attrNameLst>
                                      </p:cBhvr>
                                      <p:to>
                                        <p:strVal val="hidden"/>
                                      </p:to>
                                    </p:set>
                                  </p:childTnLst>
                                </p:cTn>
                              </p:par>
                              <p:par>
                                <p:cTn id="23" presetID="14" presetClass="exit" presetSubtype="10" fill="hold" nodeType="withEffect">
                                  <p:stCondLst>
                                    <p:cond delay="0"/>
                                  </p:stCondLst>
                                  <p:childTnLst>
                                    <p:animEffect transition="out" filter="randombar(horizontal)">
                                      <p:cBhvr>
                                        <p:cTn id="24" dur="500"/>
                                        <p:tgtEl>
                                          <p:spTgt spid="76"/>
                                        </p:tgtEl>
                                      </p:cBhvr>
                                    </p:animEffect>
                                    <p:set>
                                      <p:cBhvr>
                                        <p:cTn id="25" dur="1" fill="hold">
                                          <p:stCondLst>
                                            <p:cond delay="499"/>
                                          </p:stCondLst>
                                        </p:cTn>
                                        <p:tgtEl>
                                          <p:spTgt spid="76"/>
                                        </p:tgtEl>
                                        <p:attrNameLst>
                                          <p:attrName>style.visibility</p:attrName>
                                        </p:attrNameLst>
                                      </p:cBhvr>
                                      <p:to>
                                        <p:strVal val="hidden"/>
                                      </p:to>
                                    </p:set>
                                  </p:childTnLst>
                                </p:cTn>
                              </p:par>
                              <p:par>
                                <p:cTn id="26" presetID="14" presetClass="exit" presetSubtype="10" fill="hold" grpId="1" nodeType="withEffect">
                                  <p:stCondLst>
                                    <p:cond delay="0"/>
                                  </p:stCondLst>
                                  <p:childTnLst>
                                    <p:animEffect transition="out" filter="randombar(horizontal)">
                                      <p:cBhvr>
                                        <p:cTn id="27" dur="500"/>
                                        <p:tgtEl>
                                          <p:spTgt spid="79"/>
                                        </p:tgtEl>
                                      </p:cBhvr>
                                    </p:animEffect>
                                    <p:set>
                                      <p:cBhvr>
                                        <p:cTn id="28" dur="1" fill="hold">
                                          <p:stCondLst>
                                            <p:cond delay="499"/>
                                          </p:stCondLst>
                                        </p:cTn>
                                        <p:tgtEl>
                                          <p:spTgt spid="79"/>
                                        </p:tgtEl>
                                        <p:attrNameLst>
                                          <p:attrName>style.visibility</p:attrName>
                                        </p:attrNameLst>
                                      </p:cBhvr>
                                      <p:to>
                                        <p:strVal val="hidden"/>
                                      </p:to>
                                    </p:set>
                                  </p:childTnLst>
                                </p:cTn>
                              </p:par>
                              <p:par>
                                <p:cTn id="29" presetID="14" presetClass="exit" presetSubtype="10" fill="hold" grpId="1" nodeType="withEffect">
                                  <p:stCondLst>
                                    <p:cond delay="0"/>
                                  </p:stCondLst>
                                  <p:childTnLst>
                                    <p:animEffect transition="out" filter="randombar(horizontal)">
                                      <p:cBhvr>
                                        <p:cTn id="30" dur="500"/>
                                        <p:tgtEl>
                                          <p:spTgt spid="117"/>
                                        </p:tgtEl>
                                      </p:cBhvr>
                                    </p:animEffect>
                                    <p:set>
                                      <p:cBhvr>
                                        <p:cTn id="31"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32" restart="whenNotActive" fill="hold" evtFilter="cancelBubble" nodeType="interactiveSeq">
                <p:stCondLst>
                  <p:cond evt="onClick" delay="0">
                    <p:tgtEl>
                      <p:spTgt spid="86"/>
                    </p:tgtEl>
                  </p:cond>
                </p:stCondLst>
                <p:endSync evt="end" delay="0">
                  <p:rtn val="all"/>
                </p:endSync>
                <p:childTnLst>
                  <p:par>
                    <p:cTn id="33" fill="hold">
                      <p:stCondLst>
                        <p:cond delay="0"/>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barn(inVertical)">
                                      <p:cBhvr>
                                        <p:cTn id="37" dur="500"/>
                                        <p:tgtEl>
                                          <p:spTgt spid="100"/>
                                        </p:tgtEl>
                                      </p:cBhvr>
                                    </p:animEffect>
                                  </p:childTnLst>
                                </p:cTn>
                              </p:par>
                              <p:par>
                                <p:cTn id="38" presetID="16" presetClass="entr" presetSubtype="21" fill="hold"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barn(inVertical)">
                                      <p:cBhvr>
                                        <p:cTn id="40" dur="500"/>
                                        <p:tgtEl>
                                          <p:spTgt spid="9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barn(inVertical)">
                                      <p:cBhvr>
                                        <p:cTn id="43" dur="500"/>
                                        <p:tgtEl>
                                          <p:spTgt spid="10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13"/>
                                        </p:tgtEl>
                                        <p:attrNameLst>
                                          <p:attrName>style.visibility</p:attrName>
                                        </p:attrNameLst>
                                      </p:cBhvr>
                                      <p:to>
                                        <p:strVal val="visible"/>
                                      </p:to>
                                    </p:set>
                                    <p:animEffect transition="in" filter="barn(inVertical)">
                                      <p:cBhvr>
                                        <p:cTn id="46" dur="500"/>
                                        <p:tgtEl>
                                          <p:spTgt spid="113"/>
                                        </p:tgtEl>
                                      </p:cBhvr>
                                    </p:animEffect>
                                  </p:childTnLst>
                                </p:cTn>
                              </p:par>
                            </p:childTnLst>
                          </p:cTn>
                        </p:par>
                      </p:childTnLst>
                    </p:cTn>
                  </p:par>
                </p:childTnLst>
              </p:cTn>
              <p:nextCondLst>
                <p:cond evt="onClick" delay="0">
                  <p:tgtEl>
                    <p:spTgt spid="86"/>
                  </p:tgtEl>
                </p:cond>
              </p:nextCondLst>
            </p:seq>
            <p:seq concurrent="1" nextAc="seek">
              <p:cTn id="47" restart="whenNotActive" fill="hold" evtFilter="cancelBubble" nodeType="interactiveSeq">
                <p:stCondLst>
                  <p:cond evt="onClick" delay="0">
                    <p:tgtEl>
                      <p:spTgt spid="102"/>
                    </p:tgtEl>
                  </p:cond>
                </p:stCondLst>
                <p:endSync evt="end" delay="0">
                  <p:rtn val="all"/>
                </p:endSync>
                <p:childTnLst>
                  <p:par>
                    <p:cTn id="48" fill="hold">
                      <p:stCondLst>
                        <p:cond delay="0"/>
                      </p:stCondLst>
                      <p:childTnLst>
                        <p:par>
                          <p:cTn id="49" fill="hold">
                            <p:stCondLst>
                              <p:cond delay="0"/>
                            </p:stCondLst>
                            <p:childTnLst>
                              <p:par>
                                <p:cTn id="50" presetID="14" presetClass="exit" presetSubtype="10" fill="hold" grpId="1" nodeType="clickEffect">
                                  <p:stCondLst>
                                    <p:cond delay="0"/>
                                  </p:stCondLst>
                                  <p:childTnLst>
                                    <p:animEffect transition="out" filter="randombar(horizontal)">
                                      <p:cBhvr>
                                        <p:cTn id="51" dur="500"/>
                                        <p:tgtEl>
                                          <p:spTgt spid="100"/>
                                        </p:tgtEl>
                                      </p:cBhvr>
                                    </p:animEffect>
                                    <p:set>
                                      <p:cBhvr>
                                        <p:cTn id="52" dur="1" fill="hold">
                                          <p:stCondLst>
                                            <p:cond delay="499"/>
                                          </p:stCondLst>
                                        </p:cTn>
                                        <p:tgtEl>
                                          <p:spTgt spid="100"/>
                                        </p:tgtEl>
                                        <p:attrNameLst>
                                          <p:attrName>style.visibility</p:attrName>
                                        </p:attrNameLst>
                                      </p:cBhvr>
                                      <p:to>
                                        <p:strVal val="hidden"/>
                                      </p:to>
                                    </p:set>
                                  </p:childTnLst>
                                </p:cTn>
                              </p:par>
                              <p:par>
                                <p:cTn id="53" presetID="14" presetClass="exit" presetSubtype="10" fill="hold" nodeType="withEffect">
                                  <p:stCondLst>
                                    <p:cond delay="0"/>
                                  </p:stCondLst>
                                  <p:childTnLst>
                                    <p:animEffect transition="out" filter="randombar(horizontal)">
                                      <p:cBhvr>
                                        <p:cTn id="54" dur="500"/>
                                        <p:tgtEl>
                                          <p:spTgt spid="97"/>
                                        </p:tgtEl>
                                      </p:cBhvr>
                                    </p:animEffect>
                                    <p:set>
                                      <p:cBhvr>
                                        <p:cTn id="55" dur="1" fill="hold">
                                          <p:stCondLst>
                                            <p:cond delay="499"/>
                                          </p:stCondLst>
                                        </p:cTn>
                                        <p:tgtEl>
                                          <p:spTgt spid="97"/>
                                        </p:tgtEl>
                                        <p:attrNameLst>
                                          <p:attrName>style.visibility</p:attrName>
                                        </p:attrNameLst>
                                      </p:cBhvr>
                                      <p:to>
                                        <p:strVal val="hidden"/>
                                      </p:to>
                                    </p:set>
                                  </p:childTnLst>
                                </p:cTn>
                              </p:par>
                              <p:par>
                                <p:cTn id="56" presetID="14" presetClass="exit" presetSubtype="10" fill="hold" grpId="1" nodeType="withEffect">
                                  <p:stCondLst>
                                    <p:cond delay="0"/>
                                  </p:stCondLst>
                                  <p:childTnLst>
                                    <p:animEffect transition="out" filter="randombar(horizontal)">
                                      <p:cBhvr>
                                        <p:cTn id="57" dur="500"/>
                                        <p:tgtEl>
                                          <p:spTgt spid="102"/>
                                        </p:tgtEl>
                                      </p:cBhvr>
                                    </p:animEffect>
                                    <p:set>
                                      <p:cBhvr>
                                        <p:cTn id="58" dur="1" fill="hold">
                                          <p:stCondLst>
                                            <p:cond delay="499"/>
                                          </p:stCondLst>
                                        </p:cTn>
                                        <p:tgtEl>
                                          <p:spTgt spid="102"/>
                                        </p:tgtEl>
                                        <p:attrNameLst>
                                          <p:attrName>style.visibility</p:attrName>
                                        </p:attrNameLst>
                                      </p:cBhvr>
                                      <p:to>
                                        <p:strVal val="hidden"/>
                                      </p:to>
                                    </p:set>
                                  </p:childTnLst>
                                </p:cTn>
                              </p:par>
                              <p:par>
                                <p:cTn id="59" presetID="14" presetClass="exit" presetSubtype="10" fill="hold" grpId="1" nodeType="withEffect">
                                  <p:stCondLst>
                                    <p:cond delay="0"/>
                                  </p:stCondLst>
                                  <p:childTnLst>
                                    <p:animEffect transition="out" filter="randombar(horizontal)">
                                      <p:cBhvr>
                                        <p:cTn id="60" dur="500"/>
                                        <p:tgtEl>
                                          <p:spTgt spid="113"/>
                                        </p:tgtEl>
                                      </p:cBhvr>
                                    </p:animEffect>
                                    <p:set>
                                      <p:cBhvr>
                                        <p:cTn id="61"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62" restart="whenNotActive" fill="hold" evtFilter="cancelBubble" nodeType="interactiveSeq">
                <p:stCondLst>
                  <p:cond evt="onClick" delay="0">
                    <p:tgtEl>
                      <p:spTgt spid="85"/>
                    </p:tgtEl>
                  </p:cond>
                </p:stCondLst>
                <p:endSync evt="end" delay="0">
                  <p:rtn val="all"/>
                </p:endSync>
                <p:childTnLst>
                  <p:par>
                    <p:cTn id="63" fill="hold">
                      <p:stCondLst>
                        <p:cond delay="0"/>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barn(inVertical)">
                                      <p:cBhvr>
                                        <p:cTn id="67" dur="500"/>
                                        <p:tgtEl>
                                          <p:spTgt spid="116"/>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barn(inVertical)">
                                      <p:cBhvr>
                                        <p:cTn id="70" dur="500"/>
                                        <p:tgtEl>
                                          <p:spTgt spid="106"/>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08"/>
                                        </p:tgtEl>
                                        <p:attrNameLst>
                                          <p:attrName>style.visibility</p:attrName>
                                        </p:attrNameLst>
                                      </p:cBhvr>
                                      <p:to>
                                        <p:strVal val="visible"/>
                                      </p:to>
                                    </p:set>
                                    <p:animEffect transition="in" filter="barn(inVertical)">
                                      <p:cBhvr>
                                        <p:cTn id="73" dur="500"/>
                                        <p:tgtEl>
                                          <p:spTgt spid="108"/>
                                        </p:tgtEl>
                                      </p:cBhvr>
                                    </p:animEffect>
                                  </p:childTnLst>
                                </p:cTn>
                              </p:par>
                              <p:par>
                                <p:cTn id="74" presetID="16" presetClass="entr" presetSubtype="21" fill="hold" nodeType="withEffect">
                                  <p:stCondLst>
                                    <p:cond delay="0"/>
                                  </p:stCondLst>
                                  <p:childTnLst>
                                    <p:set>
                                      <p:cBhvr>
                                        <p:cTn id="75" dur="1" fill="hold">
                                          <p:stCondLst>
                                            <p:cond delay="0"/>
                                          </p:stCondLst>
                                        </p:cTn>
                                        <p:tgtEl>
                                          <p:spTgt spid="103"/>
                                        </p:tgtEl>
                                        <p:attrNameLst>
                                          <p:attrName>style.visibility</p:attrName>
                                        </p:attrNameLst>
                                      </p:cBhvr>
                                      <p:to>
                                        <p:strVal val="visible"/>
                                      </p:to>
                                    </p:set>
                                    <p:animEffect transition="in" filter="barn(inVertical)">
                                      <p:cBhvr>
                                        <p:cTn id="76" dur="500"/>
                                        <p:tgtEl>
                                          <p:spTgt spid="103"/>
                                        </p:tgtEl>
                                      </p:cBhvr>
                                    </p:animEffect>
                                  </p:childTnLst>
                                </p:cTn>
                              </p:par>
                            </p:childTnLst>
                          </p:cTn>
                        </p:par>
                      </p:childTnLst>
                    </p:cTn>
                  </p:par>
                </p:childTnLst>
              </p:cTn>
              <p:nextCondLst>
                <p:cond evt="onClick" delay="0">
                  <p:tgtEl>
                    <p:spTgt spid="85"/>
                  </p:tgtEl>
                </p:cond>
              </p:nextCondLst>
            </p:seq>
            <p:seq concurrent="1" nextAc="seek">
              <p:cTn id="77" restart="whenNotActive" fill="hold" evtFilter="cancelBubble" nodeType="interactiveSeq">
                <p:stCondLst>
                  <p:cond evt="onClick" delay="0">
                    <p:tgtEl>
                      <p:spTgt spid="106"/>
                    </p:tgtEl>
                  </p:cond>
                </p:stCondLst>
                <p:endSync evt="end" delay="0">
                  <p:rtn val="all"/>
                </p:endSync>
                <p:childTnLst>
                  <p:par>
                    <p:cTn id="78" fill="hold">
                      <p:stCondLst>
                        <p:cond delay="0"/>
                      </p:stCondLst>
                      <p:childTnLst>
                        <p:par>
                          <p:cTn id="79" fill="hold">
                            <p:stCondLst>
                              <p:cond delay="0"/>
                            </p:stCondLst>
                            <p:childTnLst>
                              <p:par>
                                <p:cTn id="80" presetID="14" presetClass="exit" presetSubtype="10" fill="hold" grpId="1" nodeType="clickEffect">
                                  <p:stCondLst>
                                    <p:cond delay="0"/>
                                  </p:stCondLst>
                                  <p:childTnLst>
                                    <p:animEffect transition="out" filter="randombar(horizontal)">
                                      <p:cBhvr>
                                        <p:cTn id="81" dur="500"/>
                                        <p:tgtEl>
                                          <p:spTgt spid="116"/>
                                        </p:tgtEl>
                                      </p:cBhvr>
                                    </p:animEffect>
                                    <p:set>
                                      <p:cBhvr>
                                        <p:cTn id="82" dur="1" fill="hold">
                                          <p:stCondLst>
                                            <p:cond delay="499"/>
                                          </p:stCondLst>
                                        </p:cTn>
                                        <p:tgtEl>
                                          <p:spTgt spid="116"/>
                                        </p:tgtEl>
                                        <p:attrNameLst>
                                          <p:attrName>style.visibility</p:attrName>
                                        </p:attrNameLst>
                                      </p:cBhvr>
                                      <p:to>
                                        <p:strVal val="hidden"/>
                                      </p:to>
                                    </p:set>
                                  </p:childTnLst>
                                </p:cTn>
                              </p:par>
                              <p:par>
                                <p:cTn id="83" presetID="14" presetClass="exit" presetSubtype="10" fill="hold" grpId="1" nodeType="withEffect">
                                  <p:stCondLst>
                                    <p:cond delay="0"/>
                                  </p:stCondLst>
                                  <p:childTnLst>
                                    <p:animEffect transition="out" filter="randombar(horizontal)">
                                      <p:cBhvr>
                                        <p:cTn id="84" dur="500"/>
                                        <p:tgtEl>
                                          <p:spTgt spid="106"/>
                                        </p:tgtEl>
                                      </p:cBhvr>
                                    </p:animEffect>
                                    <p:set>
                                      <p:cBhvr>
                                        <p:cTn id="85" dur="1" fill="hold">
                                          <p:stCondLst>
                                            <p:cond delay="499"/>
                                          </p:stCondLst>
                                        </p:cTn>
                                        <p:tgtEl>
                                          <p:spTgt spid="106"/>
                                        </p:tgtEl>
                                        <p:attrNameLst>
                                          <p:attrName>style.visibility</p:attrName>
                                        </p:attrNameLst>
                                      </p:cBhvr>
                                      <p:to>
                                        <p:strVal val="hidden"/>
                                      </p:to>
                                    </p:set>
                                  </p:childTnLst>
                                </p:cTn>
                              </p:par>
                              <p:par>
                                <p:cTn id="86" presetID="14" presetClass="exit" presetSubtype="10" fill="hold" grpId="1" nodeType="withEffect">
                                  <p:stCondLst>
                                    <p:cond delay="0"/>
                                  </p:stCondLst>
                                  <p:childTnLst>
                                    <p:animEffect transition="out" filter="randombar(horizontal)">
                                      <p:cBhvr>
                                        <p:cTn id="87" dur="500"/>
                                        <p:tgtEl>
                                          <p:spTgt spid="108"/>
                                        </p:tgtEl>
                                      </p:cBhvr>
                                    </p:animEffect>
                                    <p:set>
                                      <p:cBhvr>
                                        <p:cTn id="88" dur="1" fill="hold">
                                          <p:stCondLst>
                                            <p:cond delay="499"/>
                                          </p:stCondLst>
                                        </p:cTn>
                                        <p:tgtEl>
                                          <p:spTgt spid="108"/>
                                        </p:tgtEl>
                                        <p:attrNameLst>
                                          <p:attrName>style.visibility</p:attrName>
                                        </p:attrNameLst>
                                      </p:cBhvr>
                                      <p:to>
                                        <p:strVal val="hidden"/>
                                      </p:to>
                                    </p:set>
                                  </p:childTnLst>
                                </p:cTn>
                              </p:par>
                              <p:par>
                                <p:cTn id="89" presetID="14" presetClass="exit" presetSubtype="10" fill="hold" nodeType="withEffect">
                                  <p:stCondLst>
                                    <p:cond delay="0"/>
                                  </p:stCondLst>
                                  <p:childTnLst>
                                    <p:animEffect transition="out" filter="randombar(horizontal)">
                                      <p:cBhvr>
                                        <p:cTn id="90" dur="500"/>
                                        <p:tgtEl>
                                          <p:spTgt spid="103"/>
                                        </p:tgtEl>
                                      </p:cBhvr>
                                    </p:animEffect>
                                    <p:set>
                                      <p:cBhvr>
                                        <p:cTn id="91" dur="1" fill="hold">
                                          <p:stCondLst>
                                            <p:cond delay="4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92" restart="whenNotActive" fill="hold" evtFilter="cancelBubble" nodeType="interactiveSeq">
                <p:stCondLst>
                  <p:cond evt="onClick" delay="0">
                    <p:tgtEl>
                      <p:spTgt spid="84"/>
                    </p:tgtEl>
                  </p:cond>
                </p:stCondLst>
                <p:endSync evt="end" delay="0">
                  <p:rtn val="all"/>
                </p:endSync>
                <p:childTnLst>
                  <p:par>
                    <p:cTn id="93" fill="hold">
                      <p:stCondLst>
                        <p:cond delay="0"/>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21"/>
                                        </p:tgtEl>
                                        <p:attrNameLst>
                                          <p:attrName>style.visibility</p:attrName>
                                        </p:attrNameLst>
                                      </p:cBhvr>
                                      <p:to>
                                        <p:strVal val="visible"/>
                                      </p:to>
                                    </p:set>
                                    <p:animEffect transition="in" filter="barn(inVertical)">
                                      <p:cBhvr>
                                        <p:cTn id="97" dur="500"/>
                                        <p:tgtEl>
                                          <p:spTgt spid="121"/>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124"/>
                                        </p:tgtEl>
                                        <p:attrNameLst>
                                          <p:attrName>style.visibility</p:attrName>
                                        </p:attrNameLst>
                                      </p:cBhvr>
                                      <p:to>
                                        <p:strVal val="visible"/>
                                      </p:to>
                                    </p:set>
                                    <p:animEffect transition="in" filter="barn(inVertical)">
                                      <p:cBhvr>
                                        <p:cTn id="100" dur="500"/>
                                        <p:tgtEl>
                                          <p:spTgt spid="124"/>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125"/>
                                        </p:tgtEl>
                                        <p:attrNameLst>
                                          <p:attrName>style.visibility</p:attrName>
                                        </p:attrNameLst>
                                      </p:cBhvr>
                                      <p:to>
                                        <p:strVal val="visible"/>
                                      </p:to>
                                    </p:set>
                                    <p:animEffect transition="in" filter="barn(inVertical)">
                                      <p:cBhvr>
                                        <p:cTn id="103" dur="500"/>
                                        <p:tgtEl>
                                          <p:spTgt spid="125"/>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114"/>
                                        </p:tgtEl>
                                        <p:attrNameLst>
                                          <p:attrName>style.visibility</p:attrName>
                                        </p:attrNameLst>
                                      </p:cBhvr>
                                      <p:to>
                                        <p:strVal val="visible"/>
                                      </p:to>
                                    </p:set>
                                    <p:animEffect transition="in" filter="barn(inVertical)">
                                      <p:cBhvr>
                                        <p:cTn id="106" dur="500"/>
                                        <p:tgtEl>
                                          <p:spTgt spid="114"/>
                                        </p:tgtEl>
                                      </p:cBhvr>
                                    </p:animEffect>
                                  </p:childTnLst>
                                </p:cTn>
                              </p:par>
                            </p:childTnLst>
                          </p:cTn>
                        </p:par>
                      </p:childTnLst>
                    </p:cTn>
                  </p:par>
                </p:childTnLst>
              </p:cTn>
              <p:nextCondLst>
                <p:cond evt="onClick" delay="0">
                  <p:tgtEl>
                    <p:spTgt spid="84"/>
                  </p:tgtEl>
                </p:cond>
              </p:nextCondLst>
            </p:seq>
            <p:seq concurrent="1" nextAc="seek">
              <p:cTn id="107" restart="whenNotActive" fill="hold" evtFilter="cancelBubble" nodeType="interactiveSeq">
                <p:stCondLst>
                  <p:cond evt="onClick" delay="0">
                    <p:tgtEl>
                      <p:spTgt spid="124"/>
                    </p:tgtEl>
                  </p:cond>
                </p:stCondLst>
                <p:endSync evt="end" delay="0">
                  <p:rtn val="all"/>
                </p:endSync>
                <p:childTnLst>
                  <p:par>
                    <p:cTn id="108" fill="hold">
                      <p:stCondLst>
                        <p:cond delay="0"/>
                      </p:stCondLst>
                      <p:childTnLst>
                        <p:par>
                          <p:cTn id="109" fill="hold">
                            <p:stCondLst>
                              <p:cond delay="0"/>
                            </p:stCondLst>
                            <p:childTnLst>
                              <p:par>
                                <p:cTn id="110" presetID="14" presetClass="exit" presetSubtype="10" fill="hold" nodeType="clickEffect">
                                  <p:stCondLst>
                                    <p:cond delay="0"/>
                                  </p:stCondLst>
                                  <p:childTnLst>
                                    <p:animEffect transition="out" filter="randombar(horizontal)">
                                      <p:cBhvr>
                                        <p:cTn id="111" dur="500"/>
                                        <p:tgtEl>
                                          <p:spTgt spid="121"/>
                                        </p:tgtEl>
                                      </p:cBhvr>
                                    </p:animEffect>
                                    <p:set>
                                      <p:cBhvr>
                                        <p:cTn id="112" dur="1" fill="hold">
                                          <p:stCondLst>
                                            <p:cond delay="499"/>
                                          </p:stCondLst>
                                        </p:cTn>
                                        <p:tgtEl>
                                          <p:spTgt spid="121"/>
                                        </p:tgtEl>
                                        <p:attrNameLst>
                                          <p:attrName>style.visibility</p:attrName>
                                        </p:attrNameLst>
                                      </p:cBhvr>
                                      <p:to>
                                        <p:strVal val="hidden"/>
                                      </p:to>
                                    </p:set>
                                  </p:childTnLst>
                                </p:cTn>
                              </p:par>
                              <p:par>
                                <p:cTn id="113" presetID="14" presetClass="exit" presetSubtype="10" fill="hold" grpId="1" nodeType="withEffect">
                                  <p:stCondLst>
                                    <p:cond delay="0"/>
                                  </p:stCondLst>
                                  <p:childTnLst>
                                    <p:animEffect transition="out" filter="randombar(horizontal)">
                                      <p:cBhvr>
                                        <p:cTn id="114" dur="500"/>
                                        <p:tgtEl>
                                          <p:spTgt spid="124"/>
                                        </p:tgtEl>
                                      </p:cBhvr>
                                    </p:animEffect>
                                    <p:set>
                                      <p:cBhvr>
                                        <p:cTn id="115" dur="1" fill="hold">
                                          <p:stCondLst>
                                            <p:cond delay="499"/>
                                          </p:stCondLst>
                                        </p:cTn>
                                        <p:tgtEl>
                                          <p:spTgt spid="124"/>
                                        </p:tgtEl>
                                        <p:attrNameLst>
                                          <p:attrName>style.visibility</p:attrName>
                                        </p:attrNameLst>
                                      </p:cBhvr>
                                      <p:to>
                                        <p:strVal val="hidden"/>
                                      </p:to>
                                    </p:set>
                                  </p:childTnLst>
                                </p:cTn>
                              </p:par>
                              <p:par>
                                <p:cTn id="116" presetID="14" presetClass="exit" presetSubtype="10" fill="hold" grpId="1" nodeType="withEffect">
                                  <p:stCondLst>
                                    <p:cond delay="0"/>
                                  </p:stCondLst>
                                  <p:childTnLst>
                                    <p:animEffect transition="out" filter="randombar(horizontal)">
                                      <p:cBhvr>
                                        <p:cTn id="117" dur="500"/>
                                        <p:tgtEl>
                                          <p:spTgt spid="125"/>
                                        </p:tgtEl>
                                      </p:cBhvr>
                                    </p:animEffect>
                                    <p:set>
                                      <p:cBhvr>
                                        <p:cTn id="118" dur="1" fill="hold">
                                          <p:stCondLst>
                                            <p:cond delay="499"/>
                                          </p:stCondLst>
                                        </p:cTn>
                                        <p:tgtEl>
                                          <p:spTgt spid="125"/>
                                        </p:tgtEl>
                                        <p:attrNameLst>
                                          <p:attrName>style.visibility</p:attrName>
                                        </p:attrNameLst>
                                      </p:cBhvr>
                                      <p:to>
                                        <p:strVal val="hidden"/>
                                      </p:to>
                                    </p:set>
                                  </p:childTnLst>
                                </p:cTn>
                              </p:par>
                              <p:par>
                                <p:cTn id="119" presetID="14" presetClass="exit" presetSubtype="10" fill="hold" grpId="1" nodeType="withEffect">
                                  <p:stCondLst>
                                    <p:cond delay="0"/>
                                  </p:stCondLst>
                                  <p:childTnLst>
                                    <p:animEffect transition="out" filter="randombar(horizontal)">
                                      <p:cBhvr>
                                        <p:cTn id="120" dur="500"/>
                                        <p:tgtEl>
                                          <p:spTgt spid="114"/>
                                        </p:tgtEl>
                                      </p:cBhvr>
                                    </p:animEffect>
                                    <p:set>
                                      <p:cBhvr>
                                        <p:cTn id="121"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122" restart="whenNotActive" fill="hold" evtFilter="cancelBubble" nodeType="interactiveSeq">
                <p:stCondLst>
                  <p:cond evt="onClick" delay="0">
                    <p:tgtEl>
                      <p:spTgt spid="82"/>
                    </p:tgtEl>
                  </p:cond>
                </p:stCondLst>
                <p:endSync evt="end" delay="0">
                  <p:rtn val="all"/>
                </p:endSync>
                <p:childTnLst>
                  <p:par>
                    <p:cTn id="123" fill="hold">
                      <p:stCondLst>
                        <p:cond delay="0"/>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126"/>
                                        </p:tgtEl>
                                        <p:attrNameLst>
                                          <p:attrName>style.visibility</p:attrName>
                                        </p:attrNameLst>
                                      </p:cBhvr>
                                      <p:to>
                                        <p:strVal val="visible"/>
                                      </p:to>
                                    </p:set>
                                    <p:animEffect transition="in" filter="barn(inVertical)">
                                      <p:cBhvr>
                                        <p:cTn id="127" dur="500"/>
                                        <p:tgtEl>
                                          <p:spTgt spid="126"/>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135"/>
                                        </p:tgtEl>
                                        <p:attrNameLst>
                                          <p:attrName>style.visibility</p:attrName>
                                        </p:attrNameLst>
                                      </p:cBhvr>
                                      <p:to>
                                        <p:strVal val="visible"/>
                                      </p:to>
                                    </p:set>
                                    <p:animEffect transition="in" filter="barn(inVertical)">
                                      <p:cBhvr>
                                        <p:cTn id="130" dur="500"/>
                                        <p:tgtEl>
                                          <p:spTgt spid="135"/>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134"/>
                                        </p:tgtEl>
                                        <p:attrNameLst>
                                          <p:attrName>style.visibility</p:attrName>
                                        </p:attrNameLst>
                                      </p:cBhvr>
                                      <p:to>
                                        <p:strVal val="visible"/>
                                      </p:to>
                                    </p:set>
                                    <p:animEffect transition="in" filter="barn(inVertical)">
                                      <p:cBhvr>
                                        <p:cTn id="133" dur="500"/>
                                        <p:tgtEl>
                                          <p:spTgt spid="134"/>
                                        </p:tgtEl>
                                      </p:cBhvr>
                                    </p:animEffect>
                                  </p:childTnLst>
                                </p:cTn>
                              </p:par>
                              <p:par>
                                <p:cTn id="134" presetID="16" presetClass="entr" presetSubtype="21" fill="hold" grpId="0" nodeType="withEffect">
                                  <p:stCondLst>
                                    <p:cond delay="0"/>
                                  </p:stCondLst>
                                  <p:childTnLst>
                                    <p:set>
                                      <p:cBhvr>
                                        <p:cTn id="135" dur="1" fill="hold">
                                          <p:stCondLst>
                                            <p:cond delay="0"/>
                                          </p:stCondLst>
                                        </p:cTn>
                                        <p:tgtEl>
                                          <p:spTgt spid="112"/>
                                        </p:tgtEl>
                                        <p:attrNameLst>
                                          <p:attrName>style.visibility</p:attrName>
                                        </p:attrNameLst>
                                      </p:cBhvr>
                                      <p:to>
                                        <p:strVal val="visible"/>
                                      </p:to>
                                    </p:set>
                                    <p:animEffect transition="in" filter="barn(inVertical)">
                                      <p:cBhvr>
                                        <p:cTn id="136" dur="500"/>
                                        <p:tgtEl>
                                          <p:spTgt spid="112"/>
                                        </p:tgtEl>
                                      </p:cBhvr>
                                    </p:animEffect>
                                  </p:childTnLst>
                                </p:cTn>
                              </p:par>
                            </p:childTnLst>
                          </p:cTn>
                        </p:par>
                      </p:childTnLst>
                    </p:cTn>
                  </p:par>
                </p:childTnLst>
              </p:cTn>
              <p:nextCondLst>
                <p:cond evt="onClick" delay="0">
                  <p:tgtEl>
                    <p:spTgt spid="82"/>
                  </p:tgtEl>
                </p:cond>
              </p:nextCondLst>
            </p:seq>
            <p:seq concurrent="1" nextAc="seek">
              <p:cTn id="137" restart="whenNotActive" fill="hold" evtFilter="cancelBubble" nodeType="interactiveSeq">
                <p:stCondLst>
                  <p:cond evt="onClick" delay="0">
                    <p:tgtEl>
                      <p:spTgt spid="134"/>
                    </p:tgtEl>
                  </p:cond>
                </p:stCondLst>
                <p:endSync evt="end" delay="0">
                  <p:rtn val="all"/>
                </p:endSync>
                <p:childTnLst>
                  <p:par>
                    <p:cTn id="138" fill="hold">
                      <p:stCondLst>
                        <p:cond delay="0"/>
                      </p:stCondLst>
                      <p:childTnLst>
                        <p:par>
                          <p:cTn id="139" fill="hold">
                            <p:stCondLst>
                              <p:cond delay="0"/>
                            </p:stCondLst>
                            <p:childTnLst>
                              <p:par>
                                <p:cTn id="140" presetID="14" presetClass="exit" presetSubtype="10" fill="hold" nodeType="clickEffect">
                                  <p:stCondLst>
                                    <p:cond delay="0"/>
                                  </p:stCondLst>
                                  <p:childTnLst>
                                    <p:animEffect transition="out" filter="randombar(horizontal)">
                                      <p:cBhvr>
                                        <p:cTn id="141" dur="500"/>
                                        <p:tgtEl>
                                          <p:spTgt spid="126"/>
                                        </p:tgtEl>
                                      </p:cBhvr>
                                    </p:animEffect>
                                    <p:set>
                                      <p:cBhvr>
                                        <p:cTn id="142" dur="1" fill="hold">
                                          <p:stCondLst>
                                            <p:cond delay="499"/>
                                          </p:stCondLst>
                                        </p:cTn>
                                        <p:tgtEl>
                                          <p:spTgt spid="126"/>
                                        </p:tgtEl>
                                        <p:attrNameLst>
                                          <p:attrName>style.visibility</p:attrName>
                                        </p:attrNameLst>
                                      </p:cBhvr>
                                      <p:to>
                                        <p:strVal val="hidden"/>
                                      </p:to>
                                    </p:set>
                                  </p:childTnLst>
                                </p:cTn>
                              </p:par>
                              <p:par>
                                <p:cTn id="143" presetID="14" presetClass="exit" presetSubtype="10" fill="hold" grpId="1" nodeType="withEffect">
                                  <p:stCondLst>
                                    <p:cond delay="0"/>
                                  </p:stCondLst>
                                  <p:childTnLst>
                                    <p:animEffect transition="out" filter="randombar(horizontal)">
                                      <p:cBhvr>
                                        <p:cTn id="144" dur="500"/>
                                        <p:tgtEl>
                                          <p:spTgt spid="135"/>
                                        </p:tgtEl>
                                      </p:cBhvr>
                                    </p:animEffect>
                                    <p:set>
                                      <p:cBhvr>
                                        <p:cTn id="145" dur="1" fill="hold">
                                          <p:stCondLst>
                                            <p:cond delay="499"/>
                                          </p:stCondLst>
                                        </p:cTn>
                                        <p:tgtEl>
                                          <p:spTgt spid="135"/>
                                        </p:tgtEl>
                                        <p:attrNameLst>
                                          <p:attrName>style.visibility</p:attrName>
                                        </p:attrNameLst>
                                      </p:cBhvr>
                                      <p:to>
                                        <p:strVal val="hidden"/>
                                      </p:to>
                                    </p:set>
                                  </p:childTnLst>
                                </p:cTn>
                              </p:par>
                              <p:par>
                                <p:cTn id="146" presetID="14" presetClass="exit" presetSubtype="10" fill="hold" grpId="1" nodeType="withEffect">
                                  <p:stCondLst>
                                    <p:cond delay="0"/>
                                  </p:stCondLst>
                                  <p:childTnLst>
                                    <p:animEffect transition="out" filter="randombar(horizontal)">
                                      <p:cBhvr>
                                        <p:cTn id="147" dur="500"/>
                                        <p:tgtEl>
                                          <p:spTgt spid="134"/>
                                        </p:tgtEl>
                                      </p:cBhvr>
                                    </p:animEffect>
                                    <p:set>
                                      <p:cBhvr>
                                        <p:cTn id="148" dur="1" fill="hold">
                                          <p:stCondLst>
                                            <p:cond delay="499"/>
                                          </p:stCondLst>
                                        </p:cTn>
                                        <p:tgtEl>
                                          <p:spTgt spid="134"/>
                                        </p:tgtEl>
                                        <p:attrNameLst>
                                          <p:attrName>style.visibility</p:attrName>
                                        </p:attrNameLst>
                                      </p:cBhvr>
                                      <p:to>
                                        <p:strVal val="hidden"/>
                                      </p:to>
                                    </p:set>
                                  </p:childTnLst>
                                </p:cTn>
                              </p:par>
                              <p:par>
                                <p:cTn id="149" presetID="14" presetClass="exit" presetSubtype="10" fill="hold" grpId="1" nodeType="withEffect">
                                  <p:stCondLst>
                                    <p:cond delay="0"/>
                                  </p:stCondLst>
                                  <p:childTnLst>
                                    <p:animEffect transition="out" filter="randombar(horizontal)">
                                      <p:cBhvr>
                                        <p:cTn id="150" dur="500"/>
                                        <p:tgtEl>
                                          <p:spTgt spid="112"/>
                                        </p:tgtEl>
                                      </p:cBhvr>
                                    </p:animEffect>
                                    <p:set>
                                      <p:cBhvr>
                                        <p:cTn id="151"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34"/>
                  </p:tgtEl>
                </p:cond>
              </p:nextCondLst>
            </p:seq>
          </p:childTnLst>
        </p:cTn>
      </p:par>
    </p:tnLst>
    <p:bldLst>
      <p:bldP spid="117" grpId="0" animBg="1"/>
      <p:bldP spid="117" grpId="1" animBg="1"/>
      <p:bldP spid="116" grpId="0" animBg="1"/>
      <p:bldP spid="116" grpId="1" animBg="1"/>
      <p:bldP spid="114" grpId="0" animBg="1"/>
      <p:bldP spid="114" grpId="1" animBg="1"/>
      <p:bldP spid="113" grpId="0" animBg="1"/>
      <p:bldP spid="113" grpId="1" animBg="1"/>
      <p:bldP spid="112" grpId="0" animBg="1"/>
      <p:bldP spid="112" grpId="1" animBg="1"/>
      <p:bldP spid="89" grpId="0"/>
      <p:bldP spid="89" grpId="1"/>
      <p:bldP spid="79" grpId="0" animBg="1"/>
      <p:bldP spid="79" grpId="1" animBg="1"/>
      <p:bldP spid="100" grpId="0"/>
      <p:bldP spid="100" grpId="1"/>
      <p:bldP spid="102" grpId="0" animBg="1"/>
      <p:bldP spid="102" grpId="1" animBg="1"/>
      <p:bldP spid="108" grpId="0"/>
      <p:bldP spid="108" grpId="1"/>
      <p:bldP spid="106" grpId="0" animBg="1"/>
      <p:bldP spid="106" grpId="1" animBg="1"/>
      <p:bldP spid="125" grpId="0"/>
      <p:bldP spid="125" grpId="1"/>
      <p:bldP spid="124" grpId="0" animBg="1"/>
      <p:bldP spid="124" grpId="1" animBg="1"/>
      <p:bldP spid="134" grpId="0" animBg="1"/>
      <p:bldP spid="134" grpId="1" animBg="1"/>
      <p:bldP spid="135" grpId="0"/>
      <p:bldP spid="135"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23528" y="269776"/>
            <a:ext cx="8568952" cy="1143000"/>
          </a:xfrm>
        </p:spPr>
        <p:txBody>
          <a:bodyPr>
            <a:normAutofit fontScale="90000"/>
          </a:bodyPr>
          <a:lstStyle/>
          <a:p>
            <a:r>
              <a:rPr lang="en-CA" sz="4800" b="1" dirty="0"/>
              <a:t>Minority Identity Development: Applications</a:t>
            </a:r>
            <a:r>
              <a:rPr lang="en-CA" sz="4800" b="1" baseline="30000" dirty="0"/>
              <a:t>1</a:t>
            </a:r>
            <a:endParaRPr lang="en-CA" sz="4400" b="1" baseline="30000" dirty="0"/>
          </a:p>
        </p:txBody>
      </p:sp>
      <p:sp>
        <p:nvSpPr>
          <p:cNvPr id="9" name="Freeform 8"/>
          <p:cNvSpPr/>
          <p:nvPr/>
        </p:nvSpPr>
        <p:spPr>
          <a:xfrm>
            <a:off x="0" y="1412776"/>
            <a:ext cx="9144000" cy="2977875"/>
          </a:xfrm>
          <a:custGeom>
            <a:avLst/>
            <a:gdLst>
              <a:gd name="connsiteX0" fmla="*/ 0 w 9144000"/>
              <a:gd name="connsiteY0" fmla="*/ 297788 h 2977875"/>
              <a:gd name="connsiteX1" fmla="*/ 297788 w 9144000"/>
              <a:gd name="connsiteY1" fmla="*/ 0 h 2977875"/>
              <a:gd name="connsiteX2" fmla="*/ 8846213 w 9144000"/>
              <a:gd name="connsiteY2" fmla="*/ 0 h 2977875"/>
              <a:gd name="connsiteX3" fmla="*/ 9144001 w 9144000"/>
              <a:gd name="connsiteY3" fmla="*/ 297788 h 2977875"/>
              <a:gd name="connsiteX4" fmla="*/ 9144000 w 9144000"/>
              <a:gd name="connsiteY4" fmla="*/ 2680088 h 2977875"/>
              <a:gd name="connsiteX5" fmla="*/ 8846212 w 9144000"/>
              <a:gd name="connsiteY5" fmla="*/ 2977876 h 2977875"/>
              <a:gd name="connsiteX6" fmla="*/ 297788 w 9144000"/>
              <a:gd name="connsiteY6" fmla="*/ 2977875 h 2977875"/>
              <a:gd name="connsiteX7" fmla="*/ 0 w 9144000"/>
              <a:gd name="connsiteY7" fmla="*/ 2680087 h 2977875"/>
              <a:gd name="connsiteX8" fmla="*/ 0 w 9144000"/>
              <a:gd name="connsiteY8" fmla="*/ 297788 h 29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2977875">
                <a:moveTo>
                  <a:pt x="0" y="297788"/>
                </a:moveTo>
                <a:cubicBezTo>
                  <a:pt x="0" y="133324"/>
                  <a:pt x="133324" y="0"/>
                  <a:pt x="297788" y="0"/>
                </a:cubicBezTo>
                <a:lnTo>
                  <a:pt x="8846213" y="0"/>
                </a:lnTo>
                <a:cubicBezTo>
                  <a:pt x="9010677" y="0"/>
                  <a:pt x="9144001" y="133324"/>
                  <a:pt x="9144001" y="297788"/>
                </a:cubicBezTo>
                <a:cubicBezTo>
                  <a:pt x="9144001" y="1091888"/>
                  <a:pt x="9144000" y="1885988"/>
                  <a:pt x="9144000" y="2680088"/>
                </a:cubicBezTo>
                <a:cubicBezTo>
                  <a:pt x="9144000" y="2844552"/>
                  <a:pt x="9010676" y="2977876"/>
                  <a:pt x="8846212" y="2977876"/>
                </a:cubicBezTo>
                <a:lnTo>
                  <a:pt x="297788" y="2977875"/>
                </a:lnTo>
                <a:cubicBezTo>
                  <a:pt x="133324" y="2977875"/>
                  <a:pt x="0" y="2844551"/>
                  <a:pt x="0" y="2680087"/>
                </a:cubicBezTo>
                <a:lnTo>
                  <a:pt x="0" y="297788"/>
                </a:lnTo>
                <a:close/>
              </a:path>
            </a:pathLst>
          </a:custGeom>
          <a:solidFill>
            <a:srgbClr val="FFCCCC"/>
          </a:solidFill>
          <a:ln>
            <a:solidFill>
              <a:schemeClr val="tx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25704" tIns="91440" rIns="91441" bIns="91440" numCol="1" spcCol="1270" anchor="t" anchorCtr="0">
            <a:noAutofit/>
          </a:bodyPr>
          <a:lstStyle/>
          <a:p>
            <a:pPr lvl="0" algn="l" defTabSz="1066800">
              <a:lnSpc>
                <a:spcPct val="90000"/>
              </a:lnSpc>
              <a:spcBef>
                <a:spcPct val="0"/>
              </a:spcBef>
              <a:spcAft>
                <a:spcPct val="35000"/>
              </a:spcAft>
            </a:pPr>
            <a:r>
              <a:rPr lang="en-CA" sz="2400" u="sng" kern="1200" dirty="0" smtClean="0">
                <a:solidFill>
                  <a:schemeClr val="tx1"/>
                </a:solidFill>
              </a:rPr>
              <a:t>Conformity:</a:t>
            </a:r>
            <a:r>
              <a:rPr lang="en-CA" sz="2400" kern="1200" dirty="0" smtClean="0">
                <a:solidFill>
                  <a:schemeClr val="tx1"/>
                </a:solidFill>
              </a:rPr>
              <a:t> </a:t>
            </a:r>
            <a:endParaRPr lang="en-CA" sz="2400" kern="1200" dirty="0">
              <a:solidFill>
                <a:schemeClr val="tx1"/>
              </a:solidFill>
            </a:endParaRPr>
          </a:p>
          <a:p>
            <a:pPr marL="228600" lvl="1" indent="-228600" algn="l" defTabSz="1022350">
              <a:lnSpc>
                <a:spcPct val="90000"/>
              </a:lnSpc>
              <a:spcBef>
                <a:spcPct val="0"/>
              </a:spcBef>
              <a:spcAft>
                <a:spcPct val="15000"/>
              </a:spcAft>
              <a:buChar char="••"/>
            </a:pPr>
            <a:r>
              <a:rPr lang="en-CA" sz="2300" kern="1200" dirty="0" smtClean="0">
                <a:solidFill>
                  <a:schemeClr val="tx1"/>
                </a:solidFill>
              </a:rPr>
              <a:t>Prefer a European-American therapist</a:t>
            </a:r>
          </a:p>
          <a:p>
            <a:pPr marL="228600" lvl="1" indent="-228600" algn="l" defTabSz="1022350">
              <a:lnSpc>
                <a:spcPct val="90000"/>
              </a:lnSpc>
              <a:spcBef>
                <a:spcPct val="0"/>
              </a:spcBef>
              <a:spcAft>
                <a:spcPct val="15000"/>
              </a:spcAft>
              <a:buChar char="••"/>
            </a:pPr>
            <a:r>
              <a:rPr lang="en-CA" sz="2300" kern="1200" dirty="0" smtClean="0">
                <a:solidFill>
                  <a:schemeClr val="tx1"/>
                </a:solidFill>
              </a:rPr>
              <a:t>Respond best to problem solving approach - exploring identity may be threatening, revealing negative feelings, low self-esteem</a:t>
            </a:r>
          </a:p>
          <a:p>
            <a:pPr marL="228600" lvl="1" indent="-228600" algn="l" defTabSz="1022350">
              <a:lnSpc>
                <a:spcPct val="90000"/>
              </a:lnSpc>
              <a:spcBef>
                <a:spcPct val="0"/>
              </a:spcBef>
              <a:spcAft>
                <a:spcPct val="15000"/>
              </a:spcAft>
              <a:buChar char="••"/>
            </a:pPr>
            <a:r>
              <a:rPr lang="en-CA" sz="2300" i="0" kern="1200" dirty="0" smtClean="0">
                <a:solidFill>
                  <a:schemeClr val="tx1"/>
                </a:solidFill>
              </a:rPr>
              <a:t>Work on problem-focused goals, but attempt to raise consciousness later about the reality of oppression</a:t>
            </a:r>
            <a:r>
              <a:rPr lang="en-CA" sz="2300" i="0" kern="1200" baseline="30000" dirty="0" smtClean="0">
                <a:solidFill>
                  <a:schemeClr val="tx1"/>
                </a:solidFill>
              </a:rPr>
              <a:t>1</a:t>
            </a:r>
          </a:p>
        </p:txBody>
      </p:sp>
      <p:sp>
        <p:nvSpPr>
          <p:cNvPr id="10" name="Rounded Rectangle 9"/>
          <p:cNvSpPr/>
          <p:nvPr/>
        </p:nvSpPr>
        <p:spPr>
          <a:xfrm>
            <a:off x="205464" y="2079856"/>
            <a:ext cx="1828800" cy="1643713"/>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t="-24000" b="-24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0" y="4596115"/>
            <a:ext cx="9144000" cy="2054642"/>
          </a:xfrm>
          <a:custGeom>
            <a:avLst/>
            <a:gdLst>
              <a:gd name="connsiteX0" fmla="*/ 0 w 9144000"/>
              <a:gd name="connsiteY0" fmla="*/ 205464 h 2054642"/>
              <a:gd name="connsiteX1" fmla="*/ 205464 w 9144000"/>
              <a:gd name="connsiteY1" fmla="*/ 0 h 2054642"/>
              <a:gd name="connsiteX2" fmla="*/ 8938536 w 9144000"/>
              <a:gd name="connsiteY2" fmla="*/ 0 h 2054642"/>
              <a:gd name="connsiteX3" fmla="*/ 9144000 w 9144000"/>
              <a:gd name="connsiteY3" fmla="*/ 205464 h 2054642"/>
              <a:gd name="connsiteX4" fmla="*/ 9144000 w 9144000"/>
              <a:gd name="connsiteY4" fmla="*/ 1849178 h 2054642"/>
              <a:gd name="connsiteX5" fmla="*/ 8938536 w 9144000"/>
              <a:gd name="connsiteY5" fmla="*/ 2054642 h 2054642"/>
              <a:gd name="connsiteX6" fmla="*/ 205464 w 9144000"/>
              <a:gd name="connsiteY6" fmla="*/ 2054642 h 2054642"/>
              <a:gd name="connsiteX7" fmla="*/ 0 w 9144000"/>
              <a:gd name="connsiteY7" fmla="*/ 1849178 h 2054642"/>
              <a:gd name="connsiteX8" fmla="*/ 0 w 9144000"/>
              <a:gd name="connsiteY8" fmla="*/ 205464 h 20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2054642">
                <a:moveTo>
                  <a:pt x="0" y="205464"/>
                </a:moveTo>
                <a:cubicBezTo>
                  <a:pt x="0" y="91989"/>
                  <a:pt x="91989" y="0"/>
                  <a:pt x="205464" y="0"/>
                </a:cubicBezTo>
                <a:lnTo>
                  <a:pt x="8938536" y="0"/>
                </a:lnTo>
                <a:cubicBezTo>
                  <a:pt x="9052011" y="0"/>
                  <a:pt x="9144000" y="91989"/>
                  <a:pt x="9144000" y="205464"/>
                </a:cubicBezTo>
                <a:lnTo>
                  <a:pt x="9144000" y="1849178"/>
                </a:lnTo>
                <a:cubicBezTo>
                  <a:pt x="9144000" y="1962653"/>
                  <a:pt x="9052011" y="2054642"/>
                  <a:pt x="8938536" y="2054642"/>
                </a:cubicBezTo>
                <a:lnTo>
                  <a:pt x="205464" y="2054642"/>
                </a:lnTo>
                <a:cubicBezTo>
                  <a:pt x="91989" y="2054642"/>
                  <a:pt x="0" y="1962653"/>
                  <a:pt x="0" y="1849178"/>
                </a:cubicBezTo>
                <a:lnTo>
                  <a:pt x="0" y="205464"/>
                </a:lnTo>
                <a:close/>
              </a:path>
            </a:pathLst>
          </a:custGeom>
          <a:solidFill>
            <a:srgbClr val="FFCCCC"/>
          </a:solidFill>
          <a:ln>
            <a:solidFill>
              <a:schemeClr val="tx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21894" tIns="87630" rIns="87631" bIns="87630" numCol="1" spcCol="1270" anchor="t" anchorCtr="0">
            <a:noAutofit/>
          </a:bodyPr>
          <a:lstStyle/>
          <a:p>
            <a:pPr lvl="0" algn="l" defTabSz="1200150">
              <a:lnSpc>
                <a:spcPct val="90000"/>
              </a:lnSpc>
              <a:spcBef>
                <a:spcPct val="0"/>
              </a:spcBef>
              <a:spcAft>
                <a:spcPct val="35000"/>
              </a:spcAft>
            </a:pPr>
            <a:r>
              <a:rPr lang="en-CA" sz="2700" u="sng" kern="1200" dirty="0" smtClean="0">
                <a:solidFill>
                  <a:schemeClr val="tx1"/>
                </a:solidFill>
              </a:rPr>
              <a:t>Dissonance and appreciating:</a:t>
            </a:r>
            <a:r>
              <a:rPr lang="en-CA" sz="2700" kern="1200" dirty="0" smtClean="0">
                <a:solidFill>
                  <a:schemeClr val="tx1"/>
                </a:solidFill>
              </a:rPr>
              <a:t> </a:t>
            </a:r>
            <a:endParaRPr lang="en-CA" sz="2700" kern="1200" dirty="0">
              <a:solidFill>
                <a:schemeClr val="tx1"/>
              </a:solidFill>
            </a:endParaRPr>
          </a:p>
          <a:p>
            <a:pPr marL="228600" lvl="1" indent="-228600" algn="l" defTabSz="1022350">
              <a:lnSpc>
                <a:spcPct val="90000"/>
              </a:lnSpc>
              <a:spcBef>
                <a:spcPct val="0"/>
              </a:spcBef>
              <a:spcAft>
                <a:spcPct val="15000"/>
              </a:spcAft>
              <a:buChar char="••"/>
            </a:pPr>
            <a:r>
              <a:rPr lang="en-CA" sz="2300" kern="1200" dirty="0" smtClean="0">
                <a:solidFill>
                  <a:schemeClr val="tx1"/>
                </a:solidFill>
              </a:rPr>
              <a:t>Provide validation of reality of oppression</a:t>
            </a:r>
            <a:endParaRPr lang="en-CA" sz="2300" kern="1200" dirty="0">
              <a:solidFill>
                <a:schemeClr val="tx1"/>
              </a:solidFill>
            </a:endParaRPr>
          </a:p>
          <a:p>
            <a:pPr marL="228600" lvl="1" indent="-228600" algn="l" defTabSz="1022350">
              <a:lnSpc>
                <a:spcPct val="90000"/>
              </a:lnSpc>
              <a:spcBef>
                <a:spcPct val="0"/>
              </a:spcBef>
              <a:spcAft>
                <a:spcPct val="15000"/>
              </a:spcAft>
              <a:buChar char="••"/>
            </a:pPr>
            <a:r>
              <a:rPr lang="en-CA" sz="2300" kern="1200" dirty="0" smtClean="0">
                <a:solidFill>
                  <a:schemeClr val="tx1"/>
                </a:solidFill>
              </a:rPr>
              <a:t>Encourage contact with strong individuals of their cultural group.</a:t>
            </a:r>
            <a:endParaRPr lang="en-CA" sz="2300" kern="1200" dirty="0">
              <a:solidFill>
                <a:schemeClr val="tx1"/>
              </a:solidFill>
            </a:endParaRPr>
          </a:p>
          <a:p>
            <a:pPr marL="228600" lvl="1" indent="-228600" algn="l" defTabSz="933450">
              <a:lnSpc>
                <a:spcPct val="90000"/>
              </a:lnSpc>
              <a:spcBef>
                <a:spcPct val="0"/>
              </a:spcBef>
              <a:spcAft>
                <a:spcPct val="15000"/>
              </a:spcAft>
              <a:buChar char="••"/>
            </a:pPr>
            <a:endParaRPr lang="en-CA" sz="2100" i="1" u="sng" kern="1200" baseline="30000" dirty="0">
              <a:solidFill>
                <a:schemeClr val="accent2"/>
              </a:solidFill>
            </a:endParaRPr>
          </a:p>
        </p:txBody>
      </p:sp>
      <p:sp>
        <p:nvSpPr>
          <p:cNvPr id="12" name="Rounded Rectangle 11"/>
          <p:cNvSpPr/>
          <p:nvPr/>
        </p:nvSpPr>
        <p:spPr>
          <a:xfrm>
            <a:off x="205464" y="4801579"/>
            <a:ext cx="1828800" cy="1643713"/>
          </a:xfrm>
          <a:prstGeom prst="roundRect">
            <a:avLst>
              <a:gd name="adj" fmla="val 10000"/>
            </a:avLst>
          </a:prstGeom>
          <a:blipFill dpi="0" rotWithShape="1">
            <a:blip r:embed="rId3">
              <a:extLst>
                <a:ext uri="{28A0092B-C50C-407E-A947-70E740481C1C}">
                  <a14:useLocalDpi xmlns:a14="http://schemas.microsoft.com/office/drawing/2010/main" val="0"/>
                </a:ext>
              </a:extLst>
            </a:blip>
            <a:srcRect/>
            <a:stretch>
              <a:fillRect l="5740" r="574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Reference"/>
          <p:cNvSpPr/>
          <p:nvPr/>
        </p:nvSpPr>
        <p:spPr>
          <a:xfrm>
            <a:off x="0" y="6628626"/>
            <a:ext cx="9144000" cy="276999"/>
          </a:xfrm>
          <a:prstGeom prst="rect">
            <a:avLst/>
          </a:prstGeom>
        </p:spPr>
        <p:txBody>
          <a:bodyPr wrap="square">
            <a:spAutoFit/>
          </a:bodyPr>
          <a:lstStyle/>
          <a:p>
            <a:pPr algn="r"/>
            <a:r>
              <a:rPr lang="en-CA" sz="1200" baseline="30000" dirty="0" smtClean="0"/>
              <a:t>1</a:t>
            </a:r>
            <a:r>
              <a:rPr lang="en-CA" sz="1200" dirty="0"/>
              <a:t> Sue and </a:t>
            </a:r>
            <a:r>
              <a:rPr lang="en-CA" sz="1200" dirty="0" smtClean="0"/>
              <a:t>Sue (2008</a:t>
            </a:r>
            <a:r>
              <a:rPr lang="en-CA" sz="1200" dirty="0"/>
              <a:t>, </a:t>
            </a:r>
            <a:r>
              <a:rPr lang="en-CA" sz="1200" dirty="0" smtClean="0"/>
              <a:t>pp.242–258)</a:t>
            </a:r>
            <a:endParaRPr lang="en-CA" sz="1200" dirty="0"/>
          </a:p>
        </p:txBody>
      </p:sp>
    </p:spTree>
    <p:extLst>
      <p:ext uri="{BB962C8B-B14F-4D97-AF65-F5344CB8AC3E}">
        <p14:creationId xmlns:p14="http://schemas.microsoft.com/office/powerpoint/2010/main" val="35544660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23528" y="269776"/>
            <a:ext cx="8568952" cy="1143000"/>
          </a:xfrm>
        </p:spPr>
        <p:txBody>
          <a:bodyPr>
            <a:normAutofit fontScale="90000"/>
          </a:bodyPr>
          <a:lstStyle/>
          <a:p>
            <a:r>
              <a:rPr lang="en-CA" sz="4800" b="1" dirty="0"/>
              <a:t>Minority Identity Development: Applications</a:t>
            </a:r>
            <a:r>
              <a:rPr lang="en-CA" sz="4800" b="1" baseline="30000" dirty="0"/>
              <a:t>1</a:t>
            </a:r>
            <a:endParaRPr lang="en-CA" sz="4400" b="1" baseline="30000" dirty="0"/>
          </a:p>
        </p:txBody>
      </p:sp>
      <p:sp>
        <p:nvSpPr>
          <p:cNvPr id="4" name="Freeform 3"/>
          <p:cNvSpPr/>
          <p:nvPr/>
        </p:nvSpPr>
        <p:spPr>
          <a:xfrm>
            <a:off x="0" y="1412776"/>
            <a:ext cx="9144000" cy="2926777"/>
          </a:xfrm>
          <a:custGeom>
            <a:avLst/>
            <a:gdLst>
              <a:gd name="connsiteX0" fmla="*/ 0 w 9144000"/>
              <a:gd name="connsiteY0" fmla="*/ 292678 h 2926777"/>
              <a:gd name="connsiteX1" fmla="*/ 292678 w 9144000"/>
              <a:gd name="connsiteY1" fmla="*/ 0 h 2926777"/>
              <a:gd name="connsiteX2" fmla="*/ 8851322 w 9144000"/>
              <a:gd name="connsiteY2" fmla="*/ 0 h 2926777"/>
              <a:gd name="connsiteX3" fmla="*/ 9144000 w 9144000"/>
              <a:gd name="connsiteY3" fmla="*/ 292678 h 2926777"/>
              <a:gd name="connsiteX4" fmla="*/ 9144000 w 9144000"/>
              <a:gd name="connsiteY4" fmla="*/ 2634099 h 2926777"/>
              <a:gd name="connsiteX5" fmla="*/ 8851322 w 9144000"/>
              <a:gd name="connsiteY5" fmla="*/ 2926777 h 2926777"/>
              <a:gd name="connsiteX6" fmla="*/ 292678 w 9144000"/>
              <a:gd name="connsiteY6" fmla="*/ 2926777 h 2926777"/>
              <a:gd name="connsiteX7" fmla="*/ 0 w 9144000"/>
              <a:gd name="connsiteY7" fmla="*/ 2634099 h 2926777"/>
              <a:gd name="connsiteX8" fmla="*/ 0 w 9144000"/>
              <a:gd name="connsiteY8" fmla="*/ 292678 h 29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2926777">
                <a:moveTo>
                  <a:pt x="0" y="292678"/>
                </a:moveTo>
                <a:cubicBezTo>
                  <a:pt x="0" y="131036"/>
                  <a:pt x="131036" y="0"/>
                  <a:pt x="292678" y="0"/>
                </a:cubicBezTo>
                <a:lnTo>
                  <a:pt x="8851322" y="0"/>
                </a:lnTo>
                <a:cubicBezTo>
                  <a:pt x="9012964" y="0"/>
                  <a:pt x="9144000" y="131036"/>
                  <a:pt x="9144000" y="292678"/>
                </a:cubicBezTo>
                <a:lnTo>
                  <a:pt x="9144000" y="2634099"/>
                </a:lnTo>
                <a:cubicBezTo>
                  <a:pt x="9144000" y="2795741"/>
                  <a:pt x="9012964" y="2926777"/>
                  <a:pt x="8851322" y="2926777"/>
                </a:cubicBezTo>
                <a:lnTo>
                  <a:pt x="292678" y="2926777"/>
                </a:lnTo>
                <a:cubicBezTo>
                  <a:pt x="131036" y="2926777"/>
                  <a:pt x="0" y="2795741"/>
                  <a:pt x="0" y="2634099"/>
                </a:cubicBezTo>
                <a:lnTo>
                  <a:pt x="0" y="292678"/>
                </a:lnTo>
                <a:close/>
              </a:path>
            </a:pathLst>
          </a:custGeom>
          <a:solidFill>
            <a:srgbClr val="FFCCCC"/>
          </a:solidFill>
          <a:ln>
            <a:solidFill>
              <a:schemeClr val="tx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18879" tIns="80010" rIns="80011" bIns="80010" numCol="1" spcCol="1270" anchor="t" anchorCtr="0">
            <a:noAutofit/>
          </a:bodyPr>
          <a:lstStyle/>
          <a:p>
            <a:pPr lvl="0" algn="l" defTabSz="1066800">
              <a:lnSpc>
                <a:spcPct val="90000"/>
              </a:lnSpc>
              <a:spcBef>
                <a:spcPct val="0"/>
              </a:spcBef>
              <a:spcAft>
                <a:spcPct val="35000"/>
              </a:spcAft>
            </a:pPr>
            <a:r>
              <a:rPr lang="en-CA" sz="2400" u="sng" kern="1200" dirty="0" smtClean="0">
                <a:solidFill>
                  <a:schemeClr val="tx1"/>
                </a:solidFill>
              </a:rPr>
              <a:t>Resistance and immersion:</a:t>
            </a:r>
            <a:r>
              <a:rPr lang="en-CA" sz="2400" kern="1200" dirty="0" smtClean="0">
                <a:solidFill>
                  <a:schemeClr val="tx1"/>
                </a:solidFill>
              </a:rPr>
              <a:t> </a:t>
            </a:r>
          </a:p>
          <a:p>
            <a:pPr marL="228600" lvl="1" indent="-228600" algn="l" defTabSz="933450">
              <a:lnSpc>
                <a:spcPct val="90000"/>
              </a:lnSpc>
              <a:spcBef>
                <a:spcPct val="0"/>
              </a:spcBef>
              <a:spcAft>
                <a:spcPct val="15000"/>
              </a:spcAft>
              <a:buChar char="••"/>
            </a:pPr>
            <a:r>
              <a:rPr lang="en-CA" sz="2100" kern="1200" dirty="0" smtClean="0">
                <a:solidFill>
                  <a:schemeClr val="tx1"/>
                </a:solidFill>
              </a:rPr>
              <a:t>Often prefer therapist of own cultural group</a:t>
            </a:r>
          </a:p>
          <a:p>
            <a:pPr marL="228600" lvl="1" indent="-228600" algn="l" defTabSz="933450">
              <a:lnSpc>
                <a:spcPct val="90000"/>
              </a:lnSpc>
              <a:spcBef>
                <a:spcPct val="0"/>
              </a:spcBef>
              <a:spcAft>
                <a:spcPct val="15000"/>
              </a:spcAft>
              <a:buChar char="••"/>
            </a:pPr>
            <a:r>
              <a:rPr lang="en-CA" sz="2100" kern="1200" dirty="0" smtClean="0">
                <a:solidFill>
                  <a:schemeClr val="tx1"/>
                </a:solidFill>
              </a:rPr>
              <a:t>Build trust through increased self-disclosure</a:t>
            </a:r>
          </a:p>
          <a:p>
            <a:pPr marL="228600" lvl="1" indent="-228600" algn="l" defTabSz="933450">
              <a:lnSpc>
                <a:spcPct val="90000"/>
              </a:lnSpc>
              <a:spcBef>
                <a:spcPct val="0"/>
              </a:spcBef>
              <a:spcAft>
                <a:spcPct val="15000"/>
              </a:spcAft>
              <a:buChar char="••"/>
            </a:pPr>
            <a:r>
              <a:rPr lang="en-CA" sz="2100" kern="1200" dirty="0" smtClean="0">
                <a:solidFill>
                  <a:schemeClr val="tx1"/>
                </a:solidFill>
              </a:rPr>
              <a:t>React non-defensively to resentment &amp; accusations</a:t>
            </a:r>
          </a:p>
          <a:p>
            <a:pPr marL="228600" lvl="1" indent="-228600" algn="l" defTabSz="933450">
              <a:lnSpc>
                <a:spcPct val="90000"/>
              </a:lnSpc>
              <a:spcBef>
                <a:spcPct val="0"/>
              </a:spcBef>
              <a:spcAft>
                <a:spcPct val="15000"/>
              </a:spcAft>
              <a:buChar char="••"/>
            </a:pPr>
            <a:r>
              <a:rPr lang="en-CA" sz="2100" kern="1200" dirty="0" smtClean="0">
                <a:solidFill>
                  <a:schemeClr val="tx1"/>
                </a:solidFill>
              </a:rPr>
              <a:t>Use relationship to teach new ways of relating to majority culture (empowered but not hostile)</a:t>
            </a:r>
          </a:p>
          <a:p>
            <a:pPr marL="228600" lvl="1" indent="-228600" algn="l" defTabSz="933450">
              <a:lnSpc>
                <a:spcPct val="90000"/>
              </a:lnSpc>
              <a:spcBef>
                <a:spcPct val="0"/>
              </a:spcBef>
              <a:spcAft>
                <a:spcPct val="15000"/>
              </a:spcAft>
              <a:buChar char="••"/>
            </a:pPr>
            <a:r>
              <a:rPr lang="en-CA" sz="2100" kern="1200" dirty="0" smtClean="0">
                <a:solidFill>
                  <a:schemeClr val="tx1"/>
                </a:solidFill>
              </a:rPr>
              <a:t>Encourage social action and external change efforts</a:t>
            </a:r>
          </a:p>
          <a:p>
            <a:pPr marL="228600" lvl="1" indent="-228600" algn="l" defTabSz="933450">
              <a:lnSpc>
                <a:spcPct val="90000"/>
              </a:lnSpc>
              <a:spcBef>
                <a:spcPct val="0"/>
              </a:spcBef>
              <a:spcAft>
                <a:spcPct val="15000"/>
              </a:spcAft>
              <a:buChar char="••"/>
            </a:pPr>
            <a:r>
              <a:rPr lang="en-CA" sz="2100" kern="1200" dirty="0" smtClean="0">
                <a:solidFill>
                  <a:schemeClr val="tx1"/>
                </a:solidFill>
              </a:rPr>
              <a:t>Ally against prejudice</a:t>
            </a:r>
          </a:p>
        </p:txBody>
      </p:sp>
      <p:sp>
        <p:nvSpPr>
          <p:cNvPr id="6" name="Rounded Rectangle 5"/>
          <p:cNvSpPr/>
          <p:nvPr/>
        </p:nvSpPr>
        <p:spPr>
          <a:xfrm>
            <a:off x="210069" y="2035885"/>
            <a:ext cx="1828800" cy="1680559"/>
          </a:xfrm>
          <a:prstGeom prst="roundRect">
            <a:avLst>
              <a:gd name="adj" fmla="val 10000"/>
            </a:avLst>
          </a:prstGeom>
          <a:blipFill dpi="0" rotWithShape="1">
            <a:blip r:embed="rId2">
              <a:extLst>
                <a:ext uri="{28A0092B-C50C-407E-A947-70E740481C1C}">
                  <a14:useLocalDpi xmlns:a14="http://schemas.microsoft.com/office/drawing/2010/main" val="0"/>
                </a:ext>
              </a:extLst>
            </a:blip>
            <a:srcRect/>
            <a:stretch>
              <a:fillRect t="8992" b="8992"/>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0" y="4549623"/>
            <a:ext cx="9144000" cy="2100698"/>
          </a:xfrm>
          <a:custGeom>
            <a:avLst/>
            <a:gdLst>
              <a:gd name="connsiteX0" fmla="*/ 0 w 9144000"/>
              <a:gd name="connsiteY0" fmla="*/ 210070 h 2100698"/>
              <a:gd name="connsiteX1" fmla="*/ 210070 w 9144000"/>
              <a:gd name="connsiteY1" fmla="*/ 0 h 2100698"/>
              <a:gd name="connsiteX2" fmla="*/ 8933930 w 9144000"/>
              <a:gd name="connsiteY2" fmla="*/ 0 h 2100698"/>
              <a:gd name="connsiteX3" fmla="*/ 9144000 w 9144000"/>
              <a:gd name="connsiteY3" fmla="*/ 210070 h 2100698"/>
              <a:gd name="connsiteX4" fmla="*/ 9144000 w 9144000"/>
              <a:gd name="connsiteY4" fmla="*/ 1890628 h 2100698"/>
              <a:gd name="connsiteX5" fmla="*/ 8933930 w 9144000"/>
              <a:gd name="connsiteY5" fmla="*/ 2100698 h 2100698"/>
              <a:gd name="connsiteX6" fmla="*/ 210070 w 9144000"/>
              <a:gd name="connsiteY6" fmla="*/ 2100698 h 2100698"/>
              <a:gd name="connsiteX7" fmla="*/ 0 w 9144000"/>
              <a:gd name="connsiteY7" fmla="*/ 1890628 h 2100698"/>
              <a:gd name="connsiteX8" fmla="*/ 0 w 9144000"/>
              <a:gd name="connsiteY8" fmla="*/ 210070 h 210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2100698">
                <a:moveTo>
                  <a:pt x="0" y="210070"/>
                </a:moveTo>
                <a:cubicBezTo>
                  <a:pt x="0" y="94052"/>
                  <a:pt x="94052" y="0"/>
                  <a:pt x="210070" y="0"/>
                </a:cubicBezTo>
                <a:lnTo>
                  <a:pt x="8933930" y="0"/>
                </a:lnTo>
                <a:cubicBezTo>
                  <a:pt x="9049948" y="0"/>
                  <a:pt x="9144000" y="94052"/>
                  <a:pt x="9144000" y="210070"/>
                </a:cubicBezTo>
                <a:lnTo>
                  <a:pt x="9144000" y="1890628"/>
                </a:lnTo>
                <a:cubicBezTo>
                  <a:pt x="9144000" y="2006646"/>
                  <a:pt x="9049948" y="2100698"/>
                  <a:pt x="8933930" y="2100698"/>
                </a:cubicBezTo>
                <a:lnTo>
                  <a:pt x="210070" y="2100698"/>
                </a:lnTo>
                <a:cubicBezTo>
                  <a:pt x="94052" y="2100698"/>
                  <a:pt x="0" y="2006646"/>
                  <a:pt x="0" y="1890628"/>
                </a:cubicBezTo>
                <a:lnTo>
                  <a:pt x="0" y="210070"/>
                </a:lnTo>
                <a:close/>
              </a:path>
            </a:pathLst>
          </a:custGeom>
          <a:solidFill>
            <a:srgbClr val="FFCCCC"/>
          </a:solidFill>
          <a:ln>
            <a:solidFill>
              <a:schemeClr val="tx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5549" tIns="106680" rIns="106681" bIns="106680" numCol="1" spcCol="1270" anchor="t" anchorCtr="0">
            <a:noAutofit/>
          </a:bodyPr>
          <a:lstStyle/>
          <a:p>
            <a:pPr lvl="0" algn="l" defTabSz="1244600">
              <a:lnSpc>
                <a:spcPct val="90000"/>
              </a:lnSpc>
              <a:spcBef>
                <a:spcPct val="0"/>
              </a:spcBef>
              <a:spcAft>
                <a:spcPct val="35000"/>
              </a:spcAft>
            </a:pPr>
            <a:r>
              <a:rPr lang="en-CA" sz="2800" u="sng" kern="1200" dirty="0" smtClean="0">
                <a:solidFill>
                  <a:schemeClr val="tx1"/>
                </a:solidFill>
              </a:rPr>
              <a:t>Introspection:</a:t>
            </a:r>
            <a:r>
              <a:rPr lang="en-CA" sz="2800" kern="1200" dirty="0" smtClean="0">
                <a:solidFill>
                  <a:schemeClr val="tx1"/>
                </a:solidFill>
              </a:rPr>
              <a:t> </a:t>
            </a:r>
            <a:endParaRPr lang="en-CA" sz="2800" kern="1200" dirty="0">
              <a:solidFill>
                <a:schemeClr val="tx1"/>
              </a:solidFill>
            </a:endParaRPr>
          </a:p>
          <a:p>
            <a:pPr marL="228600" lvl="1" indent="-228600" algn="l" defTabSz="977900">
              <a:lnSpc>
                <a:spcPct val="90000"/>
              </a:lnSpc>
              <a:spcBef>
                <a:spcPct val="0"/>
              </a:spcBef>
              <a:spcAft>
                <a:spcPct val="15000"/>
              </a:spcAft>
              <a:buChar char="••"/>
            </a:pPr>
            <a:r>
              <a:rPr lang="en-CA" sz="2200" kern="1200" dirty="0" smtClean="0">
                <a:solidFill>
                  <a:schemeClr val="tx1"/>
                </a:solidFill>
              </a:rPr>
              <a:t>Explore identity issues</a:t>
            </a:r>
            <a:endParaRPr lang="en-CA" sz="2200" kern="1200" dirty="0">
              <a:solidFill>
                <a:schemeClr val="tx1"/>
              </a:solidFill>
            </a:endParaRPr>
          </a:p>
          <a:p>
            <a:pPr marL="228600" lvl="1" indent="-228600" algn="l" defTabSz="977900">
              <a:lnSpc>
                <a:spcPct val="90000"/>
              </a:lnSpc>
              <a:spcBef>
                <a:spcPct val="0"/>
              </a:spcBef>
              <a:spcAft>
                <a:spcPct val="15000"/>
              </a:spcAft>
              <a:buChar char="••"/>
            </a:pPr>
            <a:r>
              <a:rPr lang="en-CA" sz="2200" kern="1200" dirty="0" smtClean="0">
                <a:solidFill>
                  <a:schemeClr val="tx1"/>
                </a:solidFill>
              </a:rPr>
              <a:t>Explore conflict between autonomy and cultural group</a:t>
            </a:r>
            <a:endParaRPr lang="en-CA" sz="2200" kern="1200" dirty="0">
              <a:solidFill>
                <a:schemeClr val="tx1"/>
              </a:solidFill>
            </a:endParaRPr>
          </a:p>
          <a:p>
            <a:pPr marL="228600" lvl="1" indent="-228600" algn="l" defTabSz="977900">
              <a:lnSpc>
                <a:spcPct val="90000"/>
              </a:lnSpc>
              <a:spcBef>
                <a:spcPct val="0"/>
              </a:spcBef>
              <a:spcAft>
                <a:spcPct val="15000"/>
              </a:spcAft>
              <a:buChar char="••"/>
            </a:pPr>
            <a:r>
              <a:rPr lang="en-CA" sz="2200" kern="1200" dirty="0" smtClean="0">
                <a:solidFill>
                  <a:schemeClr val="tx1"/>
                </a:solidFill>
              </a:rPr>
              <a:t>Validate that striving for personal autonomy ≠ disloyalty to their cultural group</a:t>
            </a:r>
            <a:endParaRPr lang="en-CA" sz="2200" kern="1200" dirty="0">
              <a:solidFill>
                <a:schemeClr val="tx1"/>
              </a:solidFill>
            </a:endParaRPr>
          </a:p>
        </p:txBody>
      </p:sp>
      <p:sp>
        <p:nvSpPr>
          <p:cNvPr id="9" name="Rounded Rectangle 8"/>
          <p:cNvSpPr/>
          <p:nvPr/>
        </p:nvSpPr>
        <p:spPr>
          <a:xfrm>
            <a:off x="210069" y="4759693"/>
            <a:ext cx="1828800" cy="1680559"/>
          </a:xfrm>
          <a:prstGeom prst="roundRect">
            <a:avLst>
              <a:gd name="adj" fmla="val 10000"/>
            </a:avLst>
          </a:prstGeom>
          <a:blipFill dpi="0" rotWithShape="1">
            <a:blip r:embed="rId3">
              <a:extLst>
                <a:ext uri="{28A0092B-C50C-407E-A947-70E740481C1C}">
                  <a14:useLocalDpi xmlns:a14="http://schemas.microsoft.com/office/drawing/2010/main" val="0"/>
                </a:ext>
              </a:extLst>
            </a:blip>
            <a:srcRect/>
            <a:stretch>
              <a:fillRect l="7598" r="7598"/>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eference"/>
          <p:cNvSpPr/>
          <p:nvPr/>
        </p:nvSpPr>
        <p:spPr>
          <a:xfrm>
            <a:off x="0" y="6628626"/>
            <a:ext cx="9144000" cy="276999"/>
          </a:xfrm>
          <a:prstGeom prst="rect">
            <a:avLst/>
          </a:prstGeom>
        </p:spPr>
        <p:txBody>
          <a:bodyPr wrap="square">
            <a:spAutoFit/>
          </a:bodyPr>
          <a:lstStyle/>
          <a:p>
            <a:pPr algn="r"/>
            <a:r>
              <a:rPr lang="en-CA" sz="1200" baseline="30000" dirty="0" smtClean="0"/>
              <a:t>1</a:t>
            </a:r>
            <a:r>
              <a:rPr lang="en-CA" sz="1200" dirty="0"/>
              <a:t> Sue and </a:t>
            </a:r>
            <a:r>
              <a:rPr lang="en-CA" sz="1200" dirty="0" smtClean="0"/>
              <a:t>Sue (2008</a:t>
            </a:r>
            <a:r>
              <a:rPr lang="en-CA" sz="1200" dirty="0"/>
              <a:t>, </a:t>
            </a:r>
            <a:r>
              <a:rPr lang="en-CA" sz="1200" dirty="0" smtClean="0"/>
              <a:t>pp.242–258)</a:t>
            </a:r>
            <a:endParaRPr lang="en-CA" sz="1200" dirty="0"/>
          </a:p>
        </p:txBody>
      </p:sp>
    </p:spTree>
    <p:extLst>
      <p:ext uri="{BB962C8B-B14F-4D97-AF65-F5344CB8AC3E}">
        <p14:creationId xmlns:p14="http://schemas.microsoft.com/office/powerpoint/2010/main" val="2700053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CA" dirty="0" smtClean="0"/>
              <a:t>Introduction to the Workshop</a:t>
            </a:r>
            <a:endParaRPr lang="en-CA" dirty="0"/>
          </a:p>
        </p:txBody>
      </p:sp>
      <p:sp>
        <p:nvSpPr>
          <p:cNvPr id="3" name="Content Placeholder 2"/>
          <p:cNvSpPr>
            <a:spLocks noGrp="1"/>
          </p:cNvSpPr>
          <p:nvPr>
            <p:ph idx="1"/>
          </p:nvPr>
        </p:nvSpPr>
        <p:spPr>
          <a:xfrm>
            <a:off x="323528" y="1177702"/>
            <a:ext cx="8568952" cy="4697919"/>
          </a:xfrm>
        </p:spPr>
        <p:txBody>
          <a:bodyPr>
            <a:noAutofit/>
          </a:bodyPr>
          <a:lstStyle/>
          <a:p>
            <a:pPr marL="0" indent="0">
              <a:buNone/>
            </a:pPr>
            <a:r>
              <a:rPr lang="en-CA" sz="1800" dirty="0" smtClean="0"/>
              <a:t>    Caution: This is a lengthy presentation!</a:t>
            </a:r>
          </a:p>
          <a:p>
            <a:pPr lvl="1"/>
            <a:r>
              <a:rPr lang="en-CA" sz="1600" dirty="0" smtClean="0"/>
              <a:t>This </a:t>
            </a:r>
            <a:r>
              <a:rPr lang="en-CA" sz="1600" dirty="0"/>
              <a:t>workshop </a:t>
            </a:r>
            <a:r>
              <a:rPr lang="en-CA" sz="1600" dirty="0" smtClean="0"/>
              <a:t>is meant as an </a:t>
            </a:r>
            <a:r>
              <a:rPr lang="en-CA" sz="1600" dirty="0"/>
              <a:t>exploratory </a:t>
            </a:r>
            <a:r>
              <a:rPr lang="en-CA" sz="1600" dirty="0" smtClean="0"/>
              <a:t>activity that may take up to 2–3 hours. There is a lot of information to take in, so you are invited to complete it over three sittings, one per day. </a:t>
            </a:r>
            <a:r>
              <a:rPr lang="en-CA" sz="1600" dirty="0"/>
              <a:t>T</a:t>
            </a:r>
            <a:r>
              <a:rPr lang="en-CA" sz="1600" dirty="0" smtClean="0"/>
              <a:t>he presentation is split into three sections by two recommended breaks.</a:t>
            </a:r>
          </a:p>
          <a:p>
            <a:pPr lvl="1"/>
            <a:r>
              <a:rPr lang="en-CA" sz="1600" dirty="0" smtClean="0"/>
              <a:t>You are strongly encouraged to focus on the information you wish to follow up on, and to skim parts that you feel are less practical for your personal counselling approach.</a:t>
            </a:r>
            <a:endParaRPr lang="en-CA" sz="1800" dirty="0" smtClean="0"/>
          </a:p>
          <a:p>
            <a:pPr marL="0" indent="0">
              <a:buNone/>
            </a:pPr>
            <a:endParaRPr lang="en-CA" sz="1800" dirty="0" smtClean="0"/>
          </a:p>
          <a:p>
            <a:pPr marL="0" indent="0">
              <a:buNone/>
            </a:pPr>
            <a:r>
              <a:rPr lang="en-CA" sz="1800" dirty="0" smtClean="0"/>
              <a:t>Self-Evaluation Sheet:</a:t>
            </a:r>
          </a:p>
          <a:p>
            <a:pPr lvl="1"/>
            <a:r>
              <a:rPr lang="en-CA" sz="1600" dirty="0" smtClean="0"/>
              <a:t>There is a self-evaluation sheet in the appendix of this project that is designed to help you note and remember the strategies and techniques you feel are most interesting.</a:t>
            </a:r>
          </a:p>
          <a:p>
            <a:pPr lvl="1"/>
            <a:r>
              <a:rPr lang="en-CA" sz="1600" dirty="0" smtClean="0"/>
              <a:t>When you see this icon,           please complete the next section of your evaluation!</a:t>
            </a:r>
            <a:r>
              <a:rPr lang="en-CA" sz="1600" dirty="0" smtClean="0">
                <a:sym typeface="Wingdings" pitchFamily="2" charset="2"/>
              </a:rPr>
              <a:t></a:t>
            </a:r>
            <a:endParaRPr lang="en-CA" sz="1600" dirty="0"/>
          </a:p>
          <a:p>
            <a:pPr marL="0" indent="0">
              <a:buNone/>
            </a:pPr>
            <a:endParaRPr lang="en-CA" sz="1800" dirty="0" smtClean="0"/>
          </a:p>
          <a:p>
            <a:pPr marL="0" indent="0">
              <a:buNone/>
            </a:pPr>
            <a:r>
              <a:rPr lang="en-CA" sz="1800" dirty="0" smtClean="0"/>
              <a:t>Progress Bar:</a:t>
            </a:r>
            <a:endParaRPr lang="en-CA" sz="1800" dirty="0"/>
          </a:p>
          <a:p>
            <a:pPr lvl="1"/>
            <a:r>
              <a:rPr lang="en-CA" sz="1600" dirty="0" smtClean="0"/>
              <a:t>Periodically, a bar appears along the bottom of the screen to help indicate your progress. It is drawn to scale by number of slides.</a:t>
            </a:r>
          </a:p>
        </p:txBody>
      </p:sp>
      <p:grpSp>
        <p:nvGrpSpPr>
          <p:cNvPr id="15" name="Group 14"/>
          <p:cNvGrpSpPr/>
          <p:nvPr/>
        </p:nvGrpSpPr>
        <p:grpSpPr>
          <a:xfrm>
            <a:off x="1697014" y="5925331"/>
            <a:ext cx="6192688" cy="908879"/>
            <a:chOff x="1331640" y="5809890"/>
            <a:chExt cx="6192688" cy="908879"/>
          </a:xfrm>
        </p:grpSpPr>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24" name="Rounded Rectangle 23"/>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6" name="Rounded Rectangle 25"/>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7" name="Rounded Rectangle 26"/>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8" name="Rounded Rectangle 27"/>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1" name="Rounded Rectangle 30"/>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7" name="Rounded Rectangle 36"/>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8" name="Rounded Rectangle 37"/>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9" name="Rounded Rectangle 38"/>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 name="TextBox 3"/>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41" name="TextBox 40"/>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42" name="TextBox 41"/>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43" name="TextBox 42"/>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44" name="TextBox 43"/>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46" name="TextBox 45"/>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57" name="TextBox 56"/>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5" name="Rectangle 4"/>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103" y="1203763"/>
            <a:ext cx="307634" cy="30763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6581" y="3933056"/>
            <a:ext cx="611323" cy="586926"/>
          </a:xfrm>
          <a:prstGeom prst="rect">
            <a:avLst/>
          </a:prstGeom>
        </p:spPr>
      </p:pic>
      <p:sp>
        <p:nvSpPr>
          <p:cNvPr id="6" name="Down Arrow 5"/>
          <p:cNvSpPr/>
          <p:nvPr/>
        </p:nvSpPr>
        <p:spPr>
          <a:xfrm>
            <a:off x="2220119"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1572047" y="5651723"/>
            <a:ext cx="1440160" cy="369332"/>
          </a:xfrm>
          <a:prstGeom prst="rect">
            <a:avLst/>
          </a:prstGeom>
          <a:noFill/>
        </p:spPr>
        <p:txBody>
          <a:bodyPr wrap="square" rtlCol="0">
            <a:spAutoFit/>
          </a:bodyPr>
          <a:lstStyle/>
          <a:p>
            <a:r>
              <a:rPr lang="en-CA" dirty="0" smtClean="0">
                <a:solidFill>
                  <a:schemeClr val="accent1"/>
                </a:solidFill>
              </a:rPr>
              <a:t>You are here</a:t>
            </a:r>
            <a:endParaRPr lang="en-CA" dirty="0">
              <a:solidFill>
                <a:schemeClr val="accent1"/>
              </a:solidFill>
            </a:endParaRPr>
          </a:p>
        </p:txBody>
      </p:sp>
    </p:spTree>
    <p:extLst>
      <p:ext uri="{BB962C8B-B14F-4D97-AF65-F5344CB8AC3E}">
        <p14:creationId xmlns:p14="http://schemas.microsoft.com/office/powerpoint/2010/main" val="10536595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23528" y="269776"/>
            <a:ext cx="8568952" cy="1143000"/>
          </a:xfrm>
        </p:spPr>
        <p:txBody>
          <a:bodyPr>
            <a:normAutofit fontScale="90000"/>
          </a:bodyPr>
          <a:lstStyle/>
          <a:p>
            <a:r>
              <a:rPr lang="en-CA" sz="4800" b="1" dirty="0"/>
              <a:t>Minority Identity Development: Applications</a:t>
            </a:r>
            <a:r>
              <a:rPr lang="en-CA" sz="4800" b="1" baseline="30000" dirty="0"/>
              <a:t>1</a:t>
            </a:r>
            <a:endParaRPr lang="en-CA" sz="4400" b="1" baseline="30000" dirty="0"/>
          </a:p>
        </p:txBody>
      </p:sp>
      <p:sp>
        <p:nvSpPr>
          <p:cNvPr id="4" name="Freeform 3"/>
          <p:cNvSpPr/>
          <p:nvPr/>
        </p:nvSpPr>
        <p:spPr>
          <a:xfrm>
            <a:off x="0" y="2060849"/>
            <a:ext cx="9144000" cy="3096343"/>
          </a:xfrm>
          <a:custGeom>
            <a:avLst/>
            <a:gdLst>
              <a:gd name="connsiteX0" fmla="*/ 0 w 9144000"/>
              <a:gd name="connsiteY0" fmla="*/ 309634 h 3096343"/>
              <a:gd name="connsiteX1" fmla="*/ 309634 w 9144000"/>
              <a:gd name="connsiteY1" fmla="*/ 0 h 3096343"/>
              <a:gd name="connsiteX2" fmla="*/ 8834366 w 9144000"/>
              <a:gd name="connsiteY2" fmla="*/ 0 h 3096343"/>
              <a:gd name="connsiteX3" fmla="*/ 9144000 w 9144000"/>
              <a:gd name="connsiteY3" fmla="*/ 309634 h 3096343"/>
              <a:gd name="connsiteX4" fmla="*/ 9144000 w 9144000"/>
              <a:gd name="connsiteY4" fmla="*/ 2786709 h 3096343"/>
              <a:gd name="connsiteX5" fmla="*/ 8834366 w 9144000"/>
              <a:gd name="connsiteY5" fmla="*/ 3096343 h 3096343"/>
              <a:gd name="connsiteX6" fmla="*/ 309634 w 9144000"/>
              <a:gd name="connsiteY6" fmla="*/ 3096343 h 3096343"/>
              <a:gd name="connsiteX7" fmla="*/ 0 w 9144000"/>
              <a:gd name="connsiteY7" fmla="*/ 2786709 h 3096343"/>
              <a:gd name="connsiteX8" fmla="*/ 0 w 9144000"/>
              <a:gd name="connsiteY8" fmla="*/ 309634 h 309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3096343">
                <a:moveTo>
                  <a:pt x="0" y="309634"/>
                </a:moveTo>
                <a:cubicBezTo>
                  <a:pt x="0" y="138628"/>
                  <a:pt x="138628" y="0"/>
                  <a:pt x="309634" y="0"/>
                </a:cubicBezTo>
                <a:lnTo>
                  <a:pt x="8834366" y="0"/>
                </a:lnTo>
                <a:cubicBezTo>
                  <a:pt x="9005372" y="0"/>
                  <a:pt x="9144000" y="138628"/>
                  <a:pt x="9144000" y="309634"/>
                </a:cubicBezTo>
                <a:lnTo>
                  <a:pt x="9144000" y="2786709"/>
                </a:lnTo>
                <a:cubicBezTo>
                  <a:pt x="9144000" y="2957715"/>
                  <a:pt x="9005372" y="3096343"/>
                  <a:pt x="8834366" y="3096343"/>
                </a:cubicBezTo>
                <a:lnTo>
                  <a:pt x="309634" y="3096343"/>
                </a:lnTo>
                <a:cubicBezTo>
                  <a:pt x="138628" y="3096343"/>
                  <a:pt x="0" y="2957715"/>
                  <a:pt x="0" y="2786709"/>
                </a:cubicBezTo>
                <a:lnTo>
                  <a:pt x="0" y="309634"/>
                </a:lnTo>
                <a:close/>
              </a:path>
            </a:pathLst>
          </a:custGeom>
          <a:solidFill>
            <a:srgbClr val="FFCCCC"/>
          </a:solidFill>
          <a:ln>
            <a:solidFill>
              <a:schemeClr val="tx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9404" tIns="140970" rIns="140971" bIns="140970" numCol="1" spcCol="1270" anchor="t" anchorCtr="0">
            <a:noAutofit/>
          </a:bodyPr>
          <a:lstStyle/>
          <a:p>
            <a:pPr lvl="0" algn="l" defTabSz="1644650">
              <a:lnSpc>
                <a:spcPct val="90000"/>
              </a:lnSpc>
              <a:spcBef>
                <a:spcPct val="0"/>
              </a:spcBef>
              <a:spcAft>
                <a:spcPct val="35000"/>
              </a:spcAft>
            </a:pPr>
            <a:r>
              <a:rPr lang="en-CA" sz="3700" u="sng" kern="1200" dirty="0" smtClean="0">
                <a:solidFill>
                  <a:schemeClr val="tx1"/>
                </a:solidFill>
              </a:rPr>
              <a:t>Integrative awareness:</a:t>
            </a:r>
            <a:r>
              <a:rPr lang="en-CA" sz="3700" kern="1200" dirty="0" smtClean="0">
                <a:solidFill>
                  <a:schemeClr val="tx1"/>
                </a:solidFill>
              </a:rPr>
              <a:t> </a:t>
            </a:r>
          </a:p>
          <a:p>
            <a:pPr marL="285750" lvl="1" indent="-285750" algn="l" defTabSz="1289050">
              <a:lnSpc>
                <a:spcPct val="90000"/>
              </a:lnSpc>
              <a:spcBef>
                <a:spcPct val="0"/>
              </a:spcBef>
              <a:spcAft>
                <a:spcPct val="15000"/>
              </a:spcAft>
              <a:buChar char="••"/>
            </a:pPr>
            <a:r>
              <a:rPr lang="en-CA" sz="2900" kern="1200" dirty="0" smtClean="0">
                <a:solidFill>
                  <a:schemeClr val="tx1"/>
                </a:solidFill>
              </a:rPr>
              <a:t>Often prefer counsellors with similar worldviews, i.e. anti-prejudice</a:t>
            </a:r>
          </a:p>
          <a:p>
            <a:pPr marL="285750" lvl="1" indent="-285750" algn="l" defTabSz="1289050">
              <a:lnSpc>
                <a:spcPct val="90000"/>
              </a:lnSpc>
              <a:spcBef>
                <a:spcPct val="0"/>
              </a:spcBef>
              <a:spcAft>
                <a:spcPct val="15000"/>
              </a:spcAft>
              <a:buChar char="••"/>
            </a:pPr>
            <a:r>
              <a:rPr lang="en-CA" sz="2900" kern="1200" dirty="0" smtClean="0">
                <a:solidFill>
                  <a:schemeClr val="tx1"/>
                </a:solidFill>
              </a:rPr>
              <a:t>Counsellor may act as a facilitator of efforts for positive community and societal change</a:t>
            </a:r>
          </a:p>
        </p:txBody>
      </p:sp>
      <p:sp>
        <p:nvSpPr>
          <p:cNvPr id="6" name="Rounded Rectangle 5"/>
          <p:cNvSpPr/>
          <p:nvPr/>
        </p:nvSpPr>
        <p:spPr>
          <a:xfrm>
            <a:off x="309634" y="2370483"/>
            <a:ext cx="1828800" cy="2477074"/>
          </a:xfrm>
          <a:prstGeom prst="roundRect">
            <a:avLst>
              <a:gd name="adj" fmla="val 10000"/>
            </a:avLst>
          </a:prstGeom>
          <a:blipFill dpi="0" rotWithShape="1">
            <a:blip r:embed="rId2">
              <a:extLst>
                <a:ext uri="{28A0092B-C50C-407E-A947-70E740481C1C}">
                  <a14:useLocalDpi xmlns:a14="http://schemas.microsoft.com/office/drawing/2010/main" val="0"/>
                </a:ext>
              </a:extLst>
            </a:blip>
            <a:srcRect/>
            <a:stretch>
              <a:fillRect t="5059" b="5059"/>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eference"/>
          <p:cNvSpPr/>
          <p:nvPr/>
        </p:nvSpPr>
        <p:spPr>
          <a:xfrm>
            <a:off x="0" y="6628626"/>
            <a:ext cx="9144000" cy="276999"/>
          </a:xfrm>
          <a:prstGeom prst="rect">
            <a:avLst/>
          </a:prstGeom>
        </p:spPr>
        <p:txBody>
          <a:bodyPr wrap="square">
            <a:spAutoFit/>
          </a:bodyPr>
          <a:lstStyle/>
          <a:p>
            <a:pPr algn="r"/>
            <a:r>
              <a:rPr lang="en-CA" sz="1200" baseline="30000" dirty="0" smtClean="0"/>
              <a:t>1</a:t>
            </a:r>
            <a:r>
              <a:rPr lang="en-CA" sz="1200" dirty="0"/>
              <a:t> Sue and </a:t>
            </a:r>
            <a:r>
              <a:rPr lang="en-CA" sz="1200" dirty="0" smtClean="0"/>
              <a:t>Sue (2008</a:t>
            </a:r>
            <a:r>
              <a:rPr lang="en-CA" sz="1200" dirty="0"/>
              <a:t>, </a:t>
            </a:r>
            <a:r>
              <a:rPr lang="en-CA" sz="1200" dirty="0" smtClean="0"/>
              <a:t>pp.242–258)</a:t>
            </a:r>
            <a:endParaRPr lang="en-CA" sz="1200" dirty="0"/>
          </a:p>
        </p:txBody>
      </p:sp>
    </p:spTree>
    <p:extLst>
      <p:ext uri="{BB962C8B-B14F-4D97-AF65-F5344CB8AC3E}">
        <p14:creationId xmlns:p14="http://schemas.microsoft.com/office/powerpoint/2010/main" val="11313968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0648"/>
            <a:ext cx="8229600" cy="1143000"/>
          </a:xfrm>
        </p:spPr>
        <p:txBody>
          <a:bodyPr>
            <a:normAutofit fontScale="90000"/>
          </a:bodyPr>
          <a:lstStyle/>
          <a:p>
            <a:r>
              <a:rPr lang="en-CA" dirty="0" smtClean="0"/>
              <a:t>Dynamic Issues &amp; Cultural Complexities: Components</a:t>
            </a:r>
            <a:endParaRPr lang="en-CA" dirty="0"/>
          </a:p>
        </p:txBody>
      </p:sp>
      <p:sp>
        <p:nvSpPr>
          <p:cNvPr id="5" name="Content Placeholder 4"/>
          <p:cNvSpPr>
            <a:spLocks noGrp="1"/>
          </p:cNvSpPr>
          <p:nvPr>
            <p:ph idx="1"/>
          </p:nvPr>
        </p:nvSpPr>
        <p:spPr>
          <a:xfrm>
            <a:off x="457200" y="1556792"/>
            <a:ext cx="8229600" cy="4767808"/>
          </a:xfrm>
        </p:spPr>
        <p:txBody>
          <a:bodyPr>
            <a:normAutofit/>
          </a:bodyPr>
          <a:lstStyle/>
          <a:p>
            <a:pPr marL="550926" indent="-514350">
              <a:buFont typeface="+mj-lt"/>
              <a:buAutoNum type="arabicPeriod" startAt="4"/>
            </a:pPr>
            <a:r>
              <a:rPr lang="en-CA" sz="3000" dirty="0" smtClean="0"/>
              <a:t>Understanding personality </a:t>
            </a:r>
            <a:r>
              <a:rPr lang="en-CA" sz="3000" dirty="0"/>
              <a:t>in </a:t>
            </a:r>
            <a:r>
              <a:rPr lang="en-CA" sz="3000" dirty="0" smtClean="0"/>
              <a:t>context</a:t>
            </a:r>
            <a:endParaRPr lang="en-CA" sz="3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3634" y="2204864"/>
            <a:ext cx="5307468" cy="3960440"/>
          </a:xfrm>
          <a:prstGeom prst="rect">
            <a:avLst/>
          </a:prstGeom>
        </p:spPr>
      </p:pic>
      <p:grpSp>
        <p:nvGrpSpPr>
          <p:cNvPr id="6" name="Group 5"/>
          <p:cNvGrpSpPr/>
          <p:nvPr/>
        </p:nvGrpSpPr>
        <p:grpSpPr>
          <a:xfrm>
            <a:off x="1697014" y="5925331"/>
            <a:ext cx="6192688" cy="908879"/>
            <a:chOff x="1331640" y="5809890"/>
            <a:chExt cx="6192688" cy="908879"/>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9" name="Rounded Rectangle 8"/>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0" name="Rounded Rectangle 9"/>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Rounded Rectangle 15"/>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7" name="TextBox 16"/>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8" name="TextBox 17"/>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19" name="TextBox 18"/>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20" name="TextBox 19"/>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1" name="TextBox 20"/>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2" name="TextBox 21"/>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3" name="TextBox 22"/>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4" name="Rectangle 23"/>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7" name="Down Arrow 26"/>
          <p:cNvSpPr/>
          <p:nvPr/>
        </p:nvSpPr>
        <p:spPr>
          <a:xfrm>
            <a:off x="3813820"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75134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normAutofit/>
          </a:bodyPr>
          <a:lstStyle/>
          <a:p>
            <a:r>
              <a:rPr lang="en-CA" dirty="0" smtClean="0"/>
              <a:t>Personality</a:t>
            </a:r>
            <a:endParaRPr lang="en-CA" dirty="0"/>
          </a:p>
        </p:txBody>
      </p:sp>
      <p:sp>
        <p:nvSpPr>
          <p:cNvPr id="5" name="Content Placeholder 4"/>
          <p:cNvSpPr>
            <a:spLocks noGrp="1"/>
          </p:cNvSpPr>
          <p:nvPr>
            <p:ph idx="1"/>
          </p:nvPr>
        </p:nvSpPr>
        <p:spPr>
          <a:xfrm>
            <a:off x="251520" y="1340767"/>
            <a:ext cx="4104456" cy="5240233"/>
          </a:xfrm>
        </p:spPr>
        <p:txBody>
          <a:bodyPr>
            <a:normAutofit/>
          </a:bodyPr>
          <a:lstStyle/>
          <a:p>
            <a:r>
              <a:rPr lang="en-CA" sz="2800" dirty="0" smtClean="0"/>
              <a:t>Addressing personality, culture, and universal needs / motives are all part of a holistic conceptualization of the client and their challenges</a:t>
            </a:r>
            <a:r>
              <a:rPr lang="en-CA" sz="2800" baseline="30000" dirty="0" smtClean="0"/>
              <a:t>1–4</a:t>
            </a:r>
            <a:r>
              <a:rPr lang="en-CA" sz="2800" dirty="0" smtClean="0"/>
              <a:t>.</a:t>
            </a:r>
          </a:p>
          <a:p>
            <a:endParaRPr lang="en-CA" sz="2800" dirty="0" smtClean="0"/>
          </a:p>
          <a:p>
            <a:endParaRPr lang="en-CA" dirty="0" smtClean="0"/>
          </a:p>
        </p:txBody>
      </p:sp>
      <p:sp>
        <p:nvSpPr>
          <p:cNvPr id="7" name="Rectangle 6"/>
          <p:cNvSpPr/>
          <p:nvPr/>
        </p:nvSpPr>
        <p:spPr>
          <a:xfrm>
            <a:off x="0" y="6581001"/>
            <a:ext cx="9144000" cy="276999"/>
          </a:xfrm>
          <a:prstGeom prst="rect">
            <a:avLst/>
          </a:prstGeom>
        </p:spPr>
        <p:txBody>
          <a:bodyPr wrap="square">
            <a:spAutoFit/>
          </a:bodyPr>
          <a:lstStyle/>
          <a:p>
            <a:pPr algn="r"/>
            <a:r>
              <a:rPr lang="en-CA" sz="1200" baseline="30000" dirty="0" smtClean="0"/>
              <a:t>1</a:t>
            </a:r>
            <a:r>
              <a:rPr lang="en-CA" sz="1200" dirty="0" smtClean="0"/>
              <a:t>Leong (1996); </a:t>
            </a:r>
            <a:r>
              <a:rPr lang="en-CA" sz="1200" baseline="30000" dirty="0" smtClean="0"/>
              <a:t>2</a:t>
            </a:r>
            <a:r>
              <a:rPr lang="en-CA" sz="1200" dirty="0" smtClean="0"/>
              <a:t>Leong (2007); </a:t>
            </a:r>
            <a:r>
              <a:rPr lang="en-CA" sz="1200" baseline="30000" dirty="0" smtClean="0"/>
              <a:t>3</a:t>
            </a:r>
            <a:r>
              <a:rPr lang="en-CA" sz="1200" dirty="0" smtClean="0"/>
              <a:t>Sue </a:t>
            </a:r>
            <a:r>
              <a:rPr lang="en-CA" sz="1200" dirty="0"/>
              <a:t>&amp; </a:t>
            </a:r>
            <a:r>
              <a:rPr lang="en-CA" sz="1200" dirty="0" smtClean="0"/>
              <a:t>Sue (2008); </a:t>
            </a:r>
            <a:r>
              <a:rPr lang="en-CA" sz="1200" baseline="30000" dirty="0"/>
              <a:t>4</a:t>
            </a:r>
            <a:r>
              <a:rPr lang="en-CA" sz="1200" dirty="0" smtClean="0"/>
              <a:t>Hofstede</a:t>
            </a:r>
            <a:r>
              <a:rPr lang="en-CA" sz="1200" dirty="0"/>
              <a:t>, </a:t>
            </a:r>
            <a:r>
              <a:rPr lang="en-CA" sz="1200" dirty="0" err="1" smtClean="0"/>
              <a:t>Hofstede</a:t>
            </a:r>
            <a:r>
              <a:rPr lang="en-CA" sz="1200" dirty="0" smtClean="0"/>
              <a:t> </a:t>
            </a:r>
            <a:r>
              <a:rPr lang="en-CA" sz="1200" dirty="0"/>
              <a:t>&amp; </a:t>
            </a:r>
            <a:r>
              <a:rPr lang="en-CA" sz="1200" dirty="0" err="1" smtClean="0"/>
              <a:t>Minkov</a:t>
            </a:r>
            <a:r>
              <a:rPr lang="en-CA" sz="1200" dirty="0" smtClean="0"/>
              <a:t> (2010) </a:t>
            </a:r>
            <a:endParaRPr lang="en-CA" sz="1200" dirty="0"/>
          </a:p>
        </p:txBody>
      </p:sp>
      <p:graphicFrame>
        <p:nvGraphicFramePr>
          <p:cNvPr id="2" name="Diagram 1"/>
          <p:cNvGraphicFramePr/>
          <p:nvPr>
            <p:extLst>
              <p:ext uri="{D42A27DB-BD31-4B8C-83A1-F6EECF244321}">
                <p14:modId xmlns:p14="http://schemas.microsoft.com/office/powerpoint/2010/main" val="2900270555"/>
              </p:ext>
            </p:extLst>
          </p:nvPr>
        </p:nvGraphicFramePr>
        <p:xfrm>
          <a:off x="3851921" y="1268760"/>
          <a:ext cx="525658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4826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5760"/>
            <a:ext cx="8229600" cy="1143000"/>
          </a:xfrm>
        </p:spPr>
        <p:txBody>
          <a:bodyPr>
            <a:normAutofit/>
          </a:bodyPr>
          <a:lstStyle/>
          <a:p>
            <a:r>
              <a:rPr lang="en-CA" dirty="0" smtClean="0"/>
              <a:t>The “Big 5”of Personality</a:t>
            </a:r>
            <a:r>
              <a:rPr lang="en-CA" baseline="30000" dirty="0" smtClean="0"/>
              <a:t>1</a:t>
            </a:r>
            <a:endParaRPr lang="en-CA" baseline="30000" dirty="0"/>
          </a:p>
        </p:txBody>
      </p:sp>
      <p:sp>
        <p:nvSpPr>
          <p:cNvPr id="5" name="Content Placeholder 4"/>
          <p:cNvSpPr>
            <a:spLocks noGrp="1"/>
          </p:cNvSpPr>
          <p:nvPr>
            <p:ph idx="1"/>
          </p:nvPr>
        </p:nvSpPr>
        <p:spPr>
          <a:xfrm>
            <a:off x="2987824" y="1268760"/>
            <a:ext cx="6059016" cy="5312241"/>
          </a:xfrm>
        </p:spPr>
        <p:txBody>
          <a:bodyPr>
            <a:normAutofit fontScale="92500" lnSpcReduction="20000"/>
          </a:bodyPr>
          <a:lstStyle/>
          <a:p>
            <a:r>
              <a:rPr lang="en-CA" sz="2800" dirty="0"/>
              <a:t>The ‘universal’ big five/five factor model of personality has been validated across more than 50 cultures</a:t>
            </a:r>
            <a:r>
              <a:rPr lang="en-CA" sz="2800" baseline="30000" dirty="0"/>
              <a:t>1,2 </a:t>
            </a:r>
            <a:r>
              <a:rPr lang="en-CA" sz="2800" dirty="0"/>
              <a:t>but there are considerable aggregate personality differences in </a:t>
            </a:r>
            <a:r>
              <a:rPr lang="en-CA" sz="2800" dirty="0" smtClean="0"/>
              <a:t>traits</a:t>
            </a:r>
          </a:p>
          <a:p>
            <a:endParaRPr lang="en-CA" sz="2800" dirty="0"/>
          </a:p>
          <a:p>
            <a:r>
              <a:rPr lang="en-CA" sz="2800" dirty="0"/>
              <a:t>Comparing Canadians to other nations  can help us understand ourselves in context</a:t>
            </a:r>
          </a:p>
          <a:p>
            <a:endParaRPr lang="en-CA" sz="2800" dirty="0"/>
          </a:p>
          <a:p>
            <a:r>
              <a:rPr lang="en-CA" sz="2800" dirty="0"/>
              <a:t>The next slides compare Canadian university students to those from select other countries, plotted against the world average</a:t>
            </a:r>
          </a:p>
          <a:p>
            <a:endParaRPr lang="en-CA" sz="2800" dirty="0"/>
          </a:p>
        </p:txBody>
      </p:sp>
      <p:sp>
        <p:nvSpPr>
          <p:cNvPr id="7" name="Rectangle 6"/>
          <p:cNvSpPr/>
          <p:nvPr/>
        </p:nvSpPr>
        <p:spPr>
          <a:xfrm>
            <a:off x="0" y="6581001"/>
            <a:ext cx="9144000" cy="461665"/>
          </a:xfrm>
          <a:prstGeom prst="rect">
            <a:avLst/>
          </a:prstGeom>
        </p:spPr>
        <p:txBody>
          <a:bodyPr wrap="square">
            <a:spAutoFit/>
          </a:bodyPr>
          <a:lstStyle/>
          <a:p>
            <a:pPr algn="r"/>
            <a:r>
              <a:rPr lang="en-CA" sz="1200" baseline="30000" dirty="0" smtClean="0"/>
              <a:t>1</a:t>
            </a:r>
            <a:r>
              <a:rPr lang="en-CA" sz="1200" dirty="0"/>
              <a:t>McCrae, </a:t>
            </a:r>
            <a:r>
              <a:rPr lang="en-CA" sz="1200" dirty="0" err="1"/>
              <a:t>Yik</a:t>
            </a:r>
            <a:r>
              <a:rPr lang="en-CA" sz="1200" dirty="0"/>
              <a:t>, </a:t>
            </a:r>
            <a:r>
              <a:rPr lang="en-CA" sz="1200" dirty="0" err="1"/>
              <a:t>Trapnell</a:t>
            </a:r>
            <a:r>
              <a:rPr lang="en-CA" sz="1200" dirty="0"/>
              <a:t>, Bond, &amp; </a:t>
            </a:r>
            <a:r>
              <a:rPr lang="en-CA" sz="1200" dirty="0" err="1"/>
              <a:t>Paulhus</a:t>
            </a:r>
            <a:r>
              <a:rPr lang="en-CA" sz="1200" dirty="0"/>
              <a:t> (1998); </a:t>
            </a:r>
            <a:r>
              <a:rPr lang="en-CA" sz="1200" baseline="30000" dirty="0"/>
              <a:t>2</a:t>
            </a:r>
            <a:r>
              <a:rPr lang="en-CA" sz="1200" dirty="0"/>
              <a:t>McCrae &amp; </a:t>
            </a:r>
            <a:r>
              <a:rPr lang="en-CA" sz="1200" dirty="0" err="1"/>
              <a:t>Terracciano</a:t>
            </a:r>
            <a:r>
              <a:rPr lang="en-CA" sz="1200" dirty="0"/>
              <a:t> (2005a)</a:t>
            </a:r>
          </a:p>
          <a:p>
            <a:pPr algn="r"/>
            <a:endParaRPr lang="en-CA" sz="1200" dirty="0"/>
          </a:p>
        </p:txBody>
      </p:sp>
      <p:graphicFrame>
        <p:nvGraphicFramePr>
          <p:cNvPr id="6" name="Diagram 5"/>
          <p:cNvGraphicFramePr/>
          <p:nvPr>
            <p:extLst>
              <p:ext uri="{D42A27DB-BD31-4B8C-83A1-F6EECF244321}">
                <p14:modId xmlns:p14="http://schemas.microsoft.com/office/powerpoint/2010/main" val="2002806000"/>
              </p:ext>
            </p:extLst>
          </p:nvPr>
        </p:nvGraphicFramePr>
        <p:xfrm>
          <a:off x="35496" y="1124745"/>
          <a:ext cx="6840760" cy="568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6781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lstStyle/>
          <a:p>
            <a:r>
              <a:rPr lang="en-CA" dirty="0" smtClean="0"/>
              <a:t>Optional Activity</a:t>
            </a:r>
            <a:endParaRPr lang="en-CA" dirty="0"/>
          </a:p>
        </p:txBody>
      </p:sp>
      <p:sp>
        <p:nvSpPr>
          <p:cNvPr id="5" name="Content Placeholder 4"/>
          <p:cNvSpPr>
            <a:spLocks noGrp="1"/>
          </p:cNvSpPr>
          <p:nvPr>
            <p:ph idx="1"/>
          </p:nvPr>
        </p:nvSpPr>
        <p:spPr>
          <a:xfrm>
            <a:off x="323528" y="1412776"/>
            <a:ext cx="8568952" cy="5112568"/>
          </a:xfrm>
        </p:spPr>
        <p:txBody>
          <a:bodyPr>
            <a:normAutofit fontScale="85000" lnSpcReduction="10000"/>
          </a:bodyPr>
          <a:lstStyle/>
          <a:p>
            <a:r>
              <a:rPr lang="en-CA" dirty="0" smtClean="0"/>
              <a:t>Interested in having some fun and comparing your personality traits to country averages on the next few slides?</a:t>
            </a:r>
          </a:p>
          <a:p>
            <a:endParaRPr lang="en-CA" dirty="0" smtClean="0"/>
          </a:p>
          <a:p>
            <a:r>
              <a:rPr lang="en-CA" dirty="0" smtClean="0"/>
              <a:t>To do so, take the 50-question IPIP NEO short form </a:t>
            </a:r>
            <a:r>
              <a:rPr lang="en-CA" dirty="0" smtClean="0">
                <a:hlinkClick r:id="rId3"/>
              </a:rPr>
              <a:t>here</a:t>
            </a:r>
            <a:r>
              <a:rPr lang="en-CA" baseline="30000" dirty="0" smtClean="0"/>
              <a:t>1</a:t>
            </a:r>
            <a:r>
              <a:rPr lang="en-CA" dirty="0" smtClean="0"/>
              <a:t>, which is provided for educational purposes, but correlates highly with the NEO-PI-R used for the country data</a:t>
            </a:r>
            <a:r>
              <a:rPr lang="en-CA" baseline="30000" dirty="0"/>
              <a:t>2</a:t>
            </a:r>
            <a:endParaRPr lang="en-CA" baseline="30000" dirty="0" smtClean="0"/>
          </a:p>
          <a:p>
            <a:endParaRPr lang="en-CA" dirty="0"/>
          </a:p>
          <a:p>
            <a:r>
              <a:rPr lang="en-CA" dirty="0" smtClean="0"/>
              <a:t>You will get </a:t>
            </a:r>
            <a:r>
              <a:rPr lang="en-CA" i="1" dirty="0"/>
              <a:t>percentile scores</a:t>
            </a:r>
            <a:r>
              <a:rPr lang="en-CA" dirty="0"/>
              <a:t> for </a:t>
            </a:r>
            <a:r>
              <a:rPr lang="en-CA" dirty="0" smtClean="0"/>
              <a:t>Extraversion, Agreeableness, Conscientiousness, Neuroticism, and Openness </a:t>
            </a:r>
            <a:r>
              <a:rPr lang="en-CA" dirty="0"/>
              <a:t>to Experience  </a:t>
            </a:r>
            <a:r>
              <a:rPr lang="en-CA" dirty="0" smtClean="0"/>
              <a:t>which you can convert to </a:t>
            </a:r>
            <a:r>
              <a:rPr lang="en-CA" i="1" dirty="0" smtClean="0"/>
              <a:t>“world average” </a:t>
            </a:r>
            <a:r>
              <a:rPr lang="en-CA" dirty="0" smtClean="0"/>
              <a:t>scores on the table in the next slide for comparison with the country data</a:t>
            </a:r>
          </a:p>
          <a:p>
            <a:endParaRPr lang="en-CA" dirty="0"/>
          </a:p>
          <a:p>
            <a:r>
              <a:rPr lang="en-CA" dirty="0" smtClean="0">
                <a:solidFill>
                  <a:schemeClr val="accent2"/>
                </a:solidFill>
              </a:rPr>
              <a:t>If you choose this activity, please be aware that it is for </a:t>
            </a:r>
            <a:r>
              <a:rPr lang="en-CA" b="1" dirty="0" smtClean="0">
                <a:solidFill>
                  <a:schemeClr val="accent2"/>
                </a:solidFill>
              </a:rPr>
              <a:t>educational purposes only</a:t>
            </a:r>
            <a:r>
              <a:rPr lang="en-CA" dirty="0" smtClean="0">
                <a:solidFill>
                  <a:schemeClr val="accent2"/>
                </a:solidFill>
              </a:rPr>
              <a:t> and that scores will only be estimates because the two tests and norms are related but </a:t>
            </a:r>
            <a:r>
              <a:rPr lang="en-CA" b="1" dirty="0" smtClean="0">
                <a:solidFill>
                  <a:schemeClr val="accent2"/>
                </a:solidFill>
              </a:rPr>
              <a:t>not directly comparable</a:t>
            </a:r>
            <a:r>
              <a:rPr lang="en-CA" dirty="0" smtClean="0">
                <a:solidFill>
                  <a:schemeClr val="accent2"/>
                </a:solidFill>
              </a:rPr>
              <a:t>! </a:t>
            </a:r>
            <a:r>
              <a:rPr lang="en-CA" dirty="0" smtClean="0">
                <a:solidFill>
                  <a:schemeClr val="accent2"/>
                </a:solidFill>
                <a:sym typeface="Wingdings" pitchFamily="2" charset="2"/>
              </a:rPr>
              <a:t></a:t>
            </a:r>
            <a:endParaRPr lang="en-CA" dirty="0">
              <a:solidFill>
                <a:schemeClr val="accent2"/>
              </a:solidFill>
            </a:endParaRPr>
          </a:p>
        </p:txBody>
      </p:sp>
      <p:sp>
        <p:nvSpPr>
          <p:cNvPr id="6" name="Rectangle 5"/>
          <p:cNvSpPr/>
          <p:nvPr/>
        </p:nvSpPr>
        <p:spPr>
          <a:xfrm>
            <a:off x="0" y="6600259"/>
            <a:ext cx="9144000" cy="261610"/>
          </a:xfrm>
          <a:prstGeom prst="rect">
            <a:avLst/>
          </a:prstGeom>
        </p:spPr>
        <p:txBody>
          <a:bodyPr wrap="square">
            <a:spAutoFit/>
          </a:bodyPr>
          <a:lstStyle/>
          <a:p>
            <a:pPr algn="r"/>
            <a:r>
              <a:rPr lang="en-CA" sz="1100" baseline="30000" dirty="0"/>
              <a:t>1 </a:t>
            </a:r>
            <a:r>
              <a:rPr lang="en-CA" sz="1100" dirty="0" smtClean="0"/>
              <a:t>Johnson (2001); </a:t>
            </a:r>
            <a:r>
              <a:rPr lang="en-CA" sz="1100" baseline="30000" dirty="0" smtClean="0"/>
              <a:t>2</a:t>
            </a:r>
            <a:r>
              <a:rPr lang="en-CA" sz="1100" dirty="0" smtClean="0"/>
              <a:t>Goldberg (1999)</a:t>
            </a:r>
            <a:endParaRPr lang="en-CA" sz="1100" dirty="0"/>
          </a:p>
        </p:txBody>
      </p:sp>
    </p:spTree>
    <p:extLst>
      <p:ext uri="{BB962C8B-B14F-4D97-AF65-F5344CB8AC3E}">
        <p14:creationId xmlns:p14="http://schemas.microsoft.com/office/powerpoint/2010/main" val="38166434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lstStyle/>
          <a:p>
            <a:r>
              <a:rPr lang="en-CA" dirty="0" smtClean="0"/>
              <a:t>Optional Activity</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8048822"/>
              </p:ext>
            </p:extLst>
          </p:nvPr>
        </p:nvGraphicFramePr>
        <p:xfrm>
          <a:off x="251520" y="1931780"/>
          <a:ext cx="8712968" cy="4819650"/>
        </p:xfrm>
        <a:graphic>
          <a:graphicData uri="http://schemas.openxmlformats.org/drawingml/2006/table">
            <a:tbl>
              <a:tblPr firstRow="1" bandRow="1">
                <a:tableStyleId>{9D7B26C5-4107-4FEC-AEDC-1716B250A1EF}</a:tableStyleId>
              </a:tblPr>
              <a:tblGrid>
                <a:gridCol w="2178242"/>
                <a:gridCol w="2178242"/>
                <a:gridCol w="2178242"/>
                <a:gridCol w="2178242"/>
              </a:tblGrid>
              <a:tr h="180000">
                <a:tc>
                  <a:txBody>
                    <a:bodyPr/>
                    <a:lstStyle/>
                    <a:p>
                      <a:pPr algn="ctr"/>
                      <a:r>
                        <a:rPr lang="en-CA" dirty="0" smtClean="0"/>
                        <a:t>IPIP NEO Score</a:t>
                      </a:r>
                      <a:endParaRPr lang="en-CA" dirty="0"/>
                    </a:p>
                  </a:txBody>
                  <a:tcPr/>
                </a:tc>
                <a:tc>
                  <a:txBody>
                    <a:bodyPr/>
                    <a:lstStyle/>
                    <a:p>
                      <a:pPr algn="ctr"/>
                      <a:r>
                        <a:rPr lang="en-CA" dirty="0" smtClean="0"/>
                        <a:t>“World Score”</a:t>
                      </a:r>
                      <a:endParaRPr lang="en-C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t>IPIP NEO Score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t>“World Score”</a:t>
                      </a:r>
                    </a:p>
                  </a:txBody>
                  <a:tcPr/>
                </a:tc>
              </a:tr>
              <a:tr h="180000">
                <a:tc>
                  <a:txBody>
                    <a:bodyPr/>
                    <a:lstStyle/>
                    <a:p>
                      <a:pPr algn="ctr" fontAlgn="b"/>
                      <a:r>
                        <a:rPr lang="en-CA" sz="2400" u="none" strike="noStrike" dirty="0" smtClean="0">
                          <a:effectLst/>
                        </a:rPr>
                        <a:t>1</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a:effectLst/>
                        </a:rPr>
                        <a:t>-23</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smtClean="0">
                          <a:effectLst/>
                        </a:rPr>
                        <a:t>55</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a:effectLst/>
                        </a:rPr>
                        <a:t>1</a:t>
                      </a:r>
                      <a:endParaRPr lang="en-CA" sz="2400" b="0" i="0" u="none" strike="noStrike" dirty="0">
                        <a:solidFill>
                          <a:srgbClr val="000000"/>
                        </a:solidFill>
                        <a:effectLst/>
                        <a:latin typeface="Calibri"/>
                      </a:endParaRPr>
                    </a:p>
                  </a:txBody>
                  <a:tcPr marL="9525" marR="9525" marT="9525" marB="0" anchor="b"/>
                </a:tc>
              </a:tr>
              <a:tr h="180000">
                <a:tc>
                  <a:txBody>
                    <a:bodyPr/>
                    <a:lstStyle/>
                    <a:p>
                      <a:pPr algn="ctr" fontAlgn="b"/>
                      <a:r>
                        <a:rPr lang="en-CA" sz="2400" u="none" strike="noStrike" dirty="0" smtClean="0">
                          <a:effectLst/>
                        </a:rPr>
                        <a:t>5</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a:effectLst/>
                        </a:rPr>
                        <a:t>-16</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smtClean="0">
                          <a:effectLst/>
                        </a:rPr>
                        <a:t>60</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a:effectLst/>
                        </a:rPr>
                        <a:t>2</a:t>
                      </a:r>
                      <a:endParaRPr lang="en-CA" sz="2400" b="0" i="0" u="none" strike="noStrike">
                        <a:solidFill>
                          <a:srgbClr val="000000"/>
                        </a:solidFill>
                        <a:effectLst/>
                        <a:latin typeface="Calibri"/>
                      </a:endParaRPr>
                    </a:p>
                  </a:txBody>
                  <a:tcPr marL="9525" marR="9525" marT="9525" marB="0" anchor="b"/>
                </a:tc>
              </a:tr>
              <a:tr h="180000">
                <a:tc>
                  <a:txBody>
                    <a:bodyPr/>
                    <a:lstStyle/>
                    <a:p>
                      <a:pPr algn="ctr" fontAlgn="b"/>
                      <a:r>
                        <a:rPr lang="en-CA" sz="2400" u="none" strike="noStrike" dirty="0" smtClean="0">
                          <a:effectLst/>
                        </a:rPr>
                        <a:t>10</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a:effectLst/>
                        </a:rPr>
                        <a:t>-13</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smtClean="0">
                          <a:effectLst/>
                        </a:rPr>
                        <a:t>65</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a:effectLst/>
                        </a:rPr>
                        <a:t>4</a:t>
                      </a:r>
                      <a:endParaRPr lang="en-CA" sz="2400" b="0" i="0" u="none" strike="noStrike">
                        <a:solidFill>
                          <a:srgbClr val="000000"/>
                        </a:solidFill>
                        <a:effectLst/>
                        <a:latin typeface="Calibri"/>
                      </a:endParaRPr>
                    </a:p>
                  </a:txBody>
                  <a:tcPr marL="9525" marR="9525" marT="9525" marB="0" anchor="b"/>
                </a:tc>
              </a:tr>
              <a:tr h="180000">
                <a:tc>
                  <a:txBody>
                    <a:bodyPr/>
                    <a:lstStyle/>
                    <a:p>
                      <a:pPr algn="ctr" fontAlgn="b"/>
                      <a:r>
                        <a:rPr lang="en-CA" sz="2400" u="none" strike="noStrike" dirty="0" smtClean="0">
                          <a:effectLst/>
                        </a:rPr>
                        <a:t>15</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a:effectLst/>
                        </a:rPr>
                        <a:t>-10</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smtClean="0">
                          <a:effectLst/>
                        </a:rPr>
                        <a:t>70</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a:effectLst/>
                        </a:rPr>
                        <a:t>5</a:t>
                      </a:r>
                      <a:endParaRPr lang="en-CA" sz="2400" b="0" i="0" u="none" strike="noStrike">
                        <a:solidFill>
                          <a:srgbClr val="000000"/>
                        </a:solidFill>
                        <a:effectLst/>
                        <a:latin typeface="Calibri"/>
                      </a:endParaRPr>
                    </a:p>
                  </a:txBody>
                  <a:tcPr marL="9525" marR="9525" marT="9525" marB="0" anchor="b"/>
                </a:tc>
              </a:tr>
              <a:tr h="180000">
                <a:tc>
                  <a:txBody>
                    <a:bodyPr/>
                    <a:lstStyle/>
                    <a:p>
                      <a:pPr algn="ctr" fontAlgn="b"/>
                      <a:r>
                        <a:rPr lang="en-CA" sz="2400" u="none" strike="noStrike" dirty="0" smtClean="0">
                          <a:effectLst/>
                        </a:rPr>
                        <a:t>20</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a:effectLst/>
                        </a:rPr>
                        <a:t>-</a:t>
                      </a:r>
                      <a:r>
                        <a:rPr lang="en-CA" sz="2400" u="none" strike="noStrike" dirty="0" smtClean="0">
                          <a:effectLst/>
                        </a:rPr>
                        <a:t>8</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smtClean="0">
                          <a:effectLst/>
                        </a:rPr>
                        <a:t>75</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a:effectLst/>
                        </a:rPr>
                        <a:t>7</a:t>
                      </a:r>
                      <a:endParaRPr lang="en-CA" sz="2400" b="0" i="0" u="none" strike="noStrike">
                        <a:solidFill>
                          <a:srgbClr val="000000"/>
                        </a:solidFill>
                        <a:effectLst/>
                        <a:latin typeface="Calibri"/>
                      </a:endParaRPr>
                    </a:p>
                  </a:txBody>
                  <a:tcPr marL="9525" marR="9525" marT="9525" marB="0" anchor="b"/>
                </a:tc>
              </a:tr>
              <a:tr h="180000">
                <a:tc>
                  <a:txBody>
                    <a:bodyPr/>
                    <a:lstStyle/>
                    <a:p>
                      <a:pPr algn="ctr" fontAlgn="b"/>
                      <a:r>
                        <a:rPr lang="en-CA" sz="2400" u="none" strike="noStrike" dirty="0" smtClean="0">
                          <a:effectLst/>
                        </a:rPr>
                        <a:t>25</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a:effectLst/>
                        </a:rPr>
                        <a:t>-</a:t>
                      </a:r>
                      <a:r>
                        <a:rPr lang="en-CA" sz="2400" u="none" strike="noStrike" dirty="0" smtClean="0">
                          <a:effectLst/>
                        </a:rPr>
                        <a:t>7</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smtClean="0">
                          <a:effectLst/>
                        </a:rPr>
                        <a:t>80</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a:effectLst/>
                        </a:rPr>
                        <a:t>8</a:t>
                      </a:r>
                      <a:endParaRPr lang="en-CA" sz="2400" b="0" i="0" u="none" strike="noStrike">
                        <a:solidFill>
                          <a:srgbClr val="000000"/>
                        </a:solidFill>
                        <a:effectLst/>
                        <a:latin typeface="Calibri"/>
                      </a:endParaRPr>
                    </a:p>
                  </a:txBody>
                  <a:tcPr marL="9525" marR="9525" marT="9525" marB="0" anchor="b"/>
                </a:tc>
              </a:tr>
              <a:tr h="180000">
                <a:tc>
                  <a:txBody>
                    <a:bodyPr/>
                    <a:lstStyle/>
                    <a:p>
                      <a:pPr algn="ctr" fontAlgn="b"/>
                      <a:r>
                        <a:rPr lang="en-CA" sz="2400" u="none" strike="noStrike" dirty="0" smtClean="0">
                          <a:effectLst/>
                        </a:rPr>
                        <a:t>30</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a:effectLst/>
                        </a:rPr>
                        <a:t>-</a:t>
                      </a:r>
                      <a:r>
                        <a:rPr lang="en-CA" sz="2400" u="none" strike="noStrike" dirty="0" smtClean="0">
                          <a:effectLst/>
                        </a:rPr>
                        <a:t>5</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smtClean="0">
                          <a:effectLst/>
                        </a:rPr>
                        <a:t>85</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a:effectLst/>
                        </a:rPr>
                        <a:t>10</a:t>
                      </a:r>
                      <a:endParaRPr lang="en-CA" sz="2400" b="0" i="0" u="none" strike="noStrike" dirty="0">
                        <a:solidFill>
                          <a:srgbClr val="000000"/>
                        </a:solidFill>
                        <a:effectLst/>
                        <a:latin typeface="Calibri"/>
                      </a:endParaRPr>
                    </a:p>
                  </a:txBody>
                  <a:tcPr marL="9525" marR="9525" marT="9525" marB="0" anchor="b"/>
                </a:tc>
              </a:tr>
              <a:tr h="180000">
                <a:tc>
                  <a:txBody>
                    <a:bodyPr/>
                    <a:lstStyle/>
                    <a:p>
                      <a:pPr algn="ctr" fontAlgn="b"/>
                      <a:r>
                        <a:rPr lang="en-CA" sz="2400" u="none" strike="noStrike" dirty="0" smtClean="0">
                          <a:effectLst/>
                        </a:rPr>
                        <a:t>35</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a:effectLst/>
                        </a:rPr>
                        <a:t>-</a:t>
                      </a:r>
                      <a:r>
                        <a:rPr lang="en-CA" sz="2400" u="none" strike="noStrike" dirty="0" smtClean="0">
                          <a:effectLst/>
                        </a:rPr>
                        <a:t>4</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smtClean="0">
                          <a:effectLst/>
                        </a:rPr>
                        <a:t>90</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a:effectLst/>
                        </a:rPr>
                        <a:t>13</a:t>
                      </a:r>
                      <a:endParaRPr lang="en-CA" sz="2400" b="0" i="0" u="none" strike="noStrike" dirty="0">
                        <a:solidFill>
                          <a:srgbClr val="000000"/>
                        </a:solidFill>
                        <a:effectLst/>
                        <a:latin typeface="Calibri"/>
                      </a:endParaRPr>
                    </a:p>
                  </a:txBody>
                  <a:tcPr marL="9525" marR="9525" marT="9525" marB="0" anchor="b"/>
                </a:tc>
              </a:tr>
              <a:tr h="180000">
                <a:tc>
                  <a:txBody>
                    <a:bodyPr/>
                    <a:lstStyle/>
                    <a:p>
                      <a:pPr algn="ctr" fontAlgn="b"/>
                      <a:r>
                        <a:rPr lang="en-CA" sz="2400" u="none" strike="noStrike" dirty="0" smtClean="0">
                          <a:effectLst/>
                        </a:rPr>
                        <a:t>40</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a:effectLst/>
                        </a:rPr>
                        <a:t>-</a:t>
                      </a:r>
                      <a:r>
                        <a:rPr lang="en-CA" sz="2400" u="none" strike="noStrike" dirty="0" smtClean="0">
                          <a:effectLst/>
                        </a:rPr>
                        <a:t>2</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smtClean="0">
                          <a:effectLst/>
                        </a:rPr>
                        <a:t>95</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a:effectLst/>
                        </a:rPr>
                        <a:t>16</a:t>
                      </a:r>
                      <a:endParaRPr lang="en-CA" sz="2400" b="0" i="0" u="none" strike="noStrike" dirty="0">
                        <a:solidFill>
                          <a:srgbClr val="000000"/>
                        </a:solidFill>
                        <a:effectLst/>
                        <a:latin typeface="Calibri"/>
                      </a:endParaRPr>
                    </a:p>
                  </a:txBody>
                  <a:tcPr marL="9525" marR="9525" marT="9525" marB="0" anchor="b"/>
                </a:tc>
              </a:tr>
              <a:tr h="180000">
                <a:tc>
                  <a:txBody>
                    <a:bodyPr/>
                    <a:lstStyle/>
                    <a:p>
                      <a:pPr algn="ctr" fontAlgn="b"/>
                      <a:r>
                        <a:rPr lang="en-CA" sz="2400" u="none" strike="noStrike" dirty="0" smtClean="0">
                          <a:effectLst/>
                        </a:rPr>
                        <a:t>45</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a:effectLst/>
                        </a:rPr>
                        <a:t>-</a:t>
                      </a:r>
                      <a:r>
                        <a:rPr lang="en-CA" sz="2400" u="none" strike="noStrike" dirty="0" smtClean="0">
                          <a:effectLst/>
                        </a:rPr>
                        <a:t>1</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smtClean="0">
                          <a:effectLst/>
                        </a:rPr>
                        <a:t>99</a:t>
                      </a:r>
                      <a:endParaRPr lang="en-CA" sz="2400" b="0" i="0" u="none" strike="noStrike" dirty="0">
                        <a:solidFill>
                          <a:srgbClr val="000000"/>
                        </a:solidFill>
                        <a:effectLst/>
                        <a:latin typeface="Calibri"/>
                      </a:endParaRPr>
                    </a:p>
                  </a:txBody>
                  <a:tcPr marL="9525" marR="9525" marT="9525" marB="0" anchor="b"/>
                </a:tc>
                <a:tc>
                  <a:txBody>
                    <a:bodyPr/>
                    <a:lstStyle/>
                    <a:p>
                      <a:pPr algn="ctr" fontAlgn="b"/>
                      <a:r>
                        <a:rPr lang="en-CA" sz="2400" u="none" strike="noStrike" dirty="0">
                          <a:effectLst/>
                        </a:rPr>
                        <a:t>23</a:t>
                      </a:r>
                      <a:endParaRPr lang="en-CA" sz="2400" b="0" i="0" u="none" strike="noStrike" dirty="0">
                        <a:solidFill>
                          <a:srgbClr val="000000"/>
                        </a:solidFill>
                        <a:effectLst/>
                        <a:latin typeface="Calibri"/>
                      </a:endParaRPr>
                    </a:p>
                  </a:txBody>
                  <a:tcPr marL="9525" marR="9525" marT="9525" marB="0" anchor="b"/>
                </a:tc>
              </a:tr>
              <a:tr h="180000">
                <a:tc>
                  <a:txBody>
                    <a:bodyPr/>
                    <a:lstStyle/>
                    <a:p>
                      <a:pPr algn="ctr" fontAlgn="b"/>
                      <a:r>
                        <a:rPr lang="en-CA" sz="2400" u="none" strike="noStrike" dirty="0" smtClean="0">
                          <a:effectLst/>
                        </a:rPr>
                        <a:t>50</a:t>
                      </a:r>
                      <a:endParaRPr lang="en-CA" sz="2400" b="0" i="0" u="none" strike="noStrike" dirty="0">
                        <a:solidFill>
                          <a:srgbClr val="000000"/>
                        </a:solidFill>
                        <a:effectLst/>
                        <a:latin typeface="Calibri"/>
                      </a:endParaRPr>
                    </a:p>
                  </a:txBody>
                  <a:tcPr marL="9525" marR="9525" marT="9525" marB="0" anchor="ctr"/>
                </a:tc>
                <a:tc>
                  <a:txBody>
                    <a:bodyPr/>
                    <a:lstStyle/>
                    <a:p>
                      <a:pPr algn="ctr" fontAlgn="b"/>
                      <a:r>
                        <a:rPr lang="en-CA" sz="2400" u="none" strike="noStrike" dirty="0" smtClean="0">
                          <a:effectLst/>
                        </a:rPr>
                        <a:t>0</a:t>
                      </a:r>
                      <a:endParaRPr lang="en-CA" sz="2400" b="0" i="0" u="none" strike="noStrike" dirty="0">
                        <a:solidFill>
                          <a:srgbClr val="000000"/>
                        </a:solidFill>
                        <a:effectLst/>
                        <a:latin typeface="Calibri"/>
                      </a:endParaRPr>
                    </a:p>
                  </a:txBody>
                  <a:tcPr marL="9525" marR="9525" marT="9525" marB="0" anchor="ctr"/>
                </a:tc>
                <a:tc>
                  <a:txBody>
                    <a:bodyPr/>
                    <a:lstStyle/>
                    <a:p>
                      <a:pPr algn="ctr"/>
                      <a:endParaRPr lang="en-CA" sz="4000" dirty="0"/>
                    </a:p>
                  </a:txBody>
                  <a:tcPr anchor="ctr"/>
                </a:tc>
                <a:tc>
                  <a:txBody>
                    <a:bodyPr/>
                    <a:lstStyle/>
                    <a:p>
                      <a:pPr algn="ctr"/>
                      <a:endParaRPr lang="en-CA" sz="4000" dirty="0"/>
                    </a:p>
                  </a:txBody>
                  <a:tcPr anchor="ctr"/>
                </a:tc>
              </a:tr>
            </a:tbl>
          </a:graphicData>
        </a:graphic>
      </p:graphicFrame>
      <p:sp>
        <p:nvSpPr>
          <p:cNvPr id="9" name="Content Placeholder 4"/>
          <p:cNvSpPr txBox="1">
            <a:spLocks/>
          </p:cNvSpPr>
          <p:nvPr/>
        </p:nvSpPr>
        <p:spPr>
          <a:xfrm>
            <a:off x="395536" y="1484784"/>
            <a:ext cx="8424936" cy="50405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CA" dirty="0" smtClean="0"/>
              <a:t>IPIP NEO to “World Score” Conversion Table</a:t>
            </a:r>
            <a:endParaRPr lang="en-CA" dirty="0"/>
          </a:p>
        </p:txBody>
      </p:sp>
    </p:spTree>
    <p:extLst>
      <p:ext uri="{BB962C8B-B14F-4D97-AF65-F5344CB8AC3E}">
        <p14:creationId xmlns:p14="http://schemas.microsoft.com/office/powerpoint/2010/main" val="31730731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959424" y="6334780"/>
            <a:ext cx="5184576" cy="553998"/>
          </a:xfrm>
          <a:prstGeom prst="rect">
            <a:avLst/>
          </a:prstGeom>
          <a:noFill/>
        </p:spPr>
        <p:txBody>
          <a:bodyPr wrap="square" rtlCol="0">
            <a:spAutoFit/>
          </a:bodyPr>
          <a:lstStyle/>
          <a:p>
            <a:pPr algn="ctr"/>
            <a:r>
              <a:rPr lang="en-CA" b="1" dirty="0" smtClean="0"/>
              <a:t>World average = 0, SD = 10</a:t>
            </a:r>
            <a:r>
              <a:rPr lang="en-CA" b="1" baseline="30000" dirty="0" smtClean="0"/>
              <a:t>1</a:t>
            </a:r>
          </a:p>
          <a:p>
            <a:pPr algn="r"/>
            <a:r>
              <a:rPr lang="en-CA" sz="1200" baseline="30000" dirty="0" smtClean="0"/>
              <a:t>1</a:t>
            </a:r>
            <a:r>
              <a:rPr lang="en-CA" sz="1200" dirty="0" smtClean="0"/>
              <a:t>McCrae </a:t>
            </a:r>
            <a:r>
              <a:rPr lang="en-CA" sz="1200" dirty="0"/>
              <a:t>&amp; </a:t>
            </a:r>
            <a:r>
              <a:rPr lang="en-CA" sz="1200" dirty="0" err="1" smtClean="0"/>
              <a:t>Terracciano</a:t>
            </a:r>
            <a:r>
              <a:rPr lang="en-CA" sz="1200" dirty="0" smtClean="0"/>
              <a:t> (2005a)</a:t>
            </a:r>
            <a:endParaRPr lang="en-CA" sz="1600" dirty="0"/>
          </a:p>
        </p:txBody>
      </p:sp>
      <p:graphicFrame>
        <p:nvGraphicFramePr>
          <p:cNvPr id="13" name="Chart 12"/>
          <p:cNvGraphicFramePr>
            <a:graphicFrameLocks/>
          </p:cNvGraphicFramePr>
          <p:nvPr>
            <p:extLst>
              <p:ext uri="{D42A27DB-BD31-4B8C-83A1-F6EECF244321}">
                <p14:modId xmlns:p14="http://schemas.microsoft.com/office/powerpoint/2010/main" val="181762964"/>
              </p:ext>
            </p:extLst>
          </p:nvPr>
        </p:nvGraphicFramePr>
        <p:xfrm>
          <a:off x="0" y="404984"/>
          <a:ext cx="9144000" cy="288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3"/>
          <p:cNvSpPr>
            <a:spLocks noGrp="1"/>
          </p:cNvSpPr>
          <p:nvPr>
            <p:ph type="title"/>
          </p:nvPr>
        </p:nvSpPr>
        <p:spPr>
          <a:xfrm>
            <a:off x="251520" y="479994"/>
            <a:ext cx="8682168" cy="662746"/>
          </a:xfrm>
        </p:spPr>
        <p:txBody>
          <a:bodyPr>
            <a:normAutofit/>
          </a:bodyPr>
          <a:lstStyle/>
          <a:p>
            <a:pPr algn="ctr"/>
            <a:r>
              <a:rPr lang="en-CA" sz="4000" dirty="0"/>
              <a:t>Neuroticism</a:t>
            </a:r>
            <a:endParaRPr lang="en-CA" sz="3600" dirty="0"/>
          </a:p>
        </p:txBody>
      </p:sp>
      <p:sp>
        <p:nvSpPr>
          <p:cNvPr id="9" name="Title 3"/>
          <p:cNvSpPr txBox="1">
            <a:spLocks/>
          </p:cNvSpPr>
          <p:nvPr/>
        </p:nvSpPr>
        <p:spPr>
          <a:xfrm>
            <a:off x="426336" y="3140968"/>
            <a:ext cx="8682168" cy="71095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a:t>Extroversion</a:t>
            </a:r>
            <a:endParaRPr lang="en-CA" sz="3600" dirty="0">
              <a:solidFill>
                <a:srgbClr val="04617B"/>
              </a:solidFill>
            </a:endParaRPr>
          </a:p>
        </p:txBody>
      </p:sp>
      <p:graphicFrame>
        <p:nvGraphicFramePr>
          <p:cNvPr id="14" name="Chart 13"/>
          <p:cNvGraphicFramePr>
            <a:graphicFrameLocks/>
          </p:cNvGraphicFramePr>
          <p:nvPr>
            <p:extLst>
              <p:ext uri="{D42A27DB-BD31-4B8C-83A1-F6EECF244321}">
                <p14:modId xmlns:p14="http://schemas.microsoft.com/office/powerpoint/2010/main" val="1625292254"/>
              </p:ext>
            </p:extLst>
          </p:nvPr>
        </p:nvGraphicFramePr>
        <p:xfrm>
          <a:off x="-37402" y="3804506"/>
          <a:ext cx="9144000" cy="2880000"/>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2492896"/>
            <a:ext cx="181575" cy="1967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4221088"/>
            <a:ext cx="181575" cy="196706"/>
          </a:xfrm>
          <a:prstGeom prst="rect">
            <a:avLst/>
          </a:prstGeom>
        </p:spPr>
      </p:pic>
      <p:sp>
        <p:nvSpPr>
          <p:cNvPr id="18" name="Rectangle 17"/>
          <p:cNvSpPr/>
          <p:nvPr/>
        </p:nvSpPr>
        <p:spPr>
          <a:xfrm>
            <a:off x="6175963" y="3161356"/>
            <a:ext cx="2500493" cy="461665"/>
          </a:xfrm>
          <a:prstGeom prst="rect">
            <a:avLst/>
          </a:prstGeom>
          <a:noFill/>
        </p:spPr>
        <p:txBody>
          <a:bodyPr wrap="none" lIns="91440" tIns="45720" rIns="91440" bIns="45720">
            <a:spAutoFit/>
          </a:bodyPr>
          <a:lstStyle/>
          <a:p>
            <a:pPr algn="ctr"/>
            <a:r>
              <a:rPr lang="en-CA" sz="2400" dirty="0" smtClean="0">
                <a:ln w="10160">
                  <a:solidFill>
                    <a:srgbClr val="C00000"/>
                  </a:solidFill>
                  <a:prstDash val="solid"/>
                </a:ln>
                <a:solidFill>
                  <a:srgbClr val="FFFFFF"/>
                </a:solidFill>
                <a:effectLst>
                  <a:outerShdw blurRad="38100" dist="32000" dir="5400000" algn="tl">
                    <a:srgbClr val="000000">
                      <a:alpha val="30000"/>
                    </a:srgbClr>
                  </a:outerShdw>
                </a:effectLst>
              </a:rPr>
              <a:t>More Extroverted</a:t>
            </a:r>
            <a:endParaRPr lang="en-CA" sz="2400" dirty="0">
              <a:ln w="10160">
                <a:solidFill>
                  <a:srgbClr val="C00000"/>
                </a:solidFill>
                <a:prstDash val="solid"/>
              </a:ln>
              <a:solidFill>
                <a:srgbClr val="FFFFFF"/>
              </a:solidFill>
              <a:effectLst>
                <a:outerShdw blurRad="38100" dist="32000" dir="5400000" algn="tl">
                  <a:srgbClr val="000000">
                    <a:alpha val="30000"/>
                  </a:srgbClr>
                </a:outerShdw>
              </a:effectLst>
            </a:endParaRPr>
          </a:p>
        </p:txBody>
      </p:sp>
      <p:cxnSp>
        <p:nvCxnSpPr>
          <p:cNvPr id="19" name="Straight Arrow Connector 18"/>
          <p:cNvCxnSpPr/>
          <p:nvPr/>
        </p:nvCxnSpPr>
        <p:spPr>
          <a:xfrm>
            <a:off x="7282546" y="3653786"/>
            <a:ext cx="385798" cy="495294"/>
          </a:xfrm>
          <a:prstGeom prst="straightConnector1">
            <a:avLst/>
          </a:prstGeom>
          <a:ln>
            <a:solidFill>
              <a:srgbClr val="CC0000"/>
            </a:solidFill>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43367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par>
                          <p:cTn id="9" fill="hold">
                            <p:stCondLst>
                              <p:cond delay="0"/>
                            </p:stCondLst>
                            <p:childTnLst>
                              <p:par>
                                <p:cTn id="10" presetID="32" presetClass="emph" presetSubtype="0" fill="hold" grpId="1" nodeType="afterEffect">
                                  <p:stCondLst>
                                    <p:cond delay="1000"/>
                                  </p:stCondLst>
                                  <p:childTnLst>
                                    <p:animRot by="120000">
                                      <p:cBhvr>
                                        <p:cTn id="11" dur="100" fill="hold">
                                          <p:stCondLst>
                                            <p:cond delay="0"/>
                                          </p:stCondLst>
                                        </p:cTn>
                                        <p:tgtEl>
                                          <p:spTgt spid="18"/>
                                        </p:tgtEl>
                                        <p:attrNameLst>
                                          <p:attrName>r</p:attrName>
                                        </p:attrNameLst>
                                      </p:cBhvr>
                                    </p:animRot>
                                    <p:animRot by="-240000">
                                      <p:cBhvr>
                                        <p:cTn id="12" dur="200" fill="hold">
                                          <p:stCondLst>
                                            <p:cond delay="200"/>
                                          </p:stCondLst>
                                        </p:cTn>
                                        <p:tgtEl>
                                          <p:spTgt spid="18"/>
                                        </p:tgtEl>
                                        <p:attrNameLst>
                                          <p:attrName>r</p:attrName>
                                        </p:attrNameLst>
                                      </p:cBhvr>
                                    </p:animRot>
                                    <p:animRot by="240000">
                                      <p:cBhvr>
                                        <p:cTn id="13" dur="200" fill="hold">
                                          <p:stCondLst>
                                            <p:cond delay="400"/>
                                          </p:stCondLst>
                                        </p:cTn>
                                        <p:tgtEl>
                                          <p:spTgt spid="18"/>
                                        </p:tgtEl>
                                        <p:attrNameLst>
                                          <p:attrName>r</p:attrName>
                                        </p:attrNameLst>
                                      </p:cBhvr>
                                    </p:animRot>
                                    <p:animRot by="-240000">
                                      <p:cBhvr>
                                        <p:cTn id="14" dur="200" fill="hold">
                                          <p:stCondLst>
                                            <p:cond delay="600"/>
                                          </p:stCondLst>
                                        </p:cTn>
                                        <p:tgtEl>
                                          <p:spTgt spid="18"/>
                                        </p:tgtEl>
                                        <p:attrNameLst>
                                          <p:attrName>r</p:attrName>
                                        </p:attrNameLst>
                                      </p:cBhvr>
                                    </p:animRot>
                                    <p:animRot by="120000">
                                      <p:cBhvr>
                                        <p:cTn id="15"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069869246"/>
              </p:ext>
            </p:extLst>
          </p:nvPr>
        </p:nvGraphicFramePr>
        <p:xfrm>
          <a:off x="-35496" y="3787876"/>
          <a:ext cx="9144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585851101"/>
              </p:ext>
            </p:extLst>
          </p:nvPr>
        </p:nvGraphicFramePr>
        <p:xfrm>
          <a:off x="0" y="404664"/>
          <a:ext cx="9144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3959424" y="6334780"/>
            <a:ext cx="5184576" cy="553998"/>
          </a:xfrm>
          <a:prstGeom prst="rect">
            <a:avLst/>
          </a:prstGeom>
          <a:noFill/>
        </p:spPr>
        <p:txBody>
          <a:bodyPr wrap="square" rtlCol="0">
            <a:spAutoFit/>
          </a:bodyPr>
          <a:lstStyle/>
          <a:p>
            <a:pPr algn="ctr"/>
            <a:r>
              <a:rPr lang="en-CA" b="1" dirty="0" smtClean="0"/>
              <a:t>World average = 0, SD = 10</a:t>
            </a:r>
            <a:r>
              <a:rPr lang="en-CA" b="1" baseline="30000" dirty="0" smtClean="0"/>
              <a:t>1</a:t>
            </a:r>
          </a:p>
          <a:p>
            <a:pPr algn="r"/>
            <a:r>
              <a:rPr lang="en-CA" sz="1200" baseline="30000" dirty="0" smtClean="0"/>
              <a:t>1</a:t>
            </a:r>
            <a:r>
              <a:rPr lang="en-CA" sz="1200" dirty="0" smtClean="0"/>
              <a:t>McCrae </a:t>
            </a:r>
            <a:r>
              <a:rPr lang="en-CA" sz="1200" dirty="0"/>
              <a:t>&amp; </a:t>
            </a:r>
            <a:r>
              <a:rPr lang="en-CA" sz="1200" dirty="0" err="1" smtClean="0"/>
              <a:t>Terracciano</a:t>
            </a:r>
            <a:r>
              <a:rPr lang="en-CA" sz="1200" dirty="0" smtClean="0"/>
              <a:t> (2005a)</a:t>
            </a:r>
            <a:endParaRPr lang="en-CA" sz="1600" dirty="0"/>
          </a:p>
        </p:txBody>
      </p:sp>
      <p:sp>
        <p:nvSpPr>
          <p:cNvPr id="6" name="Title 3"/>
          <p:cNvSpPr>
            <a:spLocks noGrp="1"/>
          </p:cNvSpPr>
          <p:nvPr>
            <p:ph type="title"/>
          </p:nvPr>
        </p:nvSpPr>
        <p:spPr>
          <a:xfrm>
            <a:off x="251520" y="479994"/>
            <a:ext cx="8682168" cy="662746"/>
          </a:xfrm>
        </p:spPr>
        <p:txBody>
          <a:bodyPr>
            <a:normAutofit/>
          </a:bodyPr>
          <a:lstStyle/>
          <a:p>
            <a:pPr algn="ctr"/>
            <a:r>
              <a:rPr lang="en-CA" sz="4000" dirty="0"/>
              <a:t>Openness</a:t>
            </a:r>
            <a:endParaRPr lang="en-CA" sz="3600" dirty="0"/>
          </a:p>
        </p:txBody>
      </p:sp>
      <p:sp>
        <p:nvSpPr>
          <p:cNvPr id="9" name="Title 3"/>
          <p:cNvSpPr txBox="1">
            <a:spLocks/>
          </p:cNvSpPr>
          <p:nvPr/>
        </p:nvSpPr>
        <p:spPr>
          <a:xfrm>
            <a:off x="426336" y="3140968"/>
            <a:ext cx="8682168" cy="71095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a:t>Agreeableness</a:t>
            </a:r>
            <a:endParaRPr lang="en-CA" sz="3600" dirty="0">
              <a:solidFill>
                <a:srgbClr val="04617B"/>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2512214"/>
            <a:ext cx="181575" cy="1967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78" y="5764109"/>
            <a:ext cx="181575" cy="196706"/>
          </a:xfrm>
          <a:prstGeom prst="rect">
            <a:avLst/>
          </a:prstGeom>
        </p:spPr>
      </p:pic>
    </p:spTree>
    <p:extLst>
      <p:ext uri="{BB962C8B-B14F-4D97-AF65-F5344CB8AC3E}">
        <p14:creationId xmlns:p14="http://schemas.microsoft.com/office/powerpoint/2010/main" val="34927253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102494147"/>
              </p:ext>
            </p:extLst>
          </p:nvPr>
        </p:nvGraphicFramePr>
        <p:xfrm>
          <a:off x="0" y="1412776"/>
          <a:ext cx="9144000"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3959424" y="6334780"/>
            <a:ext cx="5184576" cy="553998"/>
          </a:xfrm>
          <a:prstGeom prst="rect">
            <a:avLst/>
          </a:prstGeom>
          <a:noFill/>
        </p:spPr>
        <p:txBody>
          <a:bodyPr wrap="square" rtlCol="0">
            <a:spAutoFit/>
          </a:bodyPr>
          <a:lstStyle/>
          <a:p>
            <a:pPr algn="ctr"/>
            <a:r>
              <a:rPr lang="en-CA" b="1" dirty="0" smtClean="0"/>
              <a:t>World average = 0, SD = 10</a:t>
            </a:r>
            <a:r>
              <a:rPr lang="en-CA" b="1" baseline="30000" dirty="0" smtClean="0"/>
              <a:t>1</a:t>
            </a:r>
          </a:p>
          <a:p>
            <a:pPr algn="r"/>
            <a:r>
              <a:rPr lang="en-CA" sz="1200" baseline="30000" dirty="0" smtClean="0"/>
              <a:t>1</a:t>
            </a:r>
            <a:r>
              <a:rPr lang="en-CA" sz="1200" dirty="0" smtClean="0"/>
              <a:t>McCrae </a:t>
            </a:r>
            <a:r>
              <a:rPr lang="en-CA" sz="1200" dirty="0"/>
              <a:t>&amp; </a:t>
            </a:r>
            <a:r>
              <a:rPr lang="en-CA" sz="1200" dirty="0" err="1" smtClean="0"/>
              <a:t>Terracciano</a:t>
            </a:r>
            <a:r>
              <a:rPr lang="en-CA" sz="1200" dirty="0" smtClean="0"/>
              <a:t> (2005a)</a:t>
            </a:r>
            <a:endParaRPr lang="en-CA" sz="1600" dirty="0"/>
          </a:p>
        </p:txBody>
      </p:sp>
      <p:sp>
        <p:nvSpPr>
          <p:cNvPr id="6" name="Title 3"/>
          <p:cNvSpPr>
            <a:spLocks noGrp="1"/>
          </p:cNvSpPr>
          <p:nvPr>
            <p:ph type="title"/>
          </p:nvPr>
        </p:nvSpPr>
        <p:spPr>
          <a:xfrm>
            <a:off x="251520" y="1488106"/>
            <a:ext cx="8682168" cy="662746"/>
          </a:xfrm>
        </p:spPr>
        <p:txBody>
          <a:bodyPr>
            <a:normAutofit/>
          </a:bodyPr>
          <a:lstStyle/>
          <a:p>
            <a:pPr algn="ctr"/>
            <a:r>
              <a:rPr lang="en-CA" sz="4000" dirty="0"/>
              <a:t>Conscientiousness</a:t>
            </a:r>
            <a:endParaRPr lang="en-CA" sz="36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7984" y="3933056"/>
            <a:ext cx="181575" cy="196706"/>
          </a:xfrm>
          <a:prstGeom prst="rect">
            <a:avLst/>
          </a:prstGeom>
        </p:spPr>
      </p:pic>
    </p:spTree>
    <p:extLst>
      <p:ext uri="{BB962C8B-B14F-4D97-AF65-F5344CB8AC3E}">
        <p14:creationId xmlns:p14="http://schemas.microsoft.com/office/powerpoint/2010/main" val="39276454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normAutofit/>
          </a:bodyPr>
          <a:lstStyle/>
          <a:p>
            <a:r>
              <a:rPr lang="en-CA" dirty="0" smtClean="0"/>
              <a:t>Personality Comparisons</a:t>
            </a:r>
            <a:endParaRPr lang="en-CA" dirty="0"/>
          </a:p>
        </p:txBody>
      </p:sp>
      <p:sp>
        <p:nvSpPr>
          <p:cNvPr id="6" name="TextBox 5"/>
          <p:cNvSpPr txBox="1"/>
          <p:nvPr/>
        </p:nvSpPr>
        <p:spPr>
          <a:xfrm>
            <a:off x="3994051" y="6581001"/>
            <a:ext cx="5184576" cy="276999"/>
          </a:xfrm>
          <a:prstGeom prst="rect">
            <a:avLst/>
          </a:prstGeom>
          <a:noFill/>
        </p:spPr>
        <p:txBody>
          <a:bodyPr wrap="square" rtlCol="0">
            <a:spAutoFit/>
          </a:bodyPr>
          <a:lstStyle/>
          <a:p>
            <a:pPr algn="r"/>
            <a:r>
              <a:rPr lang="en-CA" sz="1200" baseline="30000" dirty="0" smtClean="0"/>
              <a:t>1</a:t>
            </a:r>
            <a:r>
              <a:rPr lang="en-CA" sz="1200" dirty="0" smtClean="0"/>
              <a:t>McCrae </a:t>
            </a:r>
            <a:r>
              <a:rPr lang="en-CA" sz="1200" dirty="0"/>
              <a:t>&amp; </a:t>
            </a:r>
            <a:r>
              <a:rPr lang="en-CA" sz="1200" dirty="0" err="1" smtClean="0"/>
              <a:t>Terracciano</a:t>
            </a:r>
            <a:r>
              <a:rPr lang="en-CA" sz="1200" dirty="0" smtClean="0"/>
              <a:t> (2005a)</a:t>
            </a:r>
            <a:endParaRPr lang="en-CA"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472383"/>
            <a:ext cx="7066667" cy="2980953"/>
          </a:xfrm>
          <a:prstGeom prst="rect">
            <a:avLst/>
          </a:prstGeom>
        </p:spPr>
      </p:pic>
      <p:sp>
        <p:nvSpPr>
          <p:cNvPr id="8" name="TextBox 7"/>
          <p:cNvSpPr txBox="1"/>
          <p:nvPr/>
        </p:nvSpPr>
        <p:spPr>
          <a:xfrm>
            <a:off x="1325190" y="6093296"/>
            <a:ext cx="6487169" cy="369332"/>
          </a:xfrm>
          <a:prstGeom prst="rect">
            <a:avLst/>
          </a:prstGeom>
          <a:noFill/>
        </p:spPr>
        <p:txBody>
          <a:bodyPr wrap="square" rtlCol="0">
            <a:spAutoFit/>
          </a:bodyPr>
          <a:lstStyle/>
          <a:p>
            <a:r>
              <a:rPr lang="en-CA" dirty="0" smtClean="0"/>
              <a:t>-30             -20            -10             0              10             20              30</a:t>
            </a:r>
            <a:endParaRPr lang="en-CA" dirty="0"/>
          </a:p>
        </p:txBody>
      </p:sp>
      <p:sp>
        <p:nvSpPr>
          <p:cNvPr id="9" name="TextBox 8"/>
          <p:cNvSpPr txBox="1"/>
          <p:nvPr/>
        </p:nvSpPr>
        <p:spPr>
          <a:xfrm>
            <a:off x="2127548" y="4953403"/>
            <a:ext cx="1080120" cy="369332"/>
          </a:xfrm>
          <a:prstGeom prst="rect">
            <a:avLst/>
          </a:prstGeom>
          <a:noFill/>
        </p:spPr>
        <p:txBody>
          <a:bodyPr wrap="square" rtlCol="0">
            <a:spAutoFit/>
          </a:bodyPr>
          <a:lstStyle/>
          <a:p>
            <a:r>
              <a:rPr lang="en-CA" dirty="0" smtClean="0">
                <a:solidFill>
                  <a:schemeClr val="accent5">
                    <a:lumMod val="50000"/>
                  </a:schemeClr>
                </a:solidFill>
              </a:rPr>
              <a:t>Nigeria</a:t>
            </a:r>
            <a:endParaRPr lang="en-CA" dirty="0">
              <a:solidFill>
                <a:schemeClr val="accent5">
                  <a:lumMod val="50000"/>
                </a:schemeClr>
              </a:solidFill>
            </a:endParaRPr>
          </a:p>
        </p:txBody>
      </p:sp>
      <p:sp>
        <p:nvSpPr>
          <p:cNvPr id="11" name="TextBox 10"/>
          <p:cNvSpPr txBox="1"/>
          <p:nvPr/>
        </p:nvSpPr>
        <p:spPr>
          <a:xfrm>
            <a:off x="2971292" y="4425669"/>
            <a:ext cx="900100" cy="369332"/>
          </a:xfrm>
          <a:prstGeom prst="rect">
            <a:avLst/>
          </a:prstGeom>
          <a:noFill/>
        </p:spPr>
        <p:txBody>
          <a:bodyPr wrap="square" rtlCol="0">
            <a:spAutoFit/>
          </a:bodyPr>
          <a:lstStyle/>
          <a:p>
            <a:r>
              <a:rPr lang="en-CA" dirty="0" smtClean="0">
                <a:solidFill>
                  <a:srgbClr val="FFC000"/>
                </a:solidFill>
              </a:rPr>
              <a:t>China</a:t>
            </a:r>
            <a:endParaRPr lang="en-CA" dirty="0">
              <a:solidFill>
                <a:srgbClr val="FFC000"/>
              </a:solidFill>
            </a:endParaRPr>
          </a:p>
        </p:txBody>
      </p:sp>
      <p:sp>
        <p:nvSpPr>
          <p:cNvPr id="12" name="TextBox 11"/>
          <p:cNvSpPr txBox="1"/>
          <p:nvPr/>
        </p:nvSpPr>
        <p:spPr>
          <a:xfrm>
            <a:off x="4880595" y="4426053"/>
            <a:ext cx="1512168" cy="369332"/>
          </a:xfrm>
          <a:prstGeom prst="rect">
            <a:avLst/>
          </a:prstGeom>
          <a:noFill/>
        </p:spPr>
        <p:txBody>
          <a:bodyPr wrap="square" rtlCol="0">
            <a:spAutoFit/>
          </a:bodyPr>
          <a:lstStyle/>
          <a:p>
            <a:r>
              <a:rPr lang="en-CA" dirty="0" smtClean="0">
                <a:solidFill>
                  <a:schemeClr val="accent1"/>
                </a:solidFill>
              </a:rPr>
              <a:t>U.S.A</a:t>
            </a:r>
            <a:endParaRPr lang="en-CA" dirty="0">
              <a:solidFill>
                <a:schemeClr val="accent1"/>
              </a:solidFill>
            </a:endParaRPr>
          </a:p>
        </p:txBody>
      </p:sp>
      <p:sp>
        <p:nvSpPr>
          <p:cNvPr id="13" name="TextBox 12"/>
          <p:cNvSpPr txBox="1"/>
          <p:nvPr/>
        </p:nvSpPr>
        <p:spPr>
          <a:xfrm>
            <a:off x="6015980" y="4952796"/>
            <a:ext cx="1512168" cy="369332"/>
          </a:xfrm>
          <a:prstGeom prst="rect">
            <a:avLst/>
          </a:prstGeom>
          <a:noFill/>
        </p:spPr>
        <p:txBody>
          <a:bodyPr wrap="square" rtlCol="0">
            <a:spAutoFit/>
          </a:bodyPr>
          <a:lstStyle/>
          <a:p>
            <a:r>
              <a:rPr lang="en-CA" dirty="0" smtClean="0">
                <a:solidFill>
                  <a:srgbClr val="FF0000"/>
                </a:solidFill>
              </a:rPr>
              <a:t>Canada</a:t>
            </a:r>
            <a:endParaRPr lang="en-CA" dirty="0">
              <a:solidFill>
                <a:srgbClr val="FF0000"/>
              </a:solidFill>
            </a:endParaRPr>
          </a:p>
        </p:txBody>
      </p:sp>
      <p:sp>
        <p:nvSpPr>
          <p:cNvPr id="5" name="Content Placeholder 4"/>
          <p:cNvSpPr>
            <a:spLocks noGrp="1"/>
          </p:cNvSpPr>
          <p:nvPr>
            <p:ph idx="1"/>
          </p:nvPr>
        </p:nvSpPr>
        <p:spPr>
          <a:xfrm>
            <a:off x="457200" y="1412776"/>
            <a:ext cx="8229600" cy="2448272"/>
          </a:xfrm>
        </p:spPr>
        <p:txBody>
          <a:bodyPr>
            <a:noAutofit/>
          </a:bodyPr>
          <a:lstStyle/>
          <a:p>
            <a:r>
              <a:rPr lang="en-CA" sz="2800" dirty="0" smtClean="0"/>
              <a:t>Canadians (or at least Canadian university students) may be more extroverted than the international average</a:t>
            </a:r>
            <a:r>
              <a:rPr lang="en-CA" sz="2800" baseline="30000" dirty="0" smtClean="0"/>
              <a:t>1</a:t>
            </a:r>
            <a:r>
              <a:rPr lang="en-CA" sz="2800" dirty="0" smtClean="0"/>
              <a:t> particularly compared to China, Russia, Nigeria, etc.</a:t>
            </a:r>
          </a:p>
          <a:p>
            <a:pPr marL="0" indent="0">
              <a:buNone/>
            </a:pPr>
            <a:endParaRPr lang="en-CA" sz="2800" dirty="0" smtClean="0"/>
          </a:p>
        </p:txBody>
      </p:sp>
      <p:sp>
        <p:nvSpPr>
          <p:cNvPr id="2" name="TextBox 1"/>
          <p:cNvSpPr txBox="1"/>
          <p:nvPr/>
        </p:nvSpPr>
        <p:spPr>
          <a:xfrm>
            <a:off x="2411760" y="3356992"/>
            <a:ext cx="4053408" cy="400110"/>
          </a:xfrm>
          <a:prstGeom prst="rect">
            <a:avLst/>
          </a:prstGeom>
          <a:noFill/>
        </p:spPr>
        <p:txBody>
          <a:bodyPr wrap="square" rtlCol="0">
            <a:spAutoFit/>
          </a:bodyPr>
          <a:lstStyle/>
          <a:p>
            <a:r>
              <a:rPr lang="en-CA" sz="2000" dirty="0" smtClean="0"/>
              <a:t>Comparison of Extroversion Scores</a:t>
            </a:r>
            <a:endParaRPr lang="en-CA" sz="2000" dirty="0"/>
          </a:p>
        </p:txBody>
      </p:sp>
    </p:spTree>
    <p:extLst>
      <p:ext uri="{BB962C8B-B14F-4D97-AF65-F5344CB8AC3E}">
        <p14:creationId xmlns:p14="http://schemas.microsoft.com/office/powerpoint/2010/main" val="2542023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CA" dirty="0"/>
              <a:t>Workshop Overview</a:t>
            </a:r>
          </a:p>
        </p:txBody>
      </p:sp>
      <p:sp>
        <p:nvSpPr>
          <p:cNvPr id="3" name="Content Placeholder 2"/>
          <p:cNvSpPr>
            <a:spLocks noGrp="1"/>
          </p:cNvSpPr>
          <p:nvPr>
            <p:ph idx="1"/>
          </p:nvPr>
        </p:nvSpPr>
        <p:spPr>
          <a:xfrm>
            <a:off x="323528" y="1268761"/>
            <a:ext cx="8568952" cy="4283623"/>
          </a:xfrm>
        </p:spPr>
        <p:txBody>
          <a:bodyPr>
            <a:normAutofit fontScale="92500" lnSpcReduction="20000"/>
          </a:bodyPr>
          <a:lstStyle/>
          <a:p>
            <a:pPr marL="82296" indent="0">
              <a:buNone/>
            </a:pPr>
            <a:r>
              <a:rPr lang="en-CA" sz="2800" dirty="0"/>
              <a:t>Part I: </a:t>
            </a:r>
            <a:r>
              <a:rPr lang="en-CA" sz="2800" i="1" dirty="0"/>
              <a:t>The Need for Culturally Adapted </a:t>
            </a:r>
            <a:r>
              <a:rPr lang="en-CA" sz="2800" i="1" dirty="0" smtClean="0"/>
              <a:t>Counselling</a:t>
            </a:r>
            <a:endParaRPr lang="en-CA" sz="2800" i="1" dirty="0"/>
          </a:p>
          <a:p>
            <a:pPr marL="539496" indent="-457200"/>
            <a:endParaRPr lang="en-CA" sz="2800" dirty="0"/>
          </a:p>
          <a:p>
            <a:pPr marL="82296" indent="0">
              <a:buNone/>
            </a:pPr>
            <a:r>
              <a:rPr lang="en-CA" sz="2800" dirty="0"/>
              <a:t>Part II: </a:t>
            </a:r>
            <a:r>
              <a:rPr lang="en-CA" sz="2800" i="1" dirty="0"/>
              <a:t>Introducing </a:t>
            </a:r>
            <a:r>
              <a:rPr lang="en-CA" sz="2800" i="1" dirty="0" smtClean="0"/>
              <a:t>Culturally Competent </a:t>
            </a:r>
            <a:r>
              <a:rPr lang="en-CA" sz="2800" i="1" dirty="0"/>
              <a:t>Practice</a:t>
            </a:r>
          </a:p>
          <a:p>
            <a:pPr marL="539496" indent="-457200"/>
            <a:endParaRPr lang="en-CA" sz="2800" dirty="0"/>
          </a:p>
          <a:p>
            <a:pPr marL="82296" indent="0">
              <a:buNone/>
            </a:pPr>
            <a:r>
              <a:rPr lang="en-CA" sz="2800" dirty="0"/>
              <a:t>Part III: </a:t>
            </a:r>
            <a:r>
              <a:rPr lang="en-CA" sz="2800" i="1" dirty="0" smtClean="0"/>
              <a:t>From Theory </a:t>
            </a:r>
            <a:r>
              <a:rPr lang="en-CA" sz="2800" i="1" dirty="0"/>
              <a:t>to Practice with the </a:t>
            </a:r>
            <a:r>
              <a:rPr lang="en-CA" sz="2800" i="1" dirty="0" smtClean="0"/>
              <a:t>PAMF</a:t>
            </a:r>
          </a:p>
          <a:p>
            <a:pPr marL="850392" lvl="1" indent="-457200">
              <a:buFont typeface="+mj-lt"/>
              <a:buAutoNum type="arabicPeriod"/>
            </a:pPr>
            <a:r>
              <a:rPr lang="en-CA" i="1" dirty="0" smtClean="0"/>
              <a:t>Dynamic Issues &amp; Cultural Complexities</a:t>
            </a:r>
          </a:p>
          <a:p>
            <a:pPr marL="850392" lvl="1" indent="-457200">
              <a:buFont typeface="+mj-lt"/>
              <a:buAutoNum type="arabicPeriod"/>
            </a:pPr>
            <a:r>
              <a:rPr lang="en-CA" i="1" dirty="0" smtClean="0"/>
              <a:t>Orientation </a:t>
            </a:r>
            <a:r>
              <a:rPr lang="en-CA" i="1" dirty="0"/>
              <a:t>to Therapy</a:t>
            </a:r>
          </a:p>
          <a:p>
            <a:pPr marL="850392" lvl="1" indent="-457200">
              <a:buFont typeface="+mj-lt"/>
              <a:buAutoNum type="arabicPeriod"/>
            </a:pPr>
            <a:r>
              <a:rPr lang="en-CA" i="1" dirty="0" smtClean="0"/>
              <a:t>Cultural </a:t>
            </a:r>
            <a:r>
              <a:rPr lang="en-CA" i="1" dirty="0"/>
              <a:t>Beliefs</a:t>
            </a:r>
          </a:p>
          <a:p>
            <a:pPr marL="850392" lvl="1" indent="-457200">
              <a:buFont typeface="+mj-lt"/>
              <a:buAutoNum type="arabicPeriod"/>
            </a:pPr>
            <a:r>
              <a:rPr lang="en-CA" i="1" dirty="0" smtClean="0"/>
              <a:t>Client-Therapist </a:t>
            </a:r>
            <a:r>
              <a:rPr lang="en-CA" i="1" dirty="0"/>
              <a:t>Relationship</a:t>
            </a:r>
          </a:p>
          <a:p>
            <a:pPr marL="850392" lvl="1" indent="-457200">
              <a:buFont typeface="+mj-lt"/>
              <a:buAutoNum type="arabicPeriod"/>
            </a:pPr>
            <a:r>
              <a:rPr lang="en-CA" i="1" dirty="0" smtClean="0"/>
              <a:t>Cultural </a:t>
            </a:r>
            <a:r>
              <a:rPr lang="en-CA" i="1" dirty="0"/>
              <a:t>Differences in Expression </a:t>
            </a:r>
            <a:r>
              <a:rPr lang="en-CA" i="1" dirty="0" smtClean="0"/>
              <a:t>and Communication</a:t>
            </a:r>
            <a:endParaRPr lang="en-CA" i="1" dirty="0"/>
          </a:p>
          <a:p>
            <a:pPr marL="850392" lvl="1" indent="-457200">
              <a:buFont typeface="+mj-lt"/>
              <a:buAutoNum type="arabicPeriod"/>
            </a:pPr>
            <a:r>
              <a:rPr lang="en-CA" i="1" dirty="0" smtClean="0"/>
              <a:t>Issues </a:t>
            </a:r>
            <a:r>
              <a:rPr lang="en-CA" i="1" dirty="0"/>
              <a:t>of </a:t>
            </a:r>
            <a:r>
              <a:rPr lang="en-CA" i="1" dirty="0" smtClean="0"/>
              <a:t>Salience</a:t>
            </a:r>
            <a:endParaRPr lang="en-CA" i="1" dirty="0"/>
          </a:p>
          <a:p>
            <a:endParaRPr lang="en-CA" dirty="0"/>
          </a:p>
        </p:txBody>
      </p:sp>
      <p:grpSp>
        <p:nvGrpSpPr>
          <p:cNvPr id="61" name="Group 60"/>
          <p:cNvGrpSpPr/>
          <p:nvPr/>
        </p:nvGrpSpPr>
        <p:grpSpPr>
          <a:xfrm>
            <a:off x="1697014" y="5925331"/>
            <a:ext cx="6192688" cy="908879"/>
            <a:chOff x="1331640" y="5809890"/>
            <a:chExt cx="6192688" cy="908879"/>
          </a:xfrm>
        </p:grpSpPr>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64" name="Rounded Rectangle 63"/>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5" name="Rounded Rectangle 64"/>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6" name="Rounded Rectangle 65"/>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7" name="Rounded Rectangle 66"/>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8" name="Rounded Rectangle 67"/>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9" name="Rounded Rectangle 68"/>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70" name="Rounded Rectangle 69"/>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71" name="Rounded Rectangle 70"/>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72" name="TextBox 71"/>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73" name="TextBox 72"/>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74" name="TextBox 73"/>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75" name="TextBox 74"/>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76" name="TextBox 75"/>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77" name="TextBox 76"/>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78" name="TextBox 77"/>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79" name="Rectangle 78"/>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82" name="Down Arrow 81"/>
          <p:cNvSpPr/>
          <p:nvPr/>
        </p:nvSpPr>
        <p:spPr>
          <a:xfrm>
            <a:off x="2220119"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778336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1268760"/>
            <a:ext cx="8424936" cy="4983832"/>
          </a:xfrm>
        </p:spPr>
        <p:txBody>
          <a:bodyPr>
            <a:noAutofit/>
          </a:bodyPr>
          <a:lstStyle/>
          <a:p>
            <a:r>
              <a:rPr lang="en-CA" dirty="0" smtClean="0"/>
              <a:t>Personality differences from American culture decrease among Asian-American immigrants with acculturation</a:t>
            </a:r>
            <a:r>
              <a:rPr lang="en-CA" baseline="30000" dirty="0" smtClean="0"/>
              <a:t>1,2</a:t>
            </a:r>
            <a:endParaRPr lang="en-CA" dirty="0" smtClean="0"/>
          </a:p>
          <a:p>
            <a:endParaRPr lang="en-CA" dirty="0" smtClean="0"/>
          </a:p>
          <a:p>
            <a:r>
              <a:rPr lang="en-CA" dirty="0" smtClean="0"/>
              <a:t>Neuroticism was found to be elevated but decreased with acculturation. </a:t>
            </a:r>
            <a:r>
              <a:rPr lang="en-CA" i="1" dirty="0" smtClean="0">
                <a:solidFill>
                  <a:schemeClr val="accent2"/>
                </a:solidFill>
              </a:rPr>
              <a:t>–Evidence of acculturative stress?</a:t>
            </a:r>
            <a:r>
              <a:rPr lang="en-CA" baseline="30000" dirty="0" smtClean="0"/>
              <a:t>2</a:t>
            </a:r>
          </a:p>
          <a:p>
            <a:endParaRPr lang="en-CA" baseline="30000" dirty="0"/>
          </a:p>
          <a:p>
            <a:r>
              <a:rPr lang="en-CA" dirty="0"/>
              <a:t>Personality has individual, universal, and cultural </a:t>
            </a:r>
            <a:r>
              <a:rPr lang="en-CA" dirty="0" smtClean="0"/>
              <a:t>components</a:t>
            </a:r>
            <a:r>
              <a:rPr lang="en-CA" baseline="30000" dirty="0" smtClean="0"/>
              <a:t>3</a:t>
            </a:r>
            <a:r>
              <a:rPr lang="en-CA" dirty="0" smtClean="0"/>
              <a:t> </a:t>
            </a:r>
            <a:endParaRPr lang="en-CA" dirty="0"/>
          </a:p>
          <a:p>
            <a:endParaRPr lang="en-CA" dirty="0"/>
          </a:p>
          <a:p>
            <a:r>
              <a:rPr lang="en-CA" dirty="0"/>
              <a:t>Culture-specific personality models exist as well, i.e</a:t>
            </a:r>
            <a:r>
              <a:rPr lang="en-CA" dirty="0" smtClean="0"/>
              <a:t>., </a:t>
            </a:r>
            <a:r>
              <a:rPr lang="en-CA" dirty="0"/>
              <a:t>for East Indian, Japanese, Mexican, and Filipino </a:t>
            </a:r>
            <a:r>
              <a:rPr lang="en-CA" dirty="0" smtClean="0"/>
              <a:t>peoples</a:t>
            </a:r>
            <a:r>
              <a:rPr lang="en-CA" baseline="30000" dirty="0" smtClean="0"/>
              <a:t>4</a:t>
            </a:r>
            <a:endParaRPr lang="en-CA" dirty="0"/>
          </a:p>
          <a:p>
            <a:endParaRPr lang="en-CA" sz="2800" baseline="30000" dirty="0" smtClean="0"/>
          </a:p>
          <a:p>
            <a:endParaRPr lang="en-CA" sz="2800" baseline="30000" dirty="0"/>
          </a:p>
          <a:p>
            <a:endParaRPr lang="en-CA" sz="2800" baseline="30000" dirty="0" smtClean="0"/>
          </a:p>
        </p:txBody>
      </p:sp>
      <p:sp>
        <p:nvSpPr>
          <p:cNvPr id="7" name="TextBox 6"/>
          <p:cNvSpPr txBox="1"/>
          <p:nvPr/>
        </p:nvSpPr>
        <p:spPr>
          <a:xfrm>
            <a:off x="323528" y="6608385"/>
            <a:ext cx="8862292" cy="461665"/>
          </a:xfrm>
          <a:prstGeom prst="rect">
            <a:avLst/>
          </a:prstGeom>
          <a:noFill/>
        </p:spPr>
        <p:txBody>
          <a:bodyPr wrap="square" rtlCol="0">
            <a:spAutoFit/>
          </a:bodyPr>
          <a:lstStyle/>
          <a:p>
            <a:pPr algn="r"/>
            <a:r>
              <a:rPr lang="en-CA" sz="1200" baseline="30000" dirty="0" smtClean="0"/>
              <a:t>1</a:t>
            </a:r>
            <a:r>
              <a:rPr lang="en-CA" sz="1200" dirty="0"/>
              <a:t>McCrae, </a:t>
            </a:r>
            <a:r>
              <a:rPr lang="en-CA" sz="1200" dirty="0" err="1"/>
              <a:t>Yik</a:t>
            </a:r>
            <a:r>
              <a:rPr lang="en-CA" sz="1200" dirty="0"/>
              <a:t>, </a:t>
            </a:r>
            <a:r>
              <a:rPr lang="en-CA" sz="1200" dirty="0" err="1"/>
              <a:t>Trapnell</a:t>
            </a:r>
            <a:r>
              <a:rPr lang="en-CA" sz="1200" dirty="0"/>
              <a:t>, Bond, &amp; </a:t>
            </a:r>
            <a:r>
              <a:rPr lang="en-CA" sz="1200" dirty="0" err="1"/>
              <a:t>Paulhus</a:t>
            </a:r>
            <a:r>
              <a:rPr lang="en-CA" sz="1200" dirty="0"/>
              <a:t> (1998); </a:t>
            </a:r>
            <a:r>
              <a:rPr lang="en-CA" sz="1200" baseline="30000" dirty="0" smtClean="0"/>
              <a:t>2</a:t>
            </a:r>
            <a:r>
              <a:rPr lang="en-CA" sz="1200" dirty="0" smtClean="0"/>
              <a:t>Teng</a:t>
            </a:r>
            <a:r>
              <a:rPr lang="en-CA" sz="1200" dirty="0"/>
              <a:t>, </a:t>
            </a:r>
            <a:r>
              <a:rPr lang="en-CA" sz="1200" dirty="0" err="1"/>
              <a:t>Dere</a:t>
            </a:r>
            <a:r>
              <a:rPr lang="en-CA" sz="1200" dirty="0"/>
              <a:t>, &amp; </a:t>
            </a:r>
            <a:r>
              <a:rPr lang="en-CA" sz="1200" dirty="0" smtClean="0"/>
              <a:t>Ryder (2008) </a:t>
            </a:r>
            <a:r>
              <a:rPr lang="en-CA" sz="1200" baseline="30000" dirty="0" smtClean="0"/>
              <a:t>3</a:t>
            </a:r>
            <a:r>
              <a:rPr lang="en-CA" sz="1200" dirty="0" smtClean="0"/>
              <a:t>Matsumoto </a:t>
            </a:r>
            <a:r>
              <a:rPr lang="en-CA" sz="1200" dirty="0"/>
              <a:t>&amp; </a:t>
            </a:r>
            <a:r>
              <a:rPr lang="en-CA" sz="1200" dirty="0" err="1"/>
              <a:t>Juang</a:t>
            </a:r>
            <a:r>
              <a:rPr lang="en-CA" sz="1200" dirty="0"/>
              <a:t> (2008, p.279); </a:t>
            </a:r>
            <a:r>
              <a:rPr lang="en-CA" sz="1200" baseline="30000" dirty="0" smtClean="0"/>
              <a:t>4</a:t>
            </a:r>
            <a:r>
              <a:rPr lang="en-CA" sz="1200" dirty="0" smtClean="0"/>
              <a:t>Church </a:t>
            </a:r>
            <a:r>
              <a:rPr lang="en-CA" sz="1200" dirty="0"/>
              <a:t>(2000)</a:t>
            </a:r>
          </a:p>
          <a:p>
            <a:pPr algn="r"/>
            <a:r>
              <a:rPr lang="en-CA" sz="1200" dirty="0" smtClean="0"/>
              <a:t> </a:t>
            </a:r>
            <a:endParaRPr lang="en-CA" sz="1200" dirty="0"/>
          </a:p>
        </p:txBody>
      </p:sp>
      <p:sp>
        <p:nvSpPr>
          <p:cNvPr id="9" name="Title 3"/>
          <p:cNvSpPr>
            <a:spLocks noGrp="1"/>
          </p:cNvSpPr>
          <p:nvPr>
            <p:ph type="title"/>
          </p:nvPr>
        </p:nvSpPr>
        <p:spPr>
          <a:xfrm>
            <a:off x="457200" y="116632"/>
            <a:ext cx="8229600" cy="1143000"/>
          </a:xfrm>
        </p:spPr>
        <p:txBody>
          <a:bodyPr>
            <a:normAutofit/>
          </a:bodyPr>
          <a:lstStyle/>
          <a:p>
            <a:r>
              <a:rPr lang="en-CA" dirty="0" smtClean="0"/>
              <a:t>Personality Comparisons</a:t>
            </a:r>
            <a:endParaRPr lang="en-CA" dirty="0"/>
          </a:p>
        </p:txBody>
      </p:sp>
    </p:spTree>
    <p:extLst>
      <p:ext uri="{BB962C8B-B14F-4D97-AF65-F5344CB8AC3E}">
        <p14:creationId xmlns:p14="http://schemas.microsoft.com/office/powerpoint/2010/main" val="23671798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8640"/>
            <a:ext cx="8229600" cy="1143000"/>
          </a:xfrm>
        </p:spPr>
        <p:txBody>
          <a:bodyPr>
            <a:normAutofit/>
          </a:bodyPr>
          <a:lstStyle/>
          <a:p>
            <a:r>
              <a:rPr lang="en-CA" dirty="0" err="1" smtClean="0"/>
              <a:t>Simpatia</a:t>
            </a:r>
            <a:endParaRPr lang="en-CA" dirty="0"/>
          </a:p>
        </p:txBody>
      </p:sp>
      <p:sp>
        <p:nvSpPr>
          <p:cNvPr id="5" name="Content Placeholder 4"/>
          <p:cNvSpPr>
            <a:spLocks noGrp="1"/>
          </p:cNvSpPr>
          <p:nvPr>
            <p:ph idx="1"/>
          </p:nvPr>
        </p:nvSpPr>
        <p:spPr>
          <a:xfrm>
            <a:off x="395536" y="1412776"/>
            <a:ext cx="8424936" cy="4911824"/>
          </a:xfrm>
        </p:spPr>
        <p:txBody>
          <a:bodyPr>
            <a:noAutofit/>
          </a:bodyPr>
          <a:lstStyle/>
          <a:p>
            <a:r>
              <a:rPr lang="en-CA" sz="2800" dirty="0" smtClean="0"/>
              <a:t>‘</a:t>
            </a:r>
            <a:r>
              <a:rPr lang="en-CA" sz="2800" dirty="0" err="1"/>
              <a:t>Simpatia</a:t>
            </a:r>
            <a:r>
              <a:rPr lang="en-CA" sz="2800" dirty="0"/>
              <a:t>’ </a:t>
            </a:r>
            <a:r>
              <a:rPr lang="en-CA" sz="2800" dirty="0" smtClean="0"/>
              <a:t>a personality trait in Hispanic cultures:</a:t>
            </a:r>
          </a:p>
          <a:p>
            <a:endParaRPr lang="en-CA" sz="2800" dirty="0" smtClean="0"/>
          </a:p>
          <a:p>
            <a:r>
              <a:rPr lang="en-CA" sz="2800" dirty="0" smtClean="0"/>
              <a:t>Likeable</a:t>
            </a:r>
            <a:r>
              <a:rPr lang="en-CA" sz="2800" dirty="0"/>
              <a:t>, easygoing, polite, fun to be with, </a:t>
            </a:r>
            <a:r>
              <a:rPr lang="en-CA" sz="2800" dirty="0" smtClean="0"/>
              <a:t>affectionate, enjoys </a:t>
            </a:r>
            <a:r>
              <a:rPr lang="en-CA" sz="2800" dirty="0"/>
              <a:t>sharing feelings with </a:t>
            </a:r>
            <a:r>
              <a:rPr lang="en-CA" sz="2800" dirty="0" smtClean="0"/>
              <a:t>others</a:t>
            </a:r>
            <a:r>
              <a:rPr lang="en-CA" sz="2800" baseline="30000" dirty="0" smtClean="0"/>
              <a:t>1</a:t>
            </a:r>
          </a:p>
          <a:p>
            <a:endParaRPr lang="en-CA" sz="2800" dirty="0" smtClean="0">
              <a:solidFill>
                <a:schemeClr val="accent2"/>
              </a:solidFill>
            </a:endParaRPr>
          </a:p>
          <a:p>
            <a:r>
              <a:rPr lang="en-CA" sz="2800" dirty="0" smtClean="0">
                <a:solidFill>
                  <a:schemeClr val="accent2"/>
                </a:solidFill>
              </a:rPr>
              <a:t>Implication: </a:t>
            </a:r>
            <a:r>
              <a:rPr lang="en-CA" sz="2800" i="1" dirty="0" smtClean="0">
                <a:solidFill>
                  <a:schemeClr val="accent2"/>
                </a:solidFill>
              </a:rPr>
              <a:t>May </a:t>
            </a:r>
            <a:r>
              <a:rPr lang="en-CA" sz="2800" i="1" dirty="0">
                <a:solidFill>
                  <a:schemeClr val="accent2"/>
                </a:solidFill>
              </a:rPr>
              <a:t>indicate that </a:t>
            </a:r>
            <a:r>
              <a:rPr lang="en-CA" sz="2800" i="1" dirty="0" smtClean="0">
                <a:solidFill>
                  <a:schemeClr val="accent2"/>
                </a:solidFill>
              </a:rPr>
              <a:t>Hispanic clients expect more warm, inviting counselling relationships</a:t>
            </a:r>
          </a:p>
        </p:txBody>
      </p:sp>
      <p:grpSp>
        <p:nvGrpSpPr>
          <p:cNvPr id="8" name="Group 7"/>
          <p:cNvGrpSpPr/>
          <p:nvPr/>
        </p:nvGrpSpPr>
        <p:grpSpPr>
          <a:xfrm>
            <a:off x="1697014" y="5877706"/>
            <a:ext cx="6192688" cy="908879"/>
            <a:chOff x="1331640" y="5809890"/>
            <a:chExt cx="6192688" cy="908879"/>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11" name="Rounded Rectangle 10"/>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Rounded Rectangle 15"/>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7" name="Rounded Rectangle 16"/>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Rounded Rectangle 17"/>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9" name="TextBox 18"/>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20" name="TextBox 19"/>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21" name="TextBox 20"/>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22" name="TextBox 21"/>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3" name="TextBox 22"/>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4" name="TextBox 23"/>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5" name="TextBox 24"/>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6" name="Rectangle 25"/>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9" name="Down Arrow 28"/>
          <p:cNvSpPr/>
          <p:nvPr/>
        </p:nvSpPr>
        <p:spPr>
          <a:xfrm>
            <a:off x="3995936" y="5962487"/>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4001244" y="6608385"/>
            <a:ext cx="5184576" cy="276999"/>
          </a:xfrm>
          <a:prstGeom prst="rect">
            <a:avLst/>
          </a:prstGeom>
          <a:noFill/>
        </p:spPr>
        <p:txBody>
          <a:bodyPr wrap="square" rtlCol="0">
            <a:spAutoFit/>
          </a:bodyPr>
          <a:lstStyle/>
          <a:p>
            <a:pPr algn="r"/>
            <a:r>
              <a:rPr lang="en-CA" sz="1200" baseline="30000" dirty="0"/>
              <a:t>1</a:t>
            </a:r>
            <a:r>
              <a:rPr lang="en-CA" sz="1200" dirty="0" smtClean="0"/>
              <a:t>Ramirez-Esparza</a:t>
            </a:r>
            <a:r>
              <a:rPr lang="en-CA" sz="1200" dirty="0"/>
              <a:t>, Gosling, &amp; </a:t>
            </a:r>
            <a:r>
              <a:rPr lang="en-CA" sz="1200" dirty="0" err="1" smtClean="0"/>
              <a:t>Pennebaker</a:t>
            </a:r>
            <a:r>
              <a:rPr lang="en-CA" sz="1200" dirty="0" smtClean="0"/>
              <a:t> (2008)</a:t>
            </a:r>
            <a:endParaRPr lang="en-CA" sz="1200" dirty="0"/>
          </a:p>
        </p:txBody>
      </p:sp>
    </p:spTree>
    <p:extLst>
      <p:ext uri="{BB962C8B-B14F-4D97-AF65-F5344CB8AC3E}">
        <p14:creationId xmlns:p14="http://schemas.microsoft.com/office/powerpoint/2010/main" val="42896455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normAutofit/>
          </a:bodyPr>
          <a:lstStyle/>
          <a:p>
            <a:r>
              <a:rPr lang="en-CA" dirty="0" smtClean="0"/>
              <a:t>The CPAI</a:t>
            </a:r>
            <a:endParaRPr lang="en-CA" dirty="0"/>
          </a:p>
        </p:txBody>
      </p:sp>
      <p:sp>
        <p:nvSpPr>
          <p:cNvPr id="5" name="Content Placeholder 4"/>
          <p:cNvSpPr>
            <a:spLocks noGrp="1"/>
          </p:cNvSpPr>
          <p:nvPr>
            <p:ph idx="1"/>
          </p:nvPr>
        </p:nvSpPr>
        <p:spPr>
          <a:xfrm>
            <a:off x="457200" y="1412776"/>
            <a:ext cx="8229600" cy="4911824"/>
          </a:xfrm>
        </p:spPr>
        <p:txBody>
          <a:bodyPr>
            <a:noAutofit/>
          </a:bodyPr>
          <a:lstStyle/>
          <a:p>
            <a:r>
              <a:rPr lang="en-CA" sz="3000" dirty="0" smtClean="0"/>
              <a:t> The </a:t>
            </a:r>
            <a:r>
              <a:rPr lang="en-CA" sz="3000" dirty="0"/>
              <a:t>Chinese Personality </a:t>
            </a:r>
            <a:r>
              <a:rPr lang="en-CA" sz="3000" dirty="0" smtClean="0"/>
              <a:t>Assessment Inventory-2 </a:t>
            </a:r>
            <a:r>
              <a:rPr lang="en-CA" sz="3000" dirty="0"/>
              <a:t>(</a:t>
            </a:r>
            <a:r>
              <a:rPr lang="en-CA" sz="3000" dirty="0" smtClean="0"/>
              <a:t>CPAI-2)</a:t>
            </a:r>
            <a:r>
              <a:rPr lang="en-CA" sz="3000" baseline="30000" dirty="0" smtClean="0"/>
              <a:t>1</a:t>
            </a:r>
          </a:p>
          <a:p>
            <a:endParaRPr lang="en-CA" sz="3000" dirty="0" smtClean="0"/>
          </a:p>
          <a:p>
            <a:r>
              <a:rPr lang="en-CA" sz="3000" dirty="0" smtClean="0"/>
              <a:t>Explains many personality traits important to Chinese culture</a:t>
            </a:r>
          </a:p>
          <a:p>
            <a:endParaRPr lang="en-CA" sz="3000" dirty="0" smtClean="0"/>
          </a:p>
          <a:p>
            <a:r>
              <a:rPr lang="en-CA" sz="3000" dirty="0" smtClean="0"/>
              <a:t>Focuses </a:t>
            </a:r>
            <a:r>
              <a:rPr lang="en-CA" sz="3000" dirty="0"/>
              <a:t>on interpersonal relationship “blind spot” in Western </a:t>
            </a:r>
            <a:r>
              <a:rPr lang="en-CA" sz="3000" dirty="0" smtClean="0"/>
              <a:t>models</a:t>
            </a:r>
            <a:r>
              <a:rPr lang="en-CA" sz="3000" baseline="30000" dirty="0" smtClean="0"/>
              <a:t>2</a:t>
            </a:r>
            <a:endParaRPr lang="en-CA" sz="3000" baseline="30000" dirty="0"/>
          </a:p>
        </p:txBody>
      </p:sp>
      <p:sp>
        <p:nvSpPr>
          <p:cNvPr id="6" name="TextBox 5"/>
          <p:cNvSpPr txBox="1"/>
          <p:nvPr/>
        </p:nvSpPr>
        <p:spPr>
          <a:xfrm>
            <a:off x="4001244" y="6608385"/>
            <a:ext cx="5184576" cy="276999"/>
          </a:xfrm>
          <a:prstGeom prst="rect">
            <a:avLst/>
          </a:prstGeom>
          <a:noFill/>
        </p:spPr>
        <p:txBody>
          <a:bodyPr wrap="square" rtlCol="0">
            <a:spAutoFit/>
          </a:bodyPr>
          <a:lstStyle/>
          <a:p>
            <a:pPr algn="r"/>
            <a:r>
              <a:rPr lang="en-CA" sz="1200" baseline="30000" dirty="0" smtClean="0"/>
              <a:t>1</a:t>
            </a:r>
            <a:r>
              <a:rPr lang="en-CA" sz="1200" dirty="0" smtClean="0"/>
              <a:t>Cheung</a:t>
            </a:r>
            <a:r>
              <a:rPr lang="en-CA" sz="1200" dirty="0"/>
              <a:t>, Leung, Song, &amp; </a:t>
            </a:r>
            <a:r>
              <a:rPr lang="en-CA" sz="1200" dirty="0" smtClean="0"/>
              <a:t>Zhang (2001); </a:t>
            </a:r>
            <a:r>
              <a:rPr lang="en-CA" sz="1200" baseline="30000" dirty="0" smtClean="0"/>
              <a:t>2</a:t>
            </a:r>
            <a:r>
              <a:rPr lang="en-CA" sz="1200" dirty="0" smtClean="0"/>
              <a:t>Cheung </a:t>
            </a:r>
            <a:r>
              <a:rPr lang="en-CA" sz="1200" dirty="0"/>
              <a:t>et </a:t>
            </a:r>
            <a:r>
              <a:rPr lang="en-CA" sz="1200" dirty="0" smtClean="0"/>
              <a:t>al. (2001) </a:t>
            </a:r>
            <a:endParaRPr lang="en-CA" sz="1200" dirty="0"/>
          </a:p>
        </p:txBody>
      </p:sp>
    </p:spTree>
    <p:extLst>
      <p:ext uri="{BB962C8B-B14F-4D97-AF65-F5344CB8AC3E}">
        <p14:creationId xmlns:p14="http://schemas.microsoft.com/office/powerpoint/2010/main" val="14944237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412776"/>
            <a:ext cx="8280920" cy="4911824"/>
          </a:xfrm>
        </p:spPr>
        <p:txBody>
          <a:bodyPr>
            <a:noAutofit/>
          </a:bodyPr>
          <a:lstStyle/>
          <a:p>
            <a:r>
              <a:rPr lang="en-CA" sz="2800" dirty="0" smtClean="0"/>
              <a:t>‘Interpersonal </a:t>
            </a:r>
            <a:r>
              <a:rPr lang="en-CA" sz="2800" dirty="0"/>
              <a:t>relatedness’ </a:t>
            </a:r>
            <a:r>
              <a:rPr lang="en-CA" sz="2800" dirty="0" smtClean="0"/>
              <a:t>dimensions </a:t>
            </a:r>
            <a:r>
              <a:rPr lang="en-CA" sz="2800" dirty="0"/>
              <a:t>like: </a:t>
            </a:r>
            <a:endParaRPr lang="en-CA" sz="2800" dirty="0" smtClean="0"/>
          </a:p>
          <a:p>
            <a:pPr lvl="1"/>
            <a:r>
              <a:rPr lang="en-CA" dirty="0" smtClean="0"/>
              <a:t>Social sensitivity</a:t>
            </a:r>
          </a:p>
          <a:p>
            <a:pPr lvl="1"/>
            <a:r>
              <a:rPr lang="en-CA" dirty="0"/>
              <a:t>R</a:t>
            </a:r>
            <a:r>
              <a:rPr lang="en-CA" dirty="0" smtClean="0"/>
              <a:t>eciprocal </a:t>
            </a:r>
            <a:r>
              <a:rPr lang="en-CA" dirty="0"/>
              <a:t>relationship </a:t>
            </a:r>
            <a:r>
              <a:rPr lang="en-CA" dirty="0" smtClean="0"/>
              <a:t>orientation</a:t>
            </a:r>
          </a:p>
          <a:p>
            <a:pPr lvl="1"/>
            <a:r>
              <a:rPr lang="en-CA" dirty="0"/>
              <a:t>H</a:t>
            </a:r>
            <a:r>
              <a:rPr lang="en-CA" dirty="0" smtClean="0"/>
              <a:t>armony</a:t>
            </a:r>
            <a:endParaRPr lang="en-CA" dirty="0"/>
          </a:p>
          <a:p>
            <a:endParaRPr lang="en-CA" sz="2800" dirty="0" smtClean="0"/>
          </a:p>
          <a:p>
            <a:r>
              <a:rPr lang="en-CA" sz="2800" dirty="0" smtClean="0"/>
              <a:t>Also, other traits assessed important to the Chinese context: </a:t>
            </a:r>
            <a:r>
              <a:rPr lang="en-CA" sz="2800" i="1" dirty="0" smtClean="0"/>
              <a:t>saving face</a:t>
            </a:r>
            <a:r>
              <a:rPr lang="en-CA" sz="2800" dirty="0" smtClean="0"/>
              <a:t>, </a:t>
            </a:r>
            <a:r>
              <a:rPr lang="en-CA" sz="2800" i="1" dirty="0" smtClean="0"/>
              <a:t>traditionalism / modernity</a:t>
            </a:r>
            <a:r>
              <a:rPr lang="en-CA" sz="2800" dirty="0" smtClean="0"/>
              <a:t>, </a:t>
            </a:r>
            <a:r>
              <a:rPr lang="en-CA" sz="2800" i="1" dirty="0"/>
              <a:t>self vs. social orientation</a:t>
            </a:r>
            <a:r>
              <a:rPr lang="en-CA" sz="2800" dirty="0"/>
              <a:t>, </a:t>
            </a:r>
            <a:r>
              <a:rPr lang="en-CA" sz="2800" i="1" dirty="0" smtClean="0"/>
              <a:t>social </a:t>
            </a:r>
            <a:r>
              <a:rPr lang="en-CA" sz="2800" i="1" dirty="0"/>
              <a:t>sensitivity</a:t>
            </a:r>
            <a:r>
              <a:rPr lang="en-CA" sz="2800" dirty="0"/>
              <a:t>, </a:t>
            </a:r>
            <a:r>
              <a:rPr lang="en-CA" sz="2800" i="1" dirty="0" smtClean="0"/>
              <a:t>thrift / extravagance</a:t>
            </a:r>
            <a:r>
              <a:rPr lang="en-CA" sz="2800" baseline="30000" dirty="0" smtClean="0"/>
              <a:t>1,2</a:t>
            </a:r>
            <a:endParaRPr lang="en-CA" sz="2800" baseline="30000" dirty="0"/>
          </a:p>
        </p:txBody>
      </p:sp>
      <p:sp>
        <p:nvSpPr>
          <p:cNvPr id="6" name="TextBox 5"/>
          <p:cNvSpPr txBox="1"/>
          <p:nvPr/>
        </p:nvSpPr>
        <p:spPr>
          <a:xfrm>
            <a:off x="2699792" y="6608385"/>
            <a:ext cx="6486028" cy="276999"/>
          </a:xfrm>
          <a:prstGeom prst="rect">
            <a:avLst/>
          </a:prstGeom>
          <a:noFill/>
        </p:spPr>
        <p:txBody>
          <a:bodyPr wrap="square" rtlCol="0">
            <a:spAutoFit/>
          </a:bodyPr>
          <a:lstStyle/>
          <a:p>
            <a:pPr algn="r"/>
            <a:r>
              <a:rPr lang="en-CA" sz="1200" baseline="30000" dirty="0" smtClean="0"/>
              <a:t>1</a:t>
            </a:r>
            <a:r>
              <a:rPr lang="en-CA" sz="1200" dirty="0" smtClean="0"/>
              <a:t>Cheung</a:t>
            </a:r>
            <a:r>
              <a:rPr lang="en-CA" sz="1200" dirty="0"/>
              <a:t>, Cheung, Wada &amp; </a:t>
            </a:r>
            <a:r>
              <a:rPr lang="en-CA" sz="1200" dirty="0" smtClean="0"/>
              <a:t>Zhang (2003); </a:t>
            </a:r>
            <a:r>
              <a:rPr lang="en-CA" sz="1200" baseline="30000" dirty="0" smtClean="0"/>
              <a:t>2</a:t>
            </a:r>
            <a:r>
              <a:rPr lang="en-CA" sz="1200" dirty="0" smtClean="0"/>
              <a:t>Cheung</a:t>
            </a:r>
            <a:r>
              <a:rPr lang="en-CA" sz="1200" dirty="0"/>
              <a:t>, Leung, Song, &amp; </a:t>
            </a:r>
            <a:r>
              <a:rPr lang="en-CA" sz="1200" dirty="0" smtClean="0"/>
              <a:t>Zhang (2001)</a:t>
            </a:r>
            <a:endParaRPr lang="en-CA" sz="1200" dirty="0"/>
          </a:p>
        </p:txBody>
      </p:sp>
      <p:sp>
        <p:nvSpPr>
          <p:cNvPr id="8" name="Title 3"/>
          <p:cNvSpPr>
            <a:spLocks noGrp="1"/>
          </p:cNvSpPr>
          <p:nvPr>
            <p:ph type="title"/>
          </p:nvPr>
        </p:nvSpPr>
        <p:spPr>
          <a:xfrm>
            <a:off x="457200" y="116632"/>
            <a:ext cx="8229600" cy="1143000"/>
          </a:xfrm>
        </p:spPr>
        <p:txBody>
          <a:bodyPr>
            <a:normAutofit/>
          </a:bodyPr>
          <a:lstStyle/>
          <a:p>
            <a:r>
              <a:rPr lang="en-CA" dirty="0" smtClean="0"/>
              <a:t>The CPAI</a:t>
            </a:r>
            <a:endParaRPr lang="en-CA" dirty="0"/>
          </a:p>
        </p:txBody>
      </p:sp>
    </p:spTree>
    <p:extLst>
      <p:ext uri="{BB962C8B-B14F-4D97-AF65-F5344CB8AC3E}">
        <p14:creationId xmlns:p14="http://schemas.microsoft.com/office/powerpoint/2010/main" val="1201979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12776"/>
            <a:ext cx="8229600" cy="4911824"/>
          </a:xfrm>
        </p:spPr>
        <p:txBody>
          <a:bodyPr>
            <a:noAutofit/>
          </a:bodyPr>
          <a:lstStyle/>
          <a:p>
            <a:r>
              <a:rPr lang="en-CA" sz="2700" dirty="0"/>
              <a:t>V</a:t>
            </a:r>
            <a:r>
              <a:rPr lang="en-CA" sz="2700" dirty="0" smtClean="0"/>
              <a:t>alidated </a:t>
            </a:r>
            <a:r>
              <a:rPr lang="en-CA" sz="2700" dirty="0"/>
              <a:t>in a large psychiatric </a:t>
            </a:r>
            <a:r>
              <a:rPr lang="en-CA" sz="2700" dirty="0" smtClean="0"/>
              <a:t>sample</a:t>
            </a:r>
            <a:r>
              <a:rPr lang="en-CA" sz="2700" baseline="30000" dirty="0" smtClean="0"/>
              <a:t>1</a:t>
            </a:r>
            <a:endParaRPr lang="en-CA" sz="2700" baseline="30000" dirty="0"/>
          </a:p>
          <a:p>
            <a:endParaRPr lang="en-CA" sz="2700" dirty="0" smtClean="0"/>
          </a:p>
          <a:p>
            <a:r>
              <a:rPr lang="en-CA" sz="2700" dirty="0" smtClean="0"/>
              <a:t>Clinical </a:t>
            </a:r>
            <a:r>
              <a:rPr lang="en-CA" sz="2700" dirty="0"/>
              <a:t>scales effectively differentiate prison inmates and psychiatric inpatients from </a:t>
            </a:r>
            <a:r>
              <a:rPr lang="en-CA" sz="2700" dirty="0" smtClean="0"/>
              <a:t>healthy respondents</a:t>
            </a:r>
            <a:r>
              <a:rPr lang="en-CA" sz="2700" baseline="30000" dirty="0" smtClean="0"/>
              <a:t>2</a:t>
            </a:r>
          </a:p>
          <a:p>
            <a:endParaRPr lang="en-CA" sz="2700" baseline="30000" dirty="0"/>
          </a:p>
          <a:p>
            <a:r>
              <a:rPr lang="en-CA" sz="2700" dirty="0"/>
              <a:t>Interpersonal relationship dimension also replicated in Chinese-Americans and </a:t>
            </a:r>
            <a:r>
              <a:rPr lang="en-CA" sz="2700" dirty="0" smtClean="0"/>
              <a:t>European-Americans</a:t>
            </a:r>
            <a:r>
              <a:rPr lang="en-CA" sz="2700" baseline="30000" dirty="0" smtClean="0"/>
              <a:t>3</a:t>
            </a:r>
            <a:endParaRPr lang="en-CA" sz="2700" baseline="30000" dirty="0"/>
          </a:p>
          <a:p>
            <a:endParaRPr lang="en-CA" sz="2700" baseline="30000" dirty="0"/>
          </a:p>
          <a:p>
            <a:r>
              <a:rPr lang="en-CA" sz="2700" dirty="0">
                <a:solidFill>
                  <a:schemeClr val="accent2"/>
                </a:solidFill>
              </a:rPr>
              <a:t>Implication: </a:t>
            </a:r>
            <a:r>
              <a:rPr lang="en-CA" sz="2700" i="1" dirty="0">
                <a:solidFill>
                  <a:schemeClr val="accent2"/>
                </a:solidFill>
              </a:rPr>
              <a:t>Evidence of Western theory “blind spots” to relational / interpersonal </a:t>
            </a:r>
            <a:r>
              <a:rPr lang="en-CA" sz="2700" i="1" dirty="0" smtClean="0">
                <a:solidFill>
                  <a:schemeClr val="accent2"/>
                </a:solidFill>
              </a:rPr>
              <a:t>context</a:t>
            </a:r>
            <a:endParaRPr lang="en-CA" sz="2700" baseline="30000" dirty="0"/>
          </a:p>
          <a:p>
            <a:endParaRPr lang="en-CA" sz="3200" baseline="30000" dirty="0" smtClean="0"/>
          </a:p>
        </p:txBody>
      </p:sp>
      <p:sp>
        <p:nvSpPr>
          <p:cNvPr id="6" name="TextBox 5"/>
          <p:cNvSpPr txBox="1"/>
          <p:nvPr/>
        </p:nvSpPr>
        <p:spPr>
          <a:xfrm>
            <a:off x="2699792" y="6608385"/>
            <a:ext cx="6486028" cy="461665"/>
          </a:xfrm>
          <a:prstGeom prst="rect">
            <a:avLst/>
          </a:prstGeom>
          <a:noFill/>
        </p:spPr>
        <p:txBody>
          <a:bodyPr wrap="square" rtlCol="0">
            <a:spAutoFit/>
          </a:bodyPr>
          <a:lstStyle/>
          <a:p>
            <a:pPr algn="r"/>
            <a:r>
              <a:rPr lang="en-CA" sz="1200" baseline="30000" dirty="0"/>
              <a:t>1</a:t>
            </a:r>
            <a:r>
              <a:rPr lang="en-CA" sz="1200" dirty="0" smtClean="0"/>
              <a:t>Cheung (2007); </a:t>
            </a:r>
            <a:r>
              <a:rPr lang="en-CA" sz="1200" baseline="30000" dirty="0" smtClean="0"/>
              <a:t>2</a:t>
            </a:r>
            <a:r>
              <a:rPr lang="en-CA" sz="1200" dirty="0" smtClean="0"/>
              <a:t>Cheung</a:t>
            </a:r>
            <a:r>
              <a:rPr lang="en-CA" sz="1200" dirty="0"/>
              <a:t>, </a:t>
            </a:r>
            <a:r>
              <a:rPr lang="en-CA" sz="1200" dirty="0" err="1"/>
              <a:t>Kwong</a:t>
            </a:r>
            <a:r>
              <a:rPr lang="en-CA" sz="1200" dirty="0"/>
              <a:t>, &amp; </a:t>
            </a:r>
            <a:r>
              <a:rPr lang="en-CA" sz="1200" dirty="0" smtClean="0"/>
              <a:t>Zhang (2003); </a:t>
            </a:r>
            <a:r>
              <a:rPr lang="en-CA" sz="1200" baseline="30000" dirty="0" smtClean="0"/>
              <a:t>3</a:t>
            </a:r>
            <a:r>
              <a:rPr lang="en-CA" sz="1200" dirty="0" smtClean="0"/>
              <a:t>Lin </a:t>
            </a:r>
            <a:r>
              <a:rPr lang="en-CA" sz="1200" dirty="0"/>
              <a:t>&amp; Church (2004)</a:t>
            </a:r>
          </a:p>
          <a:p>
            <a:pPr algn="r"/>
            <a:endParaRPr lang="en-CA" sz="1200" dirty="0"/>
          </a:p>
        </p:txBody>
      </p:sp>
      <p:sp>
        <p:nvSpPr>
          <p:cNvPr id="7" name="Title 3"/>
          <p:cNvSpPr>
            <a:spLocks noGrp="1"/>
          </p:cNvSpPr>
          <p:nvPr>
            <p:ph type="title"/>
          </p:nvPr>
        </p:nvSpPr>
        <p:spPr>
          <a:xfrm>
            <a:off x="457200" y="116632"/>
            <a:ext cx="8229600" cy="1143000"/>
          </a:xfrm>
        </p:spPr>
        <p:txBody>
          <a:bodyPr>
            <a:normAutofit/>
          </a:bodyPr>
          <a:lstStyle/>
          <a:p>
            <a:r>
              <a:rPr lang="en-CA" dirty="0" smtClean="0"/>
              <a:t>The CPAI</a:t>
            </a:r>
            <a:endParaRPr lang="en-CA" dirty="0"/>
          </a:p>
        </p:txBody>
      </p:sp>
    </p:spTree>
    <p:extLst>
      <p:ext uri="{BB962C8B-B14F-4D97-AF65-F5344CB8AC3E}">
        <p14:creationId xmlns:p14="http://schemas.microsoft.com/office/powerpoint/2010/main" val="42789251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504" y="1268760"/>
            <a:ext cx="8928992" cy="5400600"/>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116632"/>
            <a:ext cx="8229600" cy="1143000"/>
          </a:xfrm>
        </p:spPr>
        <p:txBody>
          <a:bodyPr/>
          <a:lstStyle/>
          <a:p>
            <a:r>
              <a:rPr lang="en-CA" b="1" dirty="0" smtClean="0"/>
              <a:t>Personality: Applications</a:t>
            </a:r>
            <a:endParaRPr lang="en-CA" b="1" dirty="0"/>
          </a:p>
        </p:txBody>
      </p:sp>
      <p:sp>
        <p:nvSpPr>
          <p:cNvPr id="5" name="Content Placeholder 4"/>
          <p:cNvSpPr>
            <a:spLocks noGrp="1"/>
          </p:cNvSpPr>
          <p:nvPr>
            <p:ph idx="1"/>
          </p:nvPr>
        </p:nvSpPr>
        <p:spPr>
          <a:xfrm>
            <a:off x="323528" y="1340768"/>
            <a:ext cx="8496944" cy="4983832"/>
          </a:xfrm>
        </p:spPr>
        <p:txBody>
          <a:bodyPr>
            <a:noAutofit/>
          </a:bodyPr>
          <a:lstStyle/>
          <a:p>
            <a:r>
              <a:rPr lang="en-CA" sz="2800" dirty="0" smtClean="0"/>
              <a:t>Limit weighting </a:t>
            </a:r>
            <a:r>
              <a:rPr lang="en-CA" sz="2800" dirty="0"/>
              <a:t>of </a:t>
            </a:r>
            <a:r>
              <a:rPr lang="en-CA" sz="2800" dirty="0" smtClean="0"/>
              <a:t>personality assessment conclusions based </a:t>
            </a:r>
            <a:r>
              <a:rPr lang="en-CA" sz="2800" dirty="0"/>
              <a:t>on </a:t>
            </a:r>
            <a:r>
              <a:rPr lang="en-CA" sz="2800" dirty="0" smtClean="0"/>
              <a:t>Western or limited cultural norms</a:t>
            </a:r>
          </a:p>
          <a:p>
            <a:endParaRPr lang="en-CA" sz="2800" dirty="0" smtClean="0"/>
          </a:p>
          <a:p>
            <a:r>
              <a:rPr lang="en-CA" sz="2800" dirty="0"/>
              <a:t>E</a:t>
            </a:r>
            <a:r>
              <a:rPr lang="en-CA" sz="2800" dirty="0" smtClean="0"/>
              <a:t>xploring national personality differences, consider interpreting personality differences similar to home </a:t>
            </a:r>
            <a:r>
              <a:rPr lang="en-CA" sz="2800" dirty="0"/>
              <a:t>cultural averages as normal cultural </a:t>
            </a:r>
            <a:r>
              <a:rPr lang="en-CA" sz="2800" dirty="0" smtClean="0"/>
              <a:t>differences</a:t>
            </a:r>
          </a:p>
          <a:p>
            <a:endParaRPr lang="en-CA" sz="2800" dirty="0" smtClean="0"/>
          </a:p>
          <a:p>
            <a:r>
              <a:rPr lang="en-CA" sz="2800" dirty="0" smtClean="0"/>
              <a:t>Consult </a:t>
            </a:r>
            <a:r>
              <a:rPr lang="en-CA" sz="2800" dirty="0"/>
              <a:t>McCrae &amp; </a:t>
            </a:r>
            <a:r>
              <a:rPr lang="en-CA" sz="2800" dirty="0" err="1" smtClean="0"/>
              <a:t>Terracciano</a:t>
            </a:r>
            <a:r>
              <a:rPr lang="en-CA" sz="2800" dirty="0"/>
              <a:t> </a:t>
            </a:r>
            <a:r>
              <a:rPr lang="en-CA" sz="2800" dirty="0" smtClean="0"/>
              <a:t>(2005b) </a:t>
            </a:r>
            <a:r>
              <a:rPr lang="en-CA" sz="2800" dirty="0"/>
              <a:t>and </a:t>
            </a:r>
            <a:r>
              <a:rPr lang="en-CA" sz="2800" dirty="0" smtClean="0"/>
              <a:t>Schmitt, </a:t>
            </a:r>
            <a:r>
              <a:rPr lang="en-CA" sz="2800" dirty="0" err="1" smtClean="0"/>
              <a:t>Allik</a:t>
            </a:r>
            <a:r>
              <a:rPr lang="en-CA" sz="2800" dirty="0" smtClean="0"/>
              <a:t>, McCrae, &amp; Benet-Martinez (2007) </a:t>
            </a:r>
            <a:r>
              <a:rPr lang="en-CA" sz="2800" dirty="0"/>
              <a:t>for a comparison of 56 </a:t>
            </a:r>
            <a:r>
              <a:rPr lang="en-CA" sz="2800" dirty="0" smtClean="0"/>
              <a:t>countries. </a:t>
            </a:r>
            <a:endParaRPr lang="en-CA" sz="2800" dirty="0"/>
          </a:p>
          <a:p>
            <a:endParaRPr lang="en-CA" sz="2800" dirty="0"/>
          </a:p>
        </p:txBody>
      </p:sp>
    </p:spTree>
    <p:extLst>
      <p:ext uri="{BB962C8B-B14F-4D97-AF65-F5344CB8AC3E}">
        <p14:creationId xmlns:p14="http://schemas.microsoft.com/office/powerpoint/2010/main" val="8980281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7504" y="1268760"/>
            <a:ext cx="8928992" cy="4896544"/>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323528" y="1412776"/>
            <a:ext cx="8496944" cy="4911824"/>
          </a:xfrm>
        </p:spPr>
        <p:txBody>
          <a:bodyPr>
            <a:noAutofit/>
          </a:bodyPr>
          <a:lstStyle/>
          <a:p>
            <a:r>
              <a:rPr lang="en-CA" sz="2800" dirty="0" smtClean="0"/>
              <a:t>Consider that newcomer neuroticism scores may reflect </a:t>
            </a:r>
            <a:r>
              <a:rPr lang="en-CA" sz="2800" dirty="0"/>
              <a:t>normal acculturative </a:t>
            </a:r>
            <a:r>
              <a:rPr lang="en-CA" sz="2800" dirty="0" smtClean="0"/>
              <a:t>stress, use as opportunity </a:t>
            </a:r>
            <a:r>
              <a:rPr lang="en-CA" sz="2800" dirty="0"/>
              <a:t>to provide </a:t>
            </a:r>
            <a:r>
              <a:rPr lang="en-CA" sz="2800" dirty="0" smtClean="0"/>
              <a:t>assistance</a:t>
            </a:r>
          </a:p>
          <a:p>
            <a:endParaRPr lang="en-CA" sz="2800" dirty="0" smtClean="0"/>
          </a:p>
          <a:p>
            <a:r>
              <a:rPr lang="en-CA" sz="2800" dirty="0" smtClean="0"/>
              <a:t>Consider using indigenous personality tests or concepts to increase </a:t>
            </a:r>
            <a:r>
              <a:rPr lang="en-CA" sz="2800" dirty="0"/>
              <a:t>client </a:t>
            </a:r>
            <a:r>
              <a:rPr lang="en-CA" sz="2800" dirty="0" smtClean="0"/>
              <a:t>buy-in: </a:t>
            </a:r>
          </a:p>
          <a:p>
            <a:pPr lvl="1"/>
            <a:r>
              <a:rPr lang="en-CA" dirty="0" smtClean="0"/>
              <a:t>“What </a:t>
            </a:r>
            <a:r>
              <a:rPr lang="en-CA" dirty="0"/>
              <a:t>else is there to know about your personality</a:t>
            </a:r>
            <a:r>
              <a:rPr lang="en-CA" dirty="0" smtClean="0"/>
              <a:t>?” </a:t>
            </a:r>
          </a:p>
          <a:p>
            <a:pPr lvl="1"/>
            <a:r>
              <a:rPr lang="en-CA" dirty="0" smtClean="0"/>
              <a:t>“Do </a:t>
            </a:r>
            <a:r>
              <a:rPr lang="en-CA" dirty="0"/>
              <a:t>people describe you as having </a:t>
            </a:r>
            <a:r>
              <a:rPr lang="en-CA" dirty="0" err="1"/>
              <a:t>simpatia</a:t>
            </a:r>
            <a:r>
              <a:rPr lang="en-CA" dirty="0" smtClean="0"/>
              <a:t>?”</a:t>
            </a:r>
          </a:p>
          <a:p>
            <a:pPr lvl="1"/>
            <a:r>
              <a:rPr lang="en-CA" dirty="0" smtClean="0"/>
              <a:t>“Do </a:t>
            </a:r>
            <a:r>
              <a:rPr lang="en-CA" dirty="0"/>
              <a:t>you attach great importance to reciprocity in personal relationships</a:t>
            </a:r>
            <a:r>
              <a:rPr lang="en-CA" dirty="0" smtClean="0"/>
              <a:t>?”</a:t>
            </a:r>
            <a:endParaRPr lang="en-CA" dirty="0"/>
          </a:p>
        </p:txBody>
      </p:sp>
      <p:sp>
        <p:nvSpPr>
          <p:cNvPr id="6" name="Title 1"/>
          <p:cNvSpPr>
            <a:spLocks noGrp="1"/>
          </p:cNvSpPr>
          <p:nvPr>
            <p:ph type="title"/>
          </p:nvPr>
        </p:nvSpPr>
        <p:spPr>
          <a:xfrm>
            <a:off x="457200" y="116632"/>
            <a:ext cx="8229600" cy="1143000"/>
          </a:xfrm>
        </p:spPr>
        <p:txBody>
          <a:bodyPr/>
          <a:lstStyle/>
          <a:p>
            <a:r>
              <a:rPr lang="en-CA" b="1" dirty="0" smtClean="0"/>
              <a:t>Personality: Applications</a:t>
            </a:r>
            <a:endParaRPr lang="en-CA" b="1" dirty="0"/>
          </a:p>
        </p:txBody>
      </p:sp>
    </p:spTree>
    <p:extLst>
      <p:ext uri="{BB962C8B-B14F-4D97-AF65-F5344CB8AC3E}">
        <p14:creationId xmlns:p14="http://schemas.microsoft.com/office/powerpoint/2010/main" val="38203420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CA" dirty="0" smtClean="0"/>
              <a:t>Reflection Questions</a:t>
            </a:r>
            <a:endParaRPr lang="en-CA" dirty="0"/>
          </a:p>
        </p:txBody>
      </p:sp>
      <p:sp>
        <p:nvSpPr>
          <p:cNvPr id="3" name="Content Placeholder 2"/>
          <p:cNvSpPr>
            <a:spLocks noGrp="1"/>
          </p:cNvSpPr>
          <p:nvPr>
            <p:ph idx="1"/>
          </p:nvPr>
        </p:nvSpPr>
        <p:spPr>
          <a:xfrm>
            <a:off x="457200" y="1340768"/>
            <a:ext cx="8229600" cy="4983832"/>
          </a:xfrm>
        </p:spPr>
        <p:txBody>
          <a:bodyPr>
            <a:normAutofit/>
          </a:bodyPr>
          <a:lstStyle/>
          <a:p>
            <a:r>
              <a:rPr lang="en-CA" i="1" dirty="0">
                <a:solidFill>
                  <a:schemeClr val="accent2"/>
                </a:solidFill>
              </a:rPr>
              <a:t>What might </a:t>
            </a:r>
            <a:r>
              <a:rPr lang="en-CA" i="1" dirty="0" smtClean="0">
                <a:solidFill>
                  <a:schemeClr val="accent2"/>
                </a:solidFill>
              </a:rPr>
              <a:t>an interpersonal context “blind spot” in Western theories mean </a:t>
            </a:r>
            <a:r>
              <a:rPr lang="en-CA" i="1" dirty="0">
                <a:solidFill>
                  <a:schemeClr val="accent2"/>
                </a:solidFill>
              </a:rPr>
              <a:t>for our </a:t>
            </a:r>
            <a:r>
              <a:rPr lang="en-CA" i="1" dirty="0" smtClean="0">
                <a:solidFill>
                  <a:schemeClr val="accent2"/>
                </a:solidFill>
              </a:rPr>
              <a:t>practice with diverse clients?</a:t>
            </a:r>
          </a:p>
          <a:p>
            <a:endParaRPr lang="en-CA" i="1" dirty="0">
              <a:solidFill>
                <a:schemeClr val="accent2"/>
              </a:solidFill>
            </a:endParaRPr>
          </a:p>
          <a:p>
            <a:r>
              <a:rPr lang="en-CA" i="1" dirty="0" smtClean="0">
                <a:solidFill>
                  <a:schemeClr val="accent2"/>
                </a:solidFill>
              </a:rPr>
              <a:t>If you took the IPIP NEO, you likely found many of your scores were off the charts compared to the country averages. What does that say about the size of individual differences versus between-group differences?</a:t>
            </a:r>
            <a:endParaRPr lang="en-CA" dirty="0"/>
          </a:p>
        </p:txBody>
      </p:sp>
      <p:grpSp>
        <p:nvGrpSpPr>
          <p:cNvPr id="4" name="Group 3"/>
          <p:cNvGrpSpPr/>
          <p:nvPr/>
        </p:nvGrpSpPr>
        <p:grpSpPr>
          <a:xfrm>
            <a:off x="1697014" y="5925331"/>
            <a:ext cx="6192688" cy="908879"/>
            <a:chOff x="1331640" y="5809890"/>
            <a:chExt cx="6192688" cy="90887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7" name="Rounded Rectangle 6"/>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8" name="Rounded Rectangle 7"/>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9" name="Rounded Rectangle 8"/>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0" name="Rounded Rectangle 9"/>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TextBox 14"/>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6" name="TextBox 15"/>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17" name="TextBox 16"/>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18" name="TextBox 17"/>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19" name="TextBox 18"/>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0" name="TextBox 19"/>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1" name="TextBox 20"/>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2" name="Rectangle 21"/>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5" name="Down Arrow 24"/>
          <p:cNvSpPr/>
          <p:nvPr/>
        </p:nvSpPr>
        <p:spPr>
          <a:xfrm>
            <a:off x="4139952" y="5805264"/>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1670985" y="5674022"/>
            <a:ext cx="5277279" cy="923330"/>
          </a:xfrm>
          <a:prstGeom prst="rect">
            <a:avLst/>
          </a:prstGeom>
          <a:noFill/>
        </p:spPr>
        <p:txBody>
          <a:bodyPr wrap="none" lIns="91440" tIns="45720" rIns="91440" bIns="45720">
            <a:prstTxWarp prst="textArchUp">
              <a:avLst/>
            </a:prstTxWarp>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You’re doing great! </a:t>
            </a: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pitchFamily="2" charset="2"/>
              </a:rPr>
              <a:t></a:t>
            </a:r>
            <a:endPar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How about a </a:t>
            </a: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break?</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5232939"/>
            <a:ext cx="1008112" cy="1506942"/>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9622" y="5263717"/>
            <a:ext cx="1008112" cy="1506942"/>
          </a:xfrm>
          <a:prstGeom prst="rect">
            <a:avLst/>
          </a:prstGeom>
        </p:spPr>
      </p:pic>
    </p:spTree>
    <p:extLst>
      <p:ext uri="{BB962C8B-B14F-4D97-AF65-F5344CB8AC3E}">
        <p14:creationId xmlns:p14="http://schemas.microsoft.com/office/powerpoint/2010/main" val="5802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1565920"/>
            <a:ext cx="5944704" cy="1143000"/>
          </a:xfrm>
        </p:spPr>
        <p:txBody>
          <a:bodyPr>
            <a:normAutofit fontScale="90000"/>
          </a:bodyPr>
          <a:lstStyle/>
          <a:p>
            <a:r>
              <a:rPr lang="en-CA" dirty="0" smtClean="0"/>
              <a:t>Domain II: Orientation </a:t>
            </a:r>
            <a:br>
              <a:rPr lang="en-CA" dirty="0" smtClean="0"/>
            </a:br>
            <a:r>
              <a:rPr lang="en-CA" dirty="0" smtClean="0"/>
              <a:t>to Therapy</a:t>
            </a:r>
            <a:endParaRPr lang="en-CA" dirty="0"/>
          </a:p>
        </p:txBody>
      </p:sp>
      <p:pic>
        <p:nvPicPr>
          <p:cNvPr id="6146" name="Picture 2" descr="C:\Users\Tom\AppData\Local\Microsoft\Windows\Temporary Internet Files\Low\Content.IE5\SSHKR41K\MP91021636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852936"/>
            <a:ext cx="4362450" cy="3800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5222195"/>
            <a:ext cx="864096" cy="829612"/>
          </a:xfrm>
          <a:prstGeom prst="rect">
            <a:avLst/>
          </a:prstGeom>
        </p:spPr>
      </p:pic>
      <p:sp>
        <p:nvSpPr>
          <p:cNvPr id="6" name="TextBox 5"/>
          <p:cNvSpPr txBox="1"/>
          <p:nvPr/>
        </p:nvSpPr>
        <p:spPr>
          <a:xfrm>
            <a:off x="7449862" y="5808166"/>
            <a:ext cx="1694138" cy="1077218"/>
          </a:xfrm>
          <a:prstGeom prst="rect">
            <a:avLst/>
          </a:prstGeom>
          <a:noFill/>
        </p:spPr>
        <p:txBody>
          <a:bodyPr wrap="square" rtlCol="0">
            <a:spAutoFit/>
          </a:bodyPr>
          <a:lstStyle/>
          <a:p>
            <a:pPr algn="ctr"/>
            <a:r>
              <a:rPr lang="en-CA" sz="1600" dirty="0" smtClean="0"/>
              <a:t>Please fill out evaluation sheet domain 1, sections 3–4. </a:t>
            </a:r>
            <a:r>
              <a:rPr lang="en-CA" sz="1600" dirty="0" smtClean="0">
                <a:sym typeface="Wingdings" pitchFamily="2" charset="2"/>
              </a:rPr>
              <a:t></a:t>
            </a:r>
            <a:endParaRPr lang="en-CA" sz="1600" dirty="0"/>
          </a:p>
        </p:txBody>
      </p:sp>
    </p:spTree>
    <p:extLst>
      <p:ext uri="{BB962C8B-B14F-4D97-AF65-F5344CB8AC3E}">
        <p14:creationId xmlns:p14="http://schemas.microsoft.com/office/powerpoint/2010/main" val="375613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CA" dirty="0" smtClean="0"/>
              <a:t>Thought Experiment</a:t>
            </a:r>
            <a:endParaRPr lang="en-CA" dirty="0"/>
          </a:p>
        </p:txBody>
      </p:sp>
      <p:sp>
        <p:nvSpPr>
          <p:cNvPr id="3" name="Content Placeholder 2"/>
          <p:cNvSpPr>
            <a:spLocks noGrp="1"/>
          </p:cNvSpPr>
          <p:nvPr>
            <p:ph idx="1"/>
          </p:nvPr>
        </p:nvSpPr>
        <p:spPr>
          <a:xfrm>
            <a:off x="395536" y="1340768"/>
            <a:ext cx="8352928" cy="4983832"/>
          </a:xfrm>
        </p:spPr>
        <p:txBody>
          <a:bodyPr>
            <a:noAutofit/>
          </a:bodyPr>
          <a:lstStyle/>
          <a:p>
            <a:pPr marL="0" indent="0">
              <a:buNone/>
            </a:pPr>
            <a:r>
              <a:rPr lang="en-CA" sz="2400" dirty="0" smtClean="0">
                <a:solidFill>
                  <a:schemeClr val="accent1"/>
                </a:solidFill>
              </a:rPr>
              <a:t>Suppose you were appointed as a diplomat tomorrow and invited to dine with the royal family. Would you know all of the points of Western etiquette and fine dining? Would you know exactly which utensil to use when, where to sit, how to address the Queen and all of the members of the royal family?</a:t>
            </a:r>
          </a:p>
          <a:p>
            <a:pPr marL="0" indent="0">
              <a:buNone/>
            </a:pPr>
            <a:endParaRPr lang="en-CA" sz="2400" dirty="0" smtClean="0">
              <a:solidFill>
                <a:schemeClr val="accent1"/>
              </a:solidFill>
            </a:endParaRPr>
          </a:p>
          <a:p>
            <a:pPr marL="0" indent="0">
              <a:buNone/>
            </a:pPr>
            <a:r>
              <a:rPr lang="en-CA" sz="2400" dirty="0" smtClean="0">
                <a:solidFill>
                  <a:schemeClr val="accent1"/>
                </a:solidFill>
              </a:rPr>
              <a:t>How might you feel if you went to the dinner without knowing these rules? How might clients from a different culture feel attending counselling, not being familiar with the rules and roles of counselling?</a:t>
            </a:r>
            <a:endParaRPr lang="en-CA" sz="2400" dirty="0">
              <a:solidFill>
                <a:schemeClr val="accent1"/>
              </a:solidFill>
            </a:endParaRPr>
          </a:p>
        </p:txBody>
      </p:sp>
    </p:spTree>
    <p:extLst>
      <p:ext uri="{BB962C8B-B14F-4D97-AF65-F5344CB8AC3E}">
        <p14:creationId xmlns:p14="http://schemas.microsoft.com/office/powerpoint/2010/main" val="1985064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Part I:</a:t>
            </a:r>
            <a:endParaRPr lang="en-CA" dirty="0"/>
          </a:p>
        </p:txBody>
      </p:sp>
      <p:sp>
        <p:nvSpPr>
          <p:cNvPr id="4" name="Text Placeholder 3"/>
          <p:cNvSpPr>
            <a:spLocks noGrp="1"/>
          </p:cNvSpPr>
          <p:nvPr>
            <p:ph type="body" idx="1"/>
          </p:nvPr>
        </p:nvSpPr>
        <p:spPr>
          <a:xfrm>
            <a:off x="530352" y="2704664"/>
            <a:ext cx="3825624" cy="1509712"/>
          </a:xfrm>
        </p:spPr>
        <p:txBody>
          <a:bodyPr>
            <a:noAutofit/>
          </a:bodyPr>
          <a:lstStyle/>
          <a:p>
            <a:r>
              <a:rPr lang="en-CA" sz="2800" dirty="0"/>
              <a:t>The Need for </a:t>
            </a:r>
            <a:r>
              <a:rPr lang="en-CA" sz="2800" dirty="0" smtClean="0"/>
              <a:t>Culturally Adapted Counselling and Psychotherapy</a:t>
            </a:r>
            <a:endParaRPr lang="en-CA"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4400" y="1957711"/>
            <a:ext cx="3826032" cy="2748819"/>
          </a:xfrm>
          <a:prstGeom prst="rect">
            <a:avLst/>
          </a:prstGeom>
        </p:spPr>
      </p:pic>
    </p:spTree>
    <p:extLst>
      <p:ext uri="{BB962C8B-B14F-4D97-AF65-F5344CB8AC3E}">
        <p14:creationId xmlns:p14="http://schemas.microsoft.com/office/powerpoint/2010/main" val="10882715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5536" y="1268760"/>
            <a:ext cx="8280920" cy="3168352"/>
          </a:xfrm>
          <a:prstGeom prst="roundRect">
            <a:avLst/>
          </a:prstGeom>
          <a:solidFill>
            <a:srgbClr val="CCCC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title"/>
          </p:nvPr>
        </p:nvSpPr>
        <p:spPr>
          <a:xfrm>
            <a:off x="457200" y="116632"/>
            <a:ext cx="8229600" cy="1143000"/>
          </a:xfrm>
        </p:spPr>
        <p:txBody>
          <a:bodyPr>
            <a:normAutofit fontScale="90000"/>
          </a:bodyPr>
          <a:lstStyle/>
          <a:p>
            <a:r>
              <a:rPr lang="en-CA" dirty="0" smtClean="0"/>
              <a:t>Orientation to Therapy: Overview</a:t>
            </a:r>
            <a:endParaRPr lang="en-CA" dirty="0"/>
          </a:p>
        </p:txBody>
      </p:sp>
      <p:sp>
        <p:nvSpPr>
          <p:cNvPr id="4" name="Content Placeholder 3"/>
          <p:cNvSpPr>
            <a:spLocks noGrp="1"/>
          </p:cNvSpPr>
          <p:nvPr>
            <p:ph idx="1"/>
          </p:nvPr>
        </p:nvSpPr>
        <p:spPr>
          <a:xfrm>
            <a:off x="457200" y="1340768"/>
            <a:ext cx="8229600" cy="4983832"/>
          </a:xfrm>
        </p:spPr>
        <p:txBody>
          <a:bodyPr>
            <a:noAutofit/>
          </a:bodyPr>
          <a:lstStyle/>
          <a:p>
            <a:pPr marL="0" indent="0">
              <a:buNone/>
            </a:pPr>
            <a:r>
              <a:rPr lang="en-CA" sz="2800" i="1" dirty="0" smtClean="0"/>
              <a:t>Refers to</a:t>
            </a:r>
            <a:r>
              <a:rPr lang="en-CA" sz="2800" i="1" baseline="30000" dirty="0" smtClean="0"/>
              <a:t>1</a:t>
            </a:r>
            <a:r>
              <a:rPr lang="en-CA" sz="2800" i="1" dirty="0" smtClean="0"/>
              <a:t>:</a:t>
            </a:r>
          </a:p>
          <a:p>
            <a:pPr lvl="1"/>
            <a:r>
              <a:rPr lang="en-CA" sz="2800" dirty="0"/>
              <a:t>P</a:t>
            </a:r>
            <a:r>
              <a:rPr lang="en-CA" sz="2800" dirty="0" smtClean="0"/>
              <a:t>roviding an orientation and explanation to the expectations of and unique ‘culture’ of therapy.</a:t>
            </a:r>
          </a:p>
          <a:p>
            <a:pPr lvl="1"/>
            <a:endParaRPr lang="en-CA" sz="2800" dirty="0" smtClean="0"/>
          </a:p>
          <a:p>
            <a:pPr lvl="1"/>
            <a:r>
              <a:rPr lang="en-CA" sz="2800" dirty="0" smtClean="0"/>
              <a:t>Changing structure and focus of sessions to be more in line with client expectations</a:t>
            </a:r>
          </a:p>
        </p:txBody>
      </p:sp>
      <p:sp>
        <p:nvSpPr>
          <p:cNvPr id="5" name="TextBox 4"/>
          <p:cNvSpPr txBox="1"/>
          <p:nvPr/>
        </p:nvSpPr>
        <p:spPr>
          <a:xfrm>
            <a:off x="2699792" y="6608385"/>
            <a:ext cx="6486028" cy="276999"/>
          </a:xfrm>
          <a:prstGeom prst="rect">
            <a:avLst/>
          </a:prstGeom>
          <a:noFill/>
        </p:spPr>
        <p:txBody>
          <a:bodyPr wrap="square" rtlCol="0">
            <a:spAutoFit/>
          </a:bodyPr>
          <a:lstStyle/>
          <a:p>
            <a:pPr algn="r"/>
            <a:r>
              <a:rPr lang="en-CA" sz="1200" baseline="30000" dirty="0" smtClean="0"/>
              <a:t>1</a:t>
            </a:r>
            <a:r>
              <a:rPr lang="en-CA" sz="1200" dirty="0" smtClean="0"/>
              <a:t>Hwang (2006)</a:t>
            </a:r>
            <a:endParaRPr lang="en-CA" sz="1200" dirty="0"/>
          </a:p>
        </p:txBody>
      </p:sp>
    </p:spTree>
    <p:extLst>
      <p:ext uri="{BB962C8B-B14F-4D97-AF65-F5344CB8AC3E}">
        <p14:creationId xmlns:p14="http://schemas.microsoft.com/office/powerpoint/2010/main" val="38957805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204864"/>
            <a:ext cx="5328592" cy="3806137"/>
          </a:xfrm>
          <a:prstGeom prst="rect">
            <a:avLst/>
          </a:prstGeom>
        </p:spPr>
      </p:pic>
      <p:sp>
        <p:nvSpPr>
          <p:cNvPr id="3" name="Title 2"/>
          <p:cNvSpPr>
            <a:spLocks noGrp="1"/>
          </p:cNvSpPr>
          <p:nvPr>
            <p:ph type="title"/>
          </p:nvPr>
        </p:nvSpPr>
        <p:spPr>
          <a:xfrm>
            <a:off x="251520" y="116632"/>
            <a:ext cx="8640960" cy="1143000"/>
          </a:xfrm>
        </p:spPr>
        <p:txBody>
          <a:bodyPr>
            <a:normAutofit fontScale="90000"/>
          </a:bodyPr>
          <a:lstStyle/>
          <a:p>
            <a:r>
              <a:rPr lang="en-CA" dirty="0" smtClean="0"/>
              <a:t>Orientation to Therapy: Components</a:t>
            </a:r>
            <a:endParaRPr lang="en-CA" dirty="0"/>
          </a:p>
        </p:txBody>
      </p:sp>
      <p:sp>
        <p:nvSpPr>
          <p:cNvPr id="7" name="Content Placeholder 4"/>
          <p:cNvSpPr>
            <a:spLocks noGrp="1"/>
          </p:cNvSpPr>
          <p:nvPr>
            <p:ph idx="1"/>
          </p:nvPr>
        </p:nvSpPr>
        <p:spPr>
          <a:xfrm>
            <a:off x="457200" y="1340768"/>
            <a:ext cx="8229600" cy="4983832"/>
          </a:xfrm>
        </p:spPr>
        <p:txBody>
          <a:bodyPr>
            <a:normAutofit/>
          </a:bodyPr>
          <a:lstStyle/>
          <a:p>
            <a:pPr marL="596646" indent="-514350">
              <a:buFont typeface="+mj-lt"/>
              <a:buAutoNum type="arabicPeriod"/>
            </a:pPr>
            <a:r>
              <a:rPr lang="en-CA" sz="2800" dirty="0" smtClean="0"/>
              <a:t>Providing an orientation </a:t>
            </a:r>
            <a:r>
              <a:rPr lang="en-CA" sz="2800" dirty="0"/>
              <a:t>to therapy</a:t>
            </a:r>
          </a:p>
          <a:p>
            <a:pPr marL="596646" indent="-514350">
              <a:buFont typeface="+mj-lt"/>
              <a:buAutoNum type="arabicPeriod"/>
            </a:pPr>
            <a:r>
              <a:rPr lang="en-CA" sz="2800" dirty="0"/>
              <a:t>Respond to therapeutic expectations</a:t>
            </a:r>
          </a:p>
          <a:p>
            <a:pPr marL="596646" indent="-514350">
              <a:buFont typeface="+mj-lt"/>
              <a:buAutoNum type="arabicPeriod"/>
            </a:pPr>
            <a:r>
              <a:rPr lang="en-CA" sz="2800" dirty="0"/>
              <a:t>Establish goals/structure</a:t>
            </a:r>
          </a:p>
        </p:txBody>
      </p:sp>
    </p:spTree>
    <p:extLst>
      <p:ext uri="{BB962C8B-B14F-4D97-AF65-F5344CB8AC3E}">
        <p14:creationId xmlns:p14="http://schemas.microsoft.com/office/powerpoint/2010/main" val="350770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7504" y="1268759"/>
            <a:ext cx="8928992" cy="5339625"/>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title"/>
          </p:nvPr>
        </p:nvSpPr>
        <p:spPr>
          <a:xfrm>
            <a:off x="457200" y="116632"/>
            <a:ext cx="8229600" cy="1143000"/>
          </a:xfrm>
        </p:spPr>
        <p:txBody>
          <a:bodyPr>
            <a:normAutofit/>
          </a:bodyPr>
          <a:lstStyle/>
          <a:p>
            <a:r>
              <a:rPr lang="en-CA" b="1" dirty="0" smtClean="0"/>
              <a:t>Orientation: Applications</a:t>
            </a:r>
            <a:endParaRPr lang="en-CA" b="1" dirty="0"/>
          </a:p>
        </p:txBody>
      </p:sp>
      <p:sp>
        <p:nvSpPr>
          <p:cNvPr id="4" name="Content Placeholder 3"/>
          <p:cNvSpPr>
            <a:spLocks noGrp="1"/>
          </p:cNvSpPr>
          <p:nvPr>
            <p:ph idx="1"/>
          </p:nvPr>
        </p:nvSpPr>
        <p:spPr>
          <a:xfrm>
            <a:off x="323528" y="1441351"/>
            <a:ext cx="8640960" cy="5112568"/>
          </a:xfrm>
        </p:spPr>
        <p:txBody>
          <a:bodyPr>
            <a:normAutofit fontScale="62500" lnSpcReduction="20000"/>
          </a:bodyPr>
          <a:lstStyle/>
          <a:p>
            <a:r>
              <a:rPr lang="en-CA" sz="4000" dirty="0" smtClean="0"/>
              <a:t>Make time for a longer, more detailed orientation</a:t>
            </a:r>
            <a:r>
              <a:rPr lang="en-CA" sz="4000" baseline="30000" dirty="0" smtClean="0"/>
              <a:t>1,2</a:t>
            </a:r>
          </a:p>
          <a:p>
            <a:endParaRPr lang="en-CA" sz="4000" dirty="0" smtClean="0"/>
          </a:p>
          <a:p>
            <a:r>
              <a:rPr lang="en-CA" sz="4000" dirty="0" smtClean="0"/>
              <a:t>Educate explicitly about roles and expectations in therapy</a:t>
            </a:r>
          </a:p>
          <a:p>
            <a:endParaRPr lang="en-CA" sz="4000" dirty="0" smtClean="0"/>
          </a:p>
          <a:p>
            <a:r>
              <a:rPr lang="en-CA" sz="4000" dirty="0" smtClean="0"/>
              <a:t>Explain </a:t>
            </a:r>
            <a:r>
              <a:rPr lang="en-CA" sz="4000" dirty="0"/>
              <a:t>the typical course of therapy</a:t>
            </a:r>
          </a:p>
          <a:p>
            <a:endParaRPr lang="en-CA" sz="4000" dirty="0" smtClean="0"/>
          </a:p>
          <a:p>
            <a:r>
              <a:rPr lang="en-CA" sz="4000" dirty="0"/>
              <a:t>Build rapport by </a:t>
            </a:r>
            <a:r>
              <a:rPr lang="en-CA" sz="4000" dirty="0" smtClean="0"/>
              <a:t>emphasizing </a:t>
            </a:r>
            <a:r>
              <a:rPr lang="en-CA" sz="4000" dirty="0"/>
              <a:t>confidentiality, </a:t>
            </a:r>
            <a:r>
              <a:rPr lang="en-CA" sz="4000" baseline="30000" dirty="0" smtClean="0"/>
              <a:t>3</a:t>
            </a:r>
          </a:p>
          <a:p>
            <a:endParaRPr lang="en-CA" sz="4000" baseline="30000" dirty="0"/>
          </a:p>
          <a:p>
            <a:r>
              <a:rPr lang="en-CA" sz="4000" dirty="0"/>
              <a:t>Discuss healthy therapeutic termination to reduce dropout</a:t>
            </a:r>
            <a:r>
              <a:rPr lang="en-CA" sz="4000" baseline="30000" dirty="0"/>
              <a:t>1</a:t>
            </a:r>
          </a:p>
          <a:p>
            <a:endParaRPr lang="en-CA" sz="4000" dirty="0"/>
          </a:p>
          <a:p>
            <a:r>
              <a:rPr lang="en-CA" sz="4000" dirty="0"/>
              <a:t>Reduce stigma by articulating a holistic / </a:t>
            </a:r>
            <a:r>
              <a:rPr lang="en-CA" sz="4000" dirty="0" err="1"/>
              <a:t>biopsychosocial</a:t>
            </a:r>
            <a:r>
              <a:rPr lang="en-CA" sz="4000" dirty="0"/>
              <a:t> model that doesn’t make the client feel personally blamed for their </a:t>
            </a:r>
            <a:r>
              <a:rPr lang="en-CA" sz="4000" dirty="0" smtClean="0"/>
              <a:t>illness</a:t>
            </a:r>
            <a:r>
              <a:rPr lang="en-CA" sz="4000" baseline="30000" dirty="0"/>
              <a:t> </a:t>
            </a:r>
            <a:r>
              <a:rPr lang="en-CA" sz="4000" baseline="30000" dirty="0" smtClean="0"/>
              <a:t>1,4</a:t>
            </a:r>
            <a:endParaRPr lang="en-CA" sz="4000" baseline="30000" dirty="0"/>
          </a:p>
          <a:p>
            <a:endParaRPr lang="en-CA" sz="3200" baseline="30000" dirty="0"/>
          </a:p>
          <a:p>
            <a:pPr lvl="1"/>
            <a:endParaRPr lang="en-CA" dirty="0" smtClean="0">
              <a:solidFill>
                <a:srgbClr val="FF0000"/>
              </a:solidFill>
            </a:endParaRPr>
          </a:p>
        </p:txBody>
      </p:sp>
      <p:sp>
        <p:nvSpPr>
          <p:cNvPr id="5" name="TextBox 4"/>
          <p:cNvSpPr txBox="1"/>
          <p:nvPr/>
        </p:nvSpPr>
        <p:spPr>
          <a:xfrm>
            <a:off x="2699792" y="6608385"/>
            <a:ext cx="6486028" cy="461665"/>
          </a:xfrm>
          <a:prstGeom prst="rect">
            <a:avLst/>
          </a:prstGeom>
          <a:noFill/>
        </p:spPr>
        <p:txBody>
          <a:bodyPr wrap="square" rtlCol="0">
            <a:spAutoFit/>
          </a:bodyPr>
          <a:lstStyle/>
          <a:p>
            <a:pPr algn="r"/>
            <a:r>
              <a:rPr lang="en-CA" sz="1200" baseline="30000" dirty="0" smtClean="0"/>
              <a:t>1</a:t>
            </a:r>
            <a:r>
              <a:rPr lang="en-CA" sz="1200" dirty="0" smtClean="0"/>
              <a:t>Hwang (2006); </a:t>
            </a:r>
            <a:r>
              <a:rPr lang="en-CA" sz="1200" baseline="30000" dirty="0" smtClean="0"/>
              <a:t>2</a:t>
            </a:r>
            <a:r>
              <a:rPr lang="en-CA" sz="1200" dirty="0" smtClean="0"/>
              <a:t>Hwang (2009); </a:t>
            </a:r>
            <a:r>
              <a:rPr lang="en-CA" sz="1200" baseline="30000" dirty="0" smtClean="0"/>
              <a:t>3</a:t>
            </a:r>
            <a:r>
              <a:rPr lang="en-CA" sz="1200" dirty="0" smtClean="0"/>
              <a:t>Sue </a:t>
            </a:r>
            <a:r>
              <a:rPr lang="en-CA" sz="1200" dirty="0"/>
              <a:t>&amp; </a:t>
            </a:r>
            <a:r>
              <a:rPr lang="en-CA" sz="1200" dirty="0" smtClean="0"/>
              <a:t>Sue (2008); </a:t>
            </a:r>
            <a:r>
              <a:rPr lang="en-CA" sz="1200" baseline="30000" dirty="0" smtClean="0"/>
              <a:t>4</a:t>
            </a:r>
            <a:r>
              <a:rPr lang="en-CA" sz="1200" dirty="0" smtClean="0"/>
              <a:t>Hays </a:t>
            </a:r>
            <a:r>
              <a:rPr lang="en-CA" sz="1200" dirty="0"/>
              <a:t>(2009)</a:t>
            </a:r>
          </a:p>
          <a:p>
            <a:pPr algn="r"/>
            <a:endParaRPr lang="en-CA" sz="1200" dirty="0"/>
          </a:p>
        </p:txBody>
      </p:sp>
    </p:spTree>
    <p:extLst>
      <p:ext uri="{BB962C8B-B14F-4D97-AF65-F5344CB8AC3E}">
        <p14:creationId xmlns:p14="http://schemas.microsoft.com/office/powerpoint/2010/main" val="37277414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457200" y="1340768"/>
            <a:ext cx="8229600" cy="4983832"/>
          </a:xfrm>
        </p:spPr>
        <p:txBody>
          <a:bodyPr>
            <a:normAutofit/>
          </a:bodyPr>
          <a:lstStyle/>
          <a:p>
            <a:pPr marL="596646" indent="-514350">
              <a:buFont typeface="+mj-lt"/>
              <a:buAutoNum type="arabicPeriod" startAt="2"/>
            </a:pPr>
            <a:r>
              <a:rPr lang="en-CA" sz="2800" dirty="0" smtClean="0"/>
              <a:t>Responding </a:t>
            </a:r>
            <a:r>
              <a:rPr lang="en-CA" sz="2800" dirty="0"/>
              <a:t>to therapeutic </a:t>
            </a:r>
            <a:r>
              <a:rPr lang="en-CA" sz="2800" dirty="0" smtClean="0"/>
              <a:t>expectations</a:t>
            </a:r>
            <a:endParaRPr lang="en-CA" sz="2800" dirty="0"/>
          </a:p>
        </p:txBody>
      </p:sp>
      <p:sp>
        <p:nvSpPr>
          <p:cNvPr id="5" name="Title 2"/>
          <p:cNvSpPr>
            <a:spLocks noGrp="1"/>
          </p:cNvSpPr>
          <p:nvPr>
            <p:ph type="title"/>
          </p:nvPr>
        </p:nvSpPr>
        <p:spPr>
          <a:xfrm>
            <a:off x="251520" y="116632"/>
            <a:ext cx="8640960" cy="1143000"/>
          </a:xfrm>
        </p:spPr>
        <p:txBody>
          <a:bodyPr>
            <a:normAutofit fontScale="90000"/>
          </a:bodyPr>
          <a:lstStyle/>
          <a:p>
            <a:r>
              <a:rPr lang="en-CA" dirty="0" smtClean="0"/>
              <a:t>Orientation to Therapy: Components</a:t>
            </a:r>
            <a:endParaRPr lang="en-CA"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7671" y="1844824"/>
            <a:ext cx="4248472" cy="4231701"/>
          </a:xfrm>
          <a:prstGeom prst="rect">
            <a:avLst/>
          </a:prstGeom>
        </p:spPr>
      </p:pic>
      <p:grpSp>
        <p:nvGrpSpPr>
          <p:cNvPr id="6" name="Group 5"/>
          <p:cNvGrpSpPr/>
          <p:nvPr/>
        </p:nvGrpSpPr>
        <p:grpSpPr>
          <a:xfrm>
            <a:off x="1697014" y="5925331"/>
            <a:ext cx="6192688" cy="908879"/>
            <a:chOff x="1331640" y="5809890"/>
            <a:chExt cx="6192688" cy="90887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10" name="Rounded Rectangle 9"/>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Rounded Rectangle 15"/>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7" name="Rounded Rectangle 16"/>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TextBox 17"/>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9" name="TextBox 18"/>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20" name="TextBox 19"/>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21" name="TextBox 20"/>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2" name="TextBox 21"/>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3" name="TextBox 22"/>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4" name="TextBox 23"/>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5" name="Rectangle 24"/>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8" name="Down Arrow 27"/>
          <p:cNvSpPr/>
          <p:nvPr/>
        </p:nvSpPr>
        <p:spPr>
          <a:xfrm>
            <a:off x="4322068"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171854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7504" y="1484784"/>
            <a:ext cx="8928992" cy="2880320"/>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title"/>
          </p:nvPr>
        </p:nvSpPr>
        <p:spPr>
          <a:xfrm>
            <a:off x="457200" y="260648"/>
            <a:ext cx="8229600" cy="1143000"/>
          </a:xfrm>
        </p:spPr>
        <p:txBody>
          <a:bodyPr>
            <a:normAutofit fontScale="90000"/>
          </a:bodyPr>
          <a:lstStyle/>
          <a:p>
            <a:r>
              <a:rPr lang="en-CA" b="1" dirty="0" smtClean="0"/>
              <a:t>Responding to Expectations: Applications</a:t>
            </a:r>
            <a:endParaRPr lang="en-CA" b="1" dirty="0"/>
          </a:p>
        </p:txBody>
      </p:sp>
      <p:sp>
        <p:nvSpPr>
          <p:cNvPr id="4" name="Content Placeholder 3"/>
          <p:cNvSpPr>
            <a:spLocks noGrp="1"/>
          </p:cNvSpPr>
          <p:nvPr>
            <p:ph idx="1"/>
          </p:nvPr>
        </p:nvSpPr>
        <p:spPr>
          <a:xfrm>
            <a:off x="457200" y="1556792"/>
            <a:ext cx="8229600" cy="4767808"/>
          </a:xfrm>
        </p:spPr>
        <p:txBody>
          <a:bodyPr>
            <a:noAutofit/>
          </a:bodyPr>
          <a:lstStyle/>
          <a:p>
            <a:r>
              <a:rPr lang="en-CA" dirty="0" smtClean="0"/>
              <a:t>Consider a more directive, active, expert approach preferred by most cultural groups</a:t>
            </a:r>
            <a:r>
              <a:rPr lang="en-CA" baseline="30000" dirty="0" smtClean="0"/>
              <a:t>1–7</a:t>
            </a:r>
          </a:p>
          <a:p>
            <a:endParaRPr lang="en-CA" dirty="0" smtClean="0"/>
          </a:p>
          <a:p>
            <a:r>
              <a:rPr lang="en-CA" dirty="0" smtClean="0"/>
              <a:t>Problem-focused, time-limited approaches (CBT, BT, SFT) often fit well with more concrete expectations of diverse clients</a:t>
            </a:r>
            <a:r>
              <a:rPr lang="en-CA" baseline="30000" dirty="0" smtClean="0"/>
              <a:t>2</a:t>
            </a:r>
            <a:endParaRPr lang="en-CA" dirty="0" smtClean="0">
              <a:solidFill>
                <a:srgbClr val="FF0000"/>
              </a:solidFill>
            </a:endParaRPr>
          </a:p>
          <a:p>
            <a:pPr marL="0" indent="0">
              <a:buNone/>
            </a:pPr>
            <a:endParaRPr lang="en-CA" dirty="0" smtClean="0"/>
          </a:p>
        </p:txBody>
      </p:sp>
      <p:sp>
        <p:nvSpPr>
          <p:cNvPr id="5" name="TextBox 4"/>
          <p:cNvSpPr txBox="1"/>
          <p:nvPr/>
        </p:nvSpPr>
        <p:spPr>
          <a:xfrm>
            <a:off x="0" y="6377552"/>
            <a:ext cx="9137154" cy="461665"/>
          </a:xfrm>
          <a:prstGeom prst="rect">
            <a:avLst/>
          </a:prstGeom>
          <a:noFill/>
        </p:spPr>
        <p:txBody>
          <a:bodyPr wrap="square" rtlCol="0">
            <a:spAutoFit/>
          </a:bodyPr>
          <a:lstStyle/>
          <a:p>
            <a:pPr algn="r"/>
            <a:r>
              <a:rPr lang="en-CA" sz="1200" baseline="30000" dirty="0" smtClean="0"/>
              <a:t>1</a:t>
            </a:r>
            <a:r>
              <a:rPr lang="en-CA" sz="1200" dirty="0" smtClean="0"/>
              <a:t>Sue &amp; Zane (1987);  </a:t>
            </a:r>
            <a:r>
              <a:rPr lang="en-CA" sz="1200" baseline="30000" dirty="0" smtClean="0"/>
              <a:t>2</a:t>
            </a:r>
            <a:r>
              <a:rPr lang="en-CA" sz="1200" dirty="0" smtClean="0"/>
              <a:t>Sue &amp; Sue (</a:t>
            </a:r>
            <a:r>
              <a:rPr lang="en-CA" sz="1200" dirty="0"/>
              <a:t>2008); </a:t>
            </a:r>
            <a:r>
              <a:rPr lang="en-CA" sz="1200" baseline="30000" dirty="0"/>
              <a:t>3</a:t>
            </a:r>
            <a:r>
              <a:rPr lang="en-CA" sz="1200" dirty="0" smtClean="0"/>
              <a:t>Lafromboise</a:t>
            </a:r>
            <a:r>
              <a:rPr lang="en-CA" sz="1200" dirty="0"/>
              <a:t>, Trimble, &amp; </a:t>
            </a:r>
            <a:r>
              <a:rPr lang="en-CA" sz="1200" dirty="0" err="1" smtClean="0"/>
              <a:t>Mohatt</a:t>
            </a:r>
            <a:r>
              <a:rPr lang="en-CA" sz="1200" dirty="0" smtClean="0"/>
              <a:t> (1990</a:t>
            </a:r>
            <a:r>
              <a:rPr lang="en-CA" sz="1200" dirty="0"/>
              <a:t>), </a:t>
            </a:r>
            <a:r>
              <a:rPr lang="en-CA" sz="1200" baseline="30000" dirty="0" smtClean="0"/>
              <a:t>4</a:t>
            </a:r>
            <a:r>
              <a:rPr lang="en-CA" sz="1200" dirty="0" smtClean="0"/>
              <a:t>Al-Krenawi </a:t>
            </a:r>
            <a:r>
              <a:rPr lang="en-CA" sz="1200" dirty="0"/>
              <a:t>&amp; </a:t>
            </a:r>
            <a:r>
              <a:rPr lang="en-CA" sz="1200" dirty="0" smtClean="0"/>
              <a:t>Graham (2000</a:t>
            </a:r>
            <a:r>
              <a:rPr lang="en-CA" sz="1200" dirty="0"/>
              <a:t>), </a:t>
            </a:r>
            <a:r>
              <a:rPr lang="en-CA" sz="1200" baseline="30000" dirty="0" smtClean="0"/>
              <a:t>5</a:t>
            </a:r>
            <a:r>
              <a:rPr lang="en-CA" sz="1200" dirty="0" smtClean="0"/>
              <a:t>Li </a:t>
            </a:r>
            <a:r>
              <a:rPr lang="en-CA" sz="1200" dirty="0"/>
              <a:t>&amp; </a:t>
            </a:r>
            <a:r>
              <a:rPr lang="en-CA" sz="1200" dirty="0" smtClean="0"/>
              <a:t>Kim (2004);</a:t>
            </a:r>
          </a:p>
          <a:p>
            <a:pPr algn="r"/>
            <a:r>
              <a:rPr lang="en-CA" sz="1200" dirty="0" smtClean="0"/>
              <a:t> </a:t>
            </a:r>
            <a:r>
              <a:rPr lang="en-CA" sz="1200" baseline="30000" dirty="0" smtClean="0"/>
              <a:t>6</a:t>
            </a:r>
            <a:r>
              <a:rPr lang="en-CA" sz="1200" dirty="0" smtClean="0"/>
              <a:t>Kim</a:t>
            </a:r>
            <a:r>
              <a:rPr lang="en-CA" sz="1200" dirty="0"/>
              <a:t>, Li, &amp;, </a:t>
            </a:r>
            <a:r>
              <a:rPr lang="en-CA" sz="1200" dirty="0" smtClean="0"/>
              <a:t>Liang (2002); </a:t>
            </a:r>
            <a:r>
              <a:rPr lang="en-CA" sz="1200" baseline="30000" dirty="0" smtClean="0"/>
              <a:t>7</a:t>
            </a:r>
            <a:r>
              <a:rPr lang="en-CA" sz="1200" dirty="0" smtClean="0"/>
              <a:t>Rossello</a:t>
            </a:r>
            <a:r>
              <a:rPr lang="en-CA" sz="1200" dirty="0"/>
              <a:t>, Bernal, &amp; </a:t>
            </a:r>
            <a:r>
              <a:rPr lang="en-CA" sz="1200" dirty="0" smtClean="0"/>
              <a:t>Rivera-Medina (2008)</a:t>
            </a:r>
            <a:endParaRPr lang="en-CA" sz="1200" dirty="0"/>
          </a:p>
        </p:txBody>
      </p:sp>
    </p:spTree>
    <p:extLst>
      <p:ext uri="{BB962C8B-B14F-4D97-AF65-F5344CB8AC3E}">
        <p14:creationId xmlns:p14="http://schemas.microsoft.com/office/powerpoint/2010/main" val="14414759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7504" y="1412776"/>
            <a:ext cx="8928992" cy="4968552"/>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Content Placeholder 3"/>
          <p:cNvSpPr>
            <a:spLocks noGrp="1"/>
          </p:cNvSpPr>
          <p:nvPr>
            <p:ph idx="1"/>
          </p:nvPr>
        </p:nvSpPr>
        <p:spPr>
          <a:xfrm>
            <a:off x="457200" y="1556792"/>
            <a:ext cx="8229600" cy="4767808"/>
          </a:xfrm>
        </p:spPr>
        <p:txBody>
          <a:bodyPr>
            <a:noAutofit/>
          </a:bodyPr>
          <a:lstStyle/>
          <a:p>
            <a:r>
              <a:rPr lang="en-CA" sz="2800" dirty="0" smtClean="0"/>
              <a:t>Directly address clients receiving less </a:t>
            </a:r>
            <a:r>
              <a:rPr lang="en-CA" sz="2800" dirty="0"/>
              <a:t>initial benefits </a:t>
            </a:r>
            <a:r>
              <a:rPr lang="en-CA" sz="2800" dirty="0" smtClean="0"/>
              <a:t>due to acclimatization time to foreign therapeutic culture / waiting longer to seek help</a:t>
            </a:r>
            <a:r>
              <a:rPr lang="en-CA" sz="2800" baseline="30000" dirty="0"/>
              <a:t>1</a:t>
            </a:r>
            <a:endParaRPr lang="en-CA" sz="2800" dirty="0" smtClean="0"/>
          </a:p>
          <a:p>
            <a:endParaRPr lang="en-CA" sz="2800" dirty="0" smtClean="0"/>
          </a:p>
          <a:p>
            <a:r>
              <a:rPr lang="en-CA" sz="2800" dirty="0" smtClean="0"/>
              <a:t>Offer the gift of a small solution early on as an example and to provide motivation</a:t>
            </a:r>
            <a:r>
              <a:rPr lang="en-CA" sz="2800" baseline="30000" dirty="0" smtClean="0"/>
              <a:t>2</a:t>
            </a:r>
          </a:p>
          <a:p>
            <a:endParaRPr lang="en-CA" sz="2800" dirty="0" smtClean="0"/>
          </a:p>
          <a:p>
            <a:r>
              <a:rPr lang="en-CA" sz="2800" dirty="0" smtClean="0">
                <a:solidFill>
                  <a:schemeClr val="accent2">
                    <a:lumMod val="75000"/>
                  </a:schemeClr>
                </a:solidFill>
              </a:rPr>
              <a:t>Being more directive does </a:t>
            </a:r>
            <a:r>
              <a:rPr lang="en-CA" sz="2800" i="1" dirty="0" smtClean="0">
                <a:solidFill>
                  <a:schemeClr val="accent2">
                    <a:lumMod val="75000"/>
                  </a:schemeClr>
                </a:solidFill>
              </a:rPr>
              <a:t>not</a:t>
            </a:r>
            <a:r>
              <a:rPr lang="en-CA" sz="2800" dirty="0" smtClean="0">
                <a:solidFill>
                  <a:schemeClr val="accent2">
                    <a:lumMod val="75000"/>
                  </a:schemeClr>
                </a:solidFill>
              </a:rPr>
              <a:t> mean being paternalistic</a:t>
            </a:r>
            <a:r>
              <a:rPr lang="en-CA" sz="2800" baseline="30000" dirty="0" smtClean="0">
                <a:solidFill>
                  <a:schemeClr val="accent2">
                    <a:lumMod val="75000"/>
                  </a:schemeClr>
                </a:solidFill>
              </a:rPr>
              <a:t>3</a:t>
            </a:r>
            <a:r>
              <a:rPr lang="en-CA" sz="2800" dirty="0" smtClean="0">
                <a:solidFill>
                  <a:schemeClr val="accent2">
                    <a:lumMod val="75000"/>
                  </a:schemeClr>
                </a:solidFill>
              </a:rPr>
              <a:t> this can remind clients of historical and current oppression </a:t>
            </a:r>
            <a:endParaRPr lang="en-CA" sz="2800" dirty="0">
              <a:solidFill>
                <a:schemeClr val="accent2">
                  <a:lumMod val="75000"/>
                </a:schemeClr>
              </a:solidFill>
            </a:endParaRPr>
          </a:p>
        </p:txBody>
      </p:sp>
      <p:sp>
        <p:nvSpPr>
          <p:cNvPr id="5" name="TextBox 4"/>
          <p:cNvSpPr txBox="1"/>
          <p:nvPr/>
        </p:nvSpPr>
        <p:spPr>
          <a:xfrm>
            <a:off x="114350" y="6581001"/>
            <a:ext cx="9029650" cy="276999"/>
          </a:xfrm>
          <a:prstGeom prst="rect">
            <a:avLst/>
          </a:prstGeom>
          <a:noFill/>
        </p:spPr>
        <p:txBody>
          <a:bodyPr wrap="square" rtlCol="0">
            <a:spAutoFit/>
          </a:bodyPr>
          <a:lstStyle/>
          <a:p>
            <a:pPr algn="r"/>
            <a:r>
              <a:rPr lang="en-CA" sz="1200" baseline="30000" dirty="0"/>
              <a:t>1</a:t>
            </a:r>
            <a:r>
              <a:rPr lang="en-CA" sz="1200" dirty="0" smtClean="0"/>
              <a:t>Hwang (2009); </a:t>
            </a:r>
            <a:r>
              <a:rPr lang="en-CA" sz="1200" baseline="30000" dirty="0"/>
              <a:t>2</a:t>
            </a:r>
            <a:r>
              <a:rPr lang="en-CA" sz="1200" dirty="0" smtClean="0"/>
              <a:t> Sue (1998); </a:t>
            </a:r>
            <a:r>
              <a:rPr lang="en-CA" sz="1200" baseline="30000" dirty="0" smtClean="0"/>
              <a:t>3</a:t>
            </a:r>
            <a:r>
              <a:rPr lang="en-CA" sz="1200" dirty="0" smtClean="0"/>
              <a:t>Gonzalez-Prendes</a:t>
            </a:r>
            <a:r>
              <a:rPr lang="en-CA" sz="1200" dirty="0"/>
              <a:t>, </a:t>
            </a:r>
            <a:r>
              <a:rPr lang="en-CA" sz="1200" dirty="0" err="1"/>
              <a:t>Hindo</a:t>
            </a:r>
            <a:r>
              <a:rPr lang="en-CA" sz="1200" dirty="0"/>
              <a:t>, &amp;</a:t>
            </a:r>
            <a:r>
              <a:rPr lang="en-CA" sz="1200" dirty="0" smtClean="0"/>
              <a:t> </a:t>
            </a:r>
            <a:r>
              <a:rPr lang="en-CA" sz="1200" dirty="0" err="1"/>
              <a:t>Pardo</a:t>
            </a:r>
            <a:r>
              <a:rPr lang="en-CA" sz="1200" dirty="0"/>
              <a:t> (2011)</a:t>
            </a:r>
          </a:p>
        </p:txBody>
      </p:sp>
      <p:sp>
        <p:nvSpPr>
          <p:cNvPr id="6" name="Title 2"/>
          <p:cNvSpPr>
            <a:spLocks noGrp="1"/>
          </p:cNvSpPr>
          <p:nvPr>
            <p:ph type="title"/>
          </p:nvPr>
        </p:nvSpPr>
        <p:spPr>
          <a:xfrm>
            <a:off x="457200" y="260648"/>
            <a:ext cx="8229600" cy="1143000"/>
          </a:xfrm>
        </p:spPr>
        <p:txBody>
          <a:bodyPr>
            <a:normAutofit fontScale="90000"/>
          </a:bodyPr>
          <a:lstStyle/>
          <a:p>
            <a:r>
              <a:rPr lang="en-CA" b="1" dirty="0" smtClean="0"/>
              <a:t>Responding to Expectations: Applications</a:t>
            </a:r>
            <a:endParaRPr lang="en-CA" b="1" dirty="0"/>
          </a:p>
        </p:txBody>
      </p:sp>
    </p:spTree>
    <p:extLst>
      <p:ext uri="{BB962C8B-B14F-4D97-AF65-F5344CB8AC3E}">
        <p14:creationId xmlns:p14="http://schemas.microsoft.com/office/powerpoint/2010/main" val="9965558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1143000"/>
          </a:xfrm>
        </p:spPr>
        <p:txBody>
          <a:bodyPr>
            <a:normAutofit/>
          </a:bodyPr>
          <a:lstStyle/>
          <a:p>
            <a:r>
              <a:rPr lang="en-CA" dirty="0" smtClean="0"/>
              <a:t>Reflection Questions:</a:t>
            </a:r>
            <a:endParaRPr lang="en-CA" dirty="0"/>
          </a:p>
        </p:txBody>
      </p:sp>
      <p:sp>
        <p:nvSpPr>
          <p:cNvPr id="4" name="Content Placeholder 3"/>
          <p:cNvSpPr>
            <a:spLocks noGrp="1"/>
          </p:cNvSpPr>
          <p:nvPr>
            <p:ph idx="1"/>
          </p:nvPr>
        </p:nvSpPr>
        <p:spPr>
          <a:xfrm>
            <a:off x="457200" y="1340768"/>
            <a:ext cx="8229600" cy="4983832"/>
          </a:xfrm>
        </p:spPr>
        <p:txBody>
          <a:bodyPr>
            <a:noAutofit/>
          </a:bodyPr>
          <a:lstStyle/>
          <a:p>
            <a:pPr marL="0" indent="0">
              <a:buNone/>
            </a:pPr>
            <a:r>
              <a:rPr lang="en-CA" sz="2800" dirty="0" smtClean="0">
                <a:solidFill>
                  <a:schemeClr val="accent2"/>
                </a:solidFill>
              </a:rPr>
              <a:t>Which cultural groups in Canada and the United States have historically been mistreated in a paternalistic way?</a:t>
            </a:r>
          </a:p>
          <a:p>
            <a:pPr marL="0" indent="0">
              <a:buNone/>
            </a:pPr>
            <a:endParaRPr lang="en-CA" sz="2800" dirty="0">
              <a:solidFill>
                <a:schemeClr val="accent2"/>
              </a:solidFill>
            </a:endParaRPr>
          </a:p>
          <a:p>
            <a:pPr marL="0" indent="0">
              <a:buNone/>
            </a:pPr>
            <a:r>
              <a:rPr lang="en-CA" sz="2800" dirty="0" smtClean="0">
                <a:solidFill>
                  <a:schemeClr val="accent2"/>
                </a:solidFill>
              </a:rPr>
              <a:t>How might you communicate an expert approach without disempowering them? </a:t>
            </a:r>
          </a:p>
        </p:txBody>
      </p:sp>
    </p:spTree>
    <p:extLst>
      <p:ext uri="{BB962C8B-B14F-4D97-AF65-F5344CB8AC3E}">
        <p14:creationId xmlns:p14="http://schemas.microsoft.com/office/powerpoint/2010/main" val="16854397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457200" y="1340768"/>
            <a:ext cx="8229600" cy="4983832"/>
          </a:xfrm>
        </p:spPr>
        <p:txBody>
          <a:bodyPr>
            <a:normAutofit/>
          </a:bodyPr>
          <a:lstStyle/>
          <a:p>
            <a:pPr marL="596646" indent="-514350">
              <a:buFont typeface="+mj-lt"/>
              <a:buAutoNum type="arabicPeriod" startAt="3"/>
            </a:pPr>
            <a:r>
              <a:rPr lang="en-CA" sz="2800" dirty="0" smtClean="0"/>
              <a:t>Establishing Goals and Structure</a:t>
            </a:r>
            <a:endParaRPr lang="en-CA" sz="2800" dirty="0"/>
          </a:p>
        </p:txBody>
      </p:sp>
      <p:sp>
        <p:nvSpPr>
          <p:cNvPr id="5" name="Title 2"/>
          <p:cNvSpPr>
            <a:spLocks noGrp="1"/>
          </p:cNvSpPr>
          <p:nvPr>
            <p:ph type="title"/>
          </p:nvPr>
        </p:nvSpPr>
        <p:spPr>
          <a:xfrm>
            <a:off x="251520" y="116632"/>
            <a:ext cx="8640960" cy="1143000"/>
          </a:xfrm>
        </p:spPr>
        <p:txBody>
          <a:bodyPr>
            <a:normAutofit fontScale="90000"/>
          </a:bodyPr>
          <a:lstStyle/>
          <a:p>
            <a:r>
              <a:rPr lang="en-CA" dirty="0" smtClean="0"/>
              <a:t>Orientation to Therapy: Components</a:t>
            </a:r>
            <a:endParaRPr lang="en-C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169555"/>
            <a:ext cx="6327119" cy="42180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196490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7504" y="1412775"/>
            <a:ext cx="8928992" cy="5228009"/>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title"/>
          </p:nvPr>
        </p:nvSpPr>
        <p:spPr>
          <a:xfrm>
            <a:off x="457200" y="269776"/>
            <a:ext cx="8229600" cy="1143000"/>
          </a:xfrm>
        </p:spPr>
        <p:txBody>
          <a:bodyPr>
            <a:normAutofit fontScale="90000"/>
          </a:bodyPr>
          <a:lstStyle/>
          <a:p>
            <a:r>
              <a:rPr lang="en-CA" b="1" dirty="0" smtClean="0"/>
              <a:t>Establishing Goals/Structure: Applications</a:t>
            </a:r>
            <a:endParaRPr lang="en-CA" b="1" dirty="0"/>
          </a:p>
        </p:txBody>
      </p:sp>
      <p:sp>
        <p:nvSpPr>
          <p:cNvPr id="4" name="Content Placeholder 3"/>
          <p:cNvSpPr>
            <a:spLocks noGrp="1"/>
          </p:cNvSpPr>
          <p:nvPr>
            <p:ph idx="1"/>
          </p:nvPr>
        </p:nvSpPr>
        <p:spPr>
          <a:xfrm>
            <a:off x="457200" y="1513359"/>
            <a:ext cx="8435280" cy="5011986"/>
          </a:xfrm>
        </p:spPr>
        <p:txBody>
          <a:bodyPr>
            <a:normAutofit fontScale="92500" lnSpcReduction="20000"/>
          </a:bodyPr>
          <a:lstStyle/>
          <a:p>
            <a:r>
              <a:rPr lang="en-CA" sz="2700" dirty="0" smtClean="0"/>
              <a:t>Emphasize </a:t>
            </a:r>
            <a:r>
              <a:rPr lang="en-CA" sz="2700" i="1" dirty="0" smtClean="0"/>
              <a:t>co-constructing</a:t>
            </a:r>
            <a:r>
              <a:rPr lang="en-CA" sz="2700" dirty="0" smtClean="0"/>
              <a:t> therapy</a:t>
            </a:r>
            <a:r>
              <a:rPr lang="en-CA" sz="2700" baseline="30000" dirty="0" smtClean="0"/>
              <a:t>1</a:t>
            </a:r>
            <a:r>
              <a:rPr lang="en-CA" sz="2700" dirty="0" smtClean="0"/>
              <a:t>: </a:t>
            </a:r>
          </a:p>
          <a:p>
            <a:pPr lvl="1"/>
            <a:r>
              <a:rPr lang="en-CA" sz="2700" dirty="0" smtClean="0"/>
              <a:t>Be directive and explicitly structure sessions</a:t>
            </a:r>
          </a:p>
          <a:p>
            <a:pPr lvl="1"/>
            <a:r>
              <a:rPr lang="en-CA" sz="2700" dirty="0" smtClean="0"/>
              <a:t>Give guidelines of responses expected</a:t>
            </a:r>
          </a:p>
          <a:p>
            <a:pPr lvl="1"/>
            <a:r>
              <a:rPr lang="en-CA" sz="2700" dirty="0" smtClean="0"/>
              <a:t>Emphasize client’s role as expert in their life</a:t>
            </a:r>
          </a:p>
          <a:p>
            <a:pPr lvl="1"/>
            <a:r>
              <a:rPr lang="en-CA" sz="2700" dirty="0" smtClean="0"/>
              <a:t>Provide a choice of activities</a:t>
            </a:r>
          </a:p>
          <a:p>
            <a:pPr lvl="1"/>
            <a:r>
              <a:rPr lang="en-CA" sz="2700" dirty="0" smtClean="0"/>
              <a:t>Encourage development of own solutions</a:t>
            </a:r>
          </a:p>
          <a:p>
            <a:pPr lvl="1"/>
            <a:r>
              <a:rPr lang="en-CA" sz="2700" dirty="0" smtClean="0"/>
              <a:t>Look to the client to set treatment goals</a:t>
            </a:r>
          </a:p>
          <a:p>
            <a:endParaRPr lang="en-CA" sz="2700" dirty="0" smtClean="0"/>
          </a:p>
          <a:p>
            <a:r>
              <a:rPr lang="en-CA" sz="2700" dirty="0" smtClean="0"/>
              <a:t>Focus </a:t>
            </a:r>
            <a:r>
              <a:rPr lang="en-CA" sz="2700" dirty="0"/>
              <a:t>on alleviating symptoms</a:t>
            </a:r>
            <a:r>
              <a:rPr lang="en-CA" sz="2700" baseline="30000" dirty="0"/>
              <a:t>1</a:t>
            </a:r>
          </a:p>
          <a:p>
            <a:endParaRPr lang="en-CA" sz="2700" dirty="0"/>
          </a:p>
          <a:p>
            <a:r>
              <a:rPr lang="en-CA" sz="2700" dirty="0"/>
              <a:t>Establish frequent goals and markers of treatment progress with periodic review to appeal to concrete-oriented clients</a:t>
            </a:r>
            <a:r>
              <a:rPr lang="en-CA" sz="2700" baseline="30000" dirty="0"/>
              <a:t>2</a:t>
            </a:r>
            <a:endParaRPr lang="en-CA" sz="2700" dirty="0"/>
          </a:p>
          <a:p>
            <a:pPr lvl="1"/>
            <a:endParaRPr lang="en-CA" dirty="0" smtClean="0"/>
          </a:p>
          <a:p>
            <a:endParaRPr lang="en-CA" dirty="0" smtClean="0"/>
          </a:p>
        </p:txBody>
      </p:sp>
      <p:sp>
        <p:nvSpPr>
          <p:cNvPr id="5" name="TextBox 4"/>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smtClean="0"/>
              <a:t>Sue &amp; Sue (2008); </a:t>
            </a:r>
            <a:r>
              <a:rPr lang="en-CA" sz="1200" baseline="30000" dirty="0"/>
              <a:t>2</a:t>
            </a:r>
            <a:r>
              <a:rPr lang="en-CA" sz="1200" dirty="0" smtClean="0"/>
              <a:t>Hwang </a:t>
            </a:r>
            <a:r>
              <a:rPr lang="en-CA" sz="1200" dirty="0"/>
              <a:t>(2009</a:t>
            </a:r>
            <a:r>
              <a:rPr lang="en-CA" sz="1200" dirty="0" smtClean="0"/>
              <a:t>) </a:t>
            </a:r>
            <a:endParaRPr lang="en-CA" sz="1200" dirty="0"/>
          </a:p>
        </p:txBody>
      </p:sp>
    </p:spTree>
    <p:extLst>
      <p:ext uri="{BB962C8B-B14F-4D97-AF65-F5344CB8AC3E}">
        <p14:creationId xmlns:p14="http://schemas.microsoft.com/office/powerpoint/2010/main" val="34971388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908720"/>
            <a:ext cx="6160728" cy="1359024"/>
          </a:xfrm>
        </p:spPr>
        <p:txBody>
          <a:bodyPr>
            <a:normAutofit fontScale="90000"/>
          </a:bodyPr>
          <a:lstStyle/>
          <a:p>
            <a:r>
              <a:rPr lang="en-CA" dirty="0" smtClean="0"/>
              <a:t>Domain III: Cultural Beliefs</a:t>
            </a:r>
            <a:endParaRPr lang="en-CA"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542604"/>
            <a:ext cx="4890170" cy="3262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1697014" y="5925331"/>
            <a:ext cx="6192688" cy="908879"/>
            <a:chOff x="1331640" y="5809890"/>
            <a:chExt cx="6192688" cy="908879"/>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8" name="Rounded Rectangle 7"/>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9" name="Rounded Rectangle 8"/>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0" name="Rounded Rectangle 9"/>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TextBox 15"/>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7" name="TextBox 16"/>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18" name="TextBox 17"/>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19" name="TextBox 18"/>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0" name="TextBox 19"/>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1" name="TextBox 20"/>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2" name="TextBox 21"/>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3" name="Rectangle 22"/>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6" name="Down Arrow 25"/>
          <p:cNvSpPr/>
          <p:nvPr/>
        </p:nvSpPr>
        <p:spPr>
          <a:xfrm>
            <a:off x="4480942"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4368" y="4139173"/>
            <a:ext cx="864096" cy="829612"/>
          </a:xfrm>
          <a:prstGeom prst="rect">
            <a:avLst/>
          </a:prstGeom>
        </p:spPr>
      </p:pic>
      <p:sp>
        <p:nvSpPr>
          <p:cNvPr id="28" name="TextBox 27"/>
          <p:cNvSpPr txBox="1"/>
          <p:nvPr/>
        </p:nvSpPr>
        <p:spPr>
          <a:xfrm>
            <a:off x="7449862" y="4725144"/>
            <a:ext cx="1694138" cy="830997"/>
          </a:xfrm>
          <a:prstGeom prst="rect">
            <a:avLst/>
          </a:prstGeom>
          <a:noFill/>
        </p:spPr>
        <p:txBody>
          <a:bodyPr wrap="square" rtlCol="0">
            <a:spAutoFit/>
          </a:bodyPr>
          <a:lstStyle/>
          <a:p>
            <a:pPr algn="ctr"/>
            <a:r>
              <a:rPr lang="en-CA" sz="1600" dirty="0" smtClean="0"/>
              <a:t>Please fill out self-evaluation sheet domain 2</a:t>
            </a:r>
            <a:endParaRPr lang="en-CA" sz="1600" dirty="0"/>
          </a:p>
        </p:txBody>
      </p:sp>
    </p:spTree>
    <p:extLst>
      <p:ext uri="{BB962C8B-B14F-4D97-AF65-F5344CB8AC3E}">
        <p14:creationId xmlns:p14="http://schemas.microsoft.com/office/powerpoint/2010/main" val="174664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Autofit/>
          </a:bodyPr>
          <a:lstStyle/>
          <a:p>
            <a:r>
              <a:rPr lang="en-CA" sz="4000" dirty="0" smtClean="0"/>
              <a:t>Need for a Culturally Adapted Approach</a:t>
            </a:r>
            <a:endParaRPr lang="en-CA" sz="4000" dirty="0"/>
          </a:p>
        </p:txBody>
      </p:sp>
      <p:sp>
        <p:nvSpPr>
          <p:cNvPr id="4" name="Content Placeholder 3"/>
          <p:cNvSpPr>
            <a:spLocks noGrp="1"/>
          </p:cNvSpPr>
          <p:nvPr>
            <p:ph idx="1"/>
          </p:nvPr>
        </p:nvSpPr>
        <p:spPr>
          <a:xfrm>
            <a:off x="457200" y="1412776"/>
            <a:ext cx="8147248" cy="4911824"/>
          </a:xfrm>
        </p:spPr>
        <p:txBody>
          <a:bodyPr>
            <a:noAutofit/>
          </a:bodyPr>
          <a:lstStyle/>
          <a:p>
            <a:r>
              <a:rPr lang="en-CA" sz="2700" dirty="0" smtClean="0"/>
              <a:t>Please view the following </a:t>
            </a:r>
            <a:r>
              <a:rPr lang="en-CA" sz="2700" dirty="0" smtClean="0">
                <a:hlinkClick r:id="rId3"/>
              </a:rPr>
              <a:t>video</a:t>
            </a:r>
            <a:r>
              <a:rPr lang="en-CA" sz="2700" baseline="30000" dirty="0" smtClean="0"/>
              <a:t>1</a:t>
            </a:r>
            <a:r>
              <a:rPr lang="en-CA" sz="2700" dirty="0" smtClean="0"/>
              <a:t>.</a:t>
            </a:r>
          </a:p>
          <a:p>
            <a:endParaRPr lang="en-CA" sz="2700" dirty="0" smtClean="0"/>
          </a:p>
          <a:p>
            <a:r>
              <a:rPr lang="en-CA" sz="2700" dirty="0" smtClean="0"/>
              <a:t>Without cultural competence we may focus on the therapeutic “game” as we know it, missing the gorilla of culture in </a:t>
            </a:r>
            <a:r>
              <a:rPr lang="en-CA" sz="2700" dirty="0"/>
              <a:t>the </a:t>
            </a:r>
            <a:r>
              <a:rPr lang="en-CA" sz="2700" dirty="0" smtClean="0"/>
              <a:t>middle. </a:t>
            </a:r>
          </a:p>
          <a:p>
            <a:endParaRPr lang="en-CA" sz="2700" dirty="0" smtClean="0"/>
          </a:p>
          <a:p>
            <a:r>
              <a:rPr lang="en-CA" sz="2700" dirty="0" smtClean="0"/>
              <a:t>May also miss the importance of context (the curtains) and the working alliance could also be affected (i.e. a player leaving the game). </a:t>
            </a:r>
          </a:p>
        </p:txBody>
      </p:sp>
      <p:sp>
        <p:nvSpPr>
          <p:cNvPr id="5" name="Rectangle 4"/>
          <p:cNvSpPr/>
          <p:nvPr/>
        </p:nvSpPr>
        <p:spPr>
          <a:xfrm>
            <a:off x="202339" y="6555729"/>
            <a:ext cx="8941661" cy="276999"/>
          </a:xfrm>
          <a:prstGeom prst="rect">
            <a:avLst/>
          </a:prstGeom>
        </p:spPr>
        <p:txBody>
          <a:bodyPr wrap="square">
            <a:spAutoFit/>
          </a:bodyPr>
          <a:lstStyle/>
          <a:p>
            <a:pPr algn="r"/>
            <a:r>
              <a:rPr lang="en-CA" sz="1200" baseline="30000" dirty="0" smtClean="0"/>
              <a:t>1: </a:t>
            </a:r>
            <a:r>
              <a:rPr lang="en-CA" sz="1200" dirty="0" smtClean="0"/>
              <a:t>Simmons (2010)</a:t>
            </a:r>
            <a:endParaRPr lang="en-CA" sz="12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832823" y="2924944"/>
            <a:ext cx="1311177" cy="163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5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1+#ppt_w/2"/>
                                          </p:val>
                                        </p:tav>
                                        <p:tav tm="100000">
                                          <p:val>
                                            <p:strVal val="#ppt_x"/>
                                          </p:val>
                                        </p:tav>
                                      </p:tavLst>
                                    </p:anim>
                                    <p:anim calcmode="lin" valueType="num">
                                      <p:cBhvr additive="base">
                                        <p:cTn id="11"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normAutofit/>
          </a:bodyPr>
          <a:lstStyle/>
          <a:p>
            <a:r>
              <a:rPr lang="en-CA" dirty="0" smtClean="0"/>
              <a:t>Cultural Beliefs: Introduction</a:t>
            </a:r>
            <a:endParaRPr lang="en-CA" dirty="0"/>
          </a:p>
        </p:txBody>
      </p:sp>
      <p:sp>
        <p:nvSpPr>
          <p:cNvPr id="5" name="Content Placeholder 4"/>
          <p:cNvSpPr>
            <a:spLocks noGrp="1"/>
          </p:cNvSpPr>
          <p:nvPr>
            <p:ph idx="1"/>
          </p:nvPr>
        </p:nvSpPr>
        <p:spPr>
          <a:xfrm>
            <a:off x="457200" y="1340768"/>
            <a:ext cx="8229600" cy="4983832"/>
          </a:xfrm>
        </p:spPr>
        <p:txBody>
          <a:bodyPr>
            <a:normAutofit fontScale="92500"/>
          </a:bodyPr>
          <a:lstStyle/>
          <a:p>
            <a:r>
              <a:rPr lang="en-CA" dirty="0"/>
              <a:t>P</a:t>
            </a:r>
            <a:r>
              <a:rPr lang="en-CA" dirty="0" smtClean="0"/>
              <a:t>roviding a familiar structure for new information allows the brain to organize it in a meaningful way, enhancing recall</a:t>
            </a:r>
            <a:r>
              <a:rPr lang="en-CA" baseline="30000" dirty="0" smtClean="0"/>
              <a:t>1–3</a:t>
            </a:r>
            <a:endParaRPr lang="en-CA" baseline="30000" dirty="0"/>
          </a:p>
          <a:p>
            <a:endParaRPr lang="en-CA" dirty="0" smtClean="0"/>
          </a:p>
          <a:p>
            <a:r>
              <a:rPr lang="en-CA" dirty="0" smtClean="0"/>
              <a:t>For example, stories and metaphors can enhance information processing in CBT</a:t>
            </a:r>
            <a:r>
              <a:rPr lang="en-CA" baseline="30000" dirty="0" smtClean="0"/>
              <a:t>4</a:t>
            </a:r>
          </a:p>
          <a:p>
            <a:endParaRPr lang="en-CA" dirty="0" smtClean="0"/>
          </a:p>
          <a:p>
            <a:r>
              <a:rPr lang="en-CA" dirty="0" smtClean="0"/>
              <a:t>Integrating cultural beliefs, meanings, symbols, stories, and metaphors facilitates the therapeutic change process</a:t>
            </a:r>
            <a:r>
              <a:rPr lang="en-CA" baseline="30000" dirty="0" smtClean="0"/>
              <a:t>5</a:t>
            </a:r>
          </a:p>
          <a:p>
            <a:pPr marL="82296" indent="0">
              <a:buNone/>
            </a:pPr>
            <a:endParaRPr lang="en-CA" dirty="0" smtClean="0"/>
          </a:p>
          <a:p>
            <a:r>
              <a:rPr lang="en-CA" dirty="0" smtClean="0">
                <a:solidFill>
                  <a:schemeClr val="accent2"/>
                </a:solidFill>
              </a:rPr>
              <a:t>The following exercise demonstrates how meaning making can enhance cultural learning</a:t>
            </a:r>
          </a:p>
          <a:p>
            <a:endParaRPr lang="en-CA" dirty="0"/>
          </a:p>
        </p:txBody>
      </p:sp>
      <p:sp>
        <p:nvSpPr>
          <p:cNvPr id="6" name="TextBox 5"/>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smtClean="0"/>
              <a:t>Brouillet</a:t>
            </a:r>
            <a:r>
              <a:rPr lang="en-CA" sz="1200" dirty="0"/>
              <a:t>, </a:t>
            </a:r>
            <a:r>
              <a:rPr lang="en-CA" sz="1200" dirty="0" smtClean="0"/>
              <a:t>Marshall, </a:t>
            </a:r>
            <a:r>
              <a:rPr lang="en-CA" sz="1200" dirty="0"/>
              <a:t>&amp; </a:t>
            </a:r>
            <a:r>
              <a:rPr lang="en-CA" sz="1200" dirty="0" smtClean="0"/>
              <a:t>Andrews (1987); </a:t>
            </a:r>
            <a:r>
              <a:rPr lang="en-CA" sz="1200" baseline="30000" dirty="0" smtClean="0"/>
              <a:t>2</a:t>
            </a:r>
            <a:r>
              <a:rPr lang="en-CA" sz="1200" dirty="0" smtClean="0"/>
              <a:t>Ormrod (2012); </a:t>
            </a:r>
            <a:r>
              <a:rPr lang="en-CA" sz="1200" baseline="30000" dirty="0" smtClean="0"/>
              <a:t>3</a:t>
            </a:r>
            <a:r>
              <a:rPr lang="en-CA" sz="1200" dirty="0" smtClean="0"/>
              <a:t>Philips (2002); </a:t>
            </a:r>
            <a:r>
              <a:rPr lang="en-CA" sz="1200" baseline="30000" dirty="0" smtClean="0"/>
              <a:t>4</a:t>
            </a:r>
            <a:r>
              <a:rPr lang="en-CA" sz="1200" dirty="0" smtClean="0"/>
              <a:t>Otto (2000); </a:t>
            </a:r>
            <a:r>
              <a:rPr lang="en-CA" sz="1200" baseline="30000" dirty="0" smtClean="0"/>
              <a:t>5</a:t>
            </a:r>
            <a:r>
              <a:rPr lang="en-CA" sz="1200" dirty="0" smtClean="0"/>
              <a:t>Hwang (2006)</a:t>
            </a:r>
            <a:endParaRPr lang="en-CA" sz="1200" dirty="0"/>
          </a:p>
        </p:txBody>
      </p:sp>
    </p:spTree>
    <p:extLst>
      <p:ext uri="{BB962C8B-B14F-4D97-AF65-F5344CB8AC3E}">
        <p14:creationId xmlns:p14="http://schemas.microsoft.com/office/powerpoint/2010/main" val="2379976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normAutofit/>
          </a:bodyPr>
          <a:lstStyle/>
          <a:p>
            <a:r>
              <a:rPr lang="en-CA" dirty="0" smtClean="0"/>
              <a:t>Cultural Meanings Exercise</a:t>
            </a:r>
            <a:endParaRPr lang="en-CA" dirty="0"/>
          </a:p>
        </p:txBody>
      </p:sp>
      <p:sp>
        <p:nvSpPr>
          <p:cNvPr id="5" name="Content Placeholder 4"/>
          <p:cNvSpPr>
            <a:spLocks noGrp="1"/>
          </p:cNvSpPr>
          <p:nvPr>
            <p:ph idx="1"/>
          </p:nvPr>
        </p:nvSpPr>
        <p:spPr>
          <a:xfrm>
            <a:off x="457200" y="1340768"/>
            <a:ext cx="8229600" cy="4983832"/>
          </a:xfrm>
        </p:spPr>
        <p:txBody>
          <a:bodyPr>
            <a:normAutofit fontScale="92500"/>
          </a:bodyPr>
          <a:lstStyle/>
          <a:p>
            <a:r>
              <a:rPr lang="en-US" sz="3200" dirty="0"/>
              <a:t>On the next screen, you will see 7 Chinese characters paired with their English </a:t>
            </a:r>
            <a:r>
              <a:rPr lang="en-US" sz="3200" dirty="0" smtClean="0"/>
              <a:t>translations.</a:t>
            </a:r>
            <a:endParaRPr lang="en-US" sz="3200" dirty="0"/>
          </a:p>
          <a:p>
            <a:endParaRPr lang="en-US" sz="3200" dirty="0"/>
          </a:p>
          <a:p>
            <a:r>
              <a:rPr lang="en-US" sz="3200" dirty="0" smtClean="0"/>
              <a:t>Please </a:t>
            </a:r>
            <a:r>
              <a:rPr lang="en-US" sz="3200" dirty="0"/>
              <a:t>remember as many meanings as you can after studying the list for 45 seconds. The slide will time this on its own. </a:t>
            </a:r>
          </a:p>
          <a:p>
            <a:endParaRPr lang="en-US" sz="3200" dirty="0"/>
          </a:p>
          <a:p>
            <a:r>
              <a:rPr lang="en-US" sz="3200" dirty="0"/>
              <a:t>When you’re ready, click to the next </a:t>
            </a:r>
            <a:r>
              <a:rPr lang="en-US" sz="3200" dirty="0" smtClean="0"/>
              <a:t>slide </a:t>
            </a:r>
            <a:r>
              <a:rPr lang="en-US" sz="2400" i="1" dirty="0" smtClean="0"/>
              <a:t>(or </a:t>
            </a:r>
            <a:r>
              <a:rPr lang="en-US" sz="2400" i="1" dirty="0"/>
              <a:t>if you don’t wish to </a:t>
            </a:r>
            <a:r>
              <a:rPr lang="en-US" sz="2400" i="1" dirty="0" smtClean="0"/>
              <a:t>participate, you may skip the next few slides). </a:t>
            </a:r>
            <a:endParaRPr lang="en-US" sz="2400" i="1" dirty="0"/>
          </a:p>
          <a:p>
            <a:endParaRPr lang="en-CA" dirty="0"/>
          </a:p>
        </p:txBody>
      </p:sp>
    </p:spTree>
    <p:extLst>
      <p:ext uri="{BB962C8B-B14F-4D97-AF65-F5344CB8AC3E}">
        <p14:creationId xmlns:p14="http://schemas.microsoft.com/office/powerpoint/2010/main" val="30290086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1235292"/>
            <a:ext cx="8229600" cy="3993908"/>
          </a:xfrm>
        </p:spPr>
      </p:pic>
      <p:sp>
        <p:nvSpPr>
          <p:cNvPr id="6" name="TextBox 5"/>
          <p:cNvSpPr txBox="1"/>
          <p:nvPr/>
        </p:nvSpPr>
        <p:spPr>
          <a:xfrm>
            <a:off x="1979712" y="1860292"/>
            <a:ext cx="1080120" cy="369332"/>
          </a:xfrm>
          <a:prstGeom prst="rect">
            <a:avLst/>
          </a:prstGeom>
          <a:noFill/>
        </p:spPr>
        <p:txBody>
          <a:bodyPr wrap="square" rtlCol="0">
            <a:spAutoFit/>
          </a:bodyPr>
          <a:lstStyle/>
          <a:p>
            <a:r>
              <a:rPr lang="en-US" dirty="0" smtClean="0">
                <a:solidFill>
                  <a:schemeClr val="accent3"/>
                </a:solidFill>
              </a:rPr>
              <a:t>Big</a:t>
            </a:r>
            <a:endParaRPr lang="en-CA" dirty="0">
              <a:solidFill>
                <a:schemeClr val="accent3"/>
              </a:solidFill>
            </a:endParaRPr>
          </a:p>
        </p:txBody>
      </p:sp>
      <p:sp>
        <p:nvSpPr>
          <p:cNvPr id="7" name="TextBox 6"/>
          <p:cNvSpPr txBox="1"/>
          <p:nvPr/>
        </p:nvSpPr>
        <p:spPr>
          <a:xfrm>
            <a:off x="1979712" y="3095061"/>
            <a:ext cx="1080120" cy="369332"/>
          </a:xfrm>
          <a:prstGeom prst="rect">
            <a:avLst/>
          </a:prstGeom>
          <a:noFill/>
        </p:spPr>
        <p:txBody>
          <a:bodyPr wrap="square" rtlCol="0">
            <a:spAutoFit/>
          </a:bodyPr>
          <a:lstStyle/>
          <a:p>
            <a:r>
              <a:rPr lang="en-US" dirty="0" smtClean="0">
                <a:solidFill>
                  <a:schemeClr val="accent3"/>
                </a:solidFill>
              </a:rPr>
              <a:t>Horse</a:t>
            </a:r>
            <a:endParaRPr lang="en-CA" dirty="0">
              <a:solidFill>
                <a:schemeClr val="accent3"/>
              </a:solidFill>
            </a:endParaRPr>
          </a:p>
        </p:txBody>
      </p:sp>
      <p:sp>
        <p:nvSpPr>
          <p:cNvPr id="8" name="TextBox 7"/>
          <p:cNvSpPr txBox="1"/>
          <p:nvPr/>
        </p:nvSpPr>
        <p:spPr>
          <a:xfrm>
            <a:off x="1979712" y="4394281"/>
            <a:ext cx="1080120" cy="369332"/>
          </a:xfrm>
          <a:prstGeom prst="rect">
            <a:avLst/>
          </a:prstGeom>
          <a:noFill/>
        </p:spPr>
        <p:txBody>
          <a:bodyPr wrap="square" rtlCol="0">
            <a:spAutoFit/>
          </a:bodyPr>
          <a:lstStyle/>
          <a:p>
            <a:r>
              <a:rPr lang="en-US" dirty="0" smtClean="0">
                <a:solidFill>
                  <a:schemeClr val="accent3"/>
                </a:solidFill>
              </a:rPr>
              <a:t>Moon</a:t>
            </a:r>
            <a:endParaRPr lang="en-CA" dirty="0">
              <a:solidFill>
                <a:schemeClr val="accent3"/>
              </a:solidFill>
            </a:endParaRPr>
          </a:p>
        </p:txBody>
      </p:sp>
      <p:sp>
        <p:nvSpPr>
          <p:cNvPr id="9" name="TextBox 8"/>
          <p:cNvSpPr txBox="1"/>
          <p:nvPr/>
        </p:nvSpPr>
        <p:spPr>
          <a:xfrm>
            <a:off x="4572000" y="1883293"/>
            <a:ext cx="1252298" cy="369332"/>
          </a:xfrm>
          <a:prstGeom prst="rect">
            <a:avLst/>
          </a:prstGeom>
          <a:noFill/>
        </p:spPr>
        <p:txBody>
          <a:bodyPr wrap="square" rtlCol="0">
            <a:spAutoFit/>
          </a:bodyPr>
          <a:lstStyle/>
          <a:p>
            <a:r>
              <a:rPr lang="en-US" dirty="0" smtClean="0">
                <a:solidFill>
                  <a:schemeClr val="accent3"/>
                </a:solidFill>
              </a:rPr>
              <a:t>Mountain</a:t>
            </a:r>
            <a:endParaRPr lang="en-CA" dirty="0">
              <a:solidFill>
                <a:schemeClr val="accent3"/>
              </a:solidFill>
            </a:endParaRPr>
          </a:p>
        </p:txBody>
      </p:sp>
      <p:sp>
        <p:nvSpPr>
          <p:cNvPr id="10" name="TextBox 9"/>
          <p:cNvSpPr txBox="1"/>
          <p:nvPr/>
        </p:nvSpPr>
        <p:spPr>
          <a:xfrm>
            <a:off x="4600162" y="3107429"/>
            <a:ext cx="1080120" cy="369332"/>
          </a:xfrm>
          <a:prstGeom prst="rect">
            <a:avLst/>
          </a:prstGeom>
          <a:noFill/>
        </p:spPr>
        <p:txBody>
          <a:bodyPr wrap="square" rtlCol="0">
            <a:spAutoFit/>
          </a:bodyPr>
          <a:lstStyle/>
          <a:p>
            <a:r>
              <a:rPr lang="en-US" dirty="0" smtClean="0">
                <a:solidFill>
                  <a:schemeClr val="accent3"/>
                </a:solidFill>
              </a:rPr>
              <a:t>Rain</a:t>
            </a:r>
            <a:endParaRPr lang="en-CA" dirty="0">
              <a:solidFill>
                <a:schemeClr val="accent3"/>
              </a:solidFill>
            </a:endParaRPr>
          </a:p>
        </p:txBody>
      </p:sp>
      <p:sp>
        <p:nvSpPr>
          <p:cNvPr id="11" name="TextBox 10"/>
          <p:cNvSpPr txBox="1"/>
          <p:nvPr/>
        </p:nvSpPr>
        <p:spPr>
          <a:xfrm>
            <a:off x="4600162" y="4187549"/>
            <a:ext cx="1080120" cy="369332"/>
          </a:xfrm>
          <a:prstGeom prst="rect">
            <a:avLst/>
          </a:prstGeom>
          <a:noFill/>
        </p:spPr>
        <p:txBody>
          <a:bodyPr wrap="square" rtlCol="0">
            <a:spAutoFit/>
          </a:bodyPr>
          <a:lstStyle/>
          <a:p>
            <a:r>
              <a:rPr lang="en-US" dirty="0" smtClean="0">
                <a:solidFill>
                  <a:schemeClr val="accent3"/>
                </a:solidFill>
              </a:rPr>
              <a:t>Person</a:t>
            </a:r>
            <a:endParaRPr lang="en-CA" dirty="0">
              <a:solidFill>
                <a:schemeClr val="accent3"/>
              </a:solidFill>
            </a:endParaRPr>
          </a:p>
        </p:txBody>
      </p:sp>
      <p:sp>
        <p:nvSpPr>
          <p:cNvPr id="12" name="TextBox 11"/>
          <p:cNvSpPr txBox="1"/>
          <p:nvPr/>
        </p:nvSpPr>
        <p:spPr>
          <a:xfrm>
            <a:off x="7380312" y="1848282"/>
            <a:ext cx="1080120" cy="369332"/>
          </a:xfrm>
          <a:prstGeom prst="rect">
            <a:avLst/>
          </a:prstGeom>
          <a:noFill/>
        </p:spPr>
        <p:txBody>
          <a:bodyPr wrap="square" rtlCol="0">
            <a:spAutoFit/>
          </a:bodyPr>
          <a:lstStyle/>
          <a:p>
            <a:r>
              <a:rPr lang="en-US" dirty="0" smtClean="0">
                <a:solidFill>
                  <a:schemeClr val="accent3"/>
                </a:solidFill>
              </a:rPr>
              <a:t>Heaven</a:t>
            </a:r>
            <a:endParaRPr lang="en-CA" dirty="0">
              <a:solidFill>
                <a:schemeClr val="accent3"/>
              </a:solidFill>
            </a:endParaRPr>
          </a:p>
        </p:txBody>
      </p:sp>
      <p:sp>
        <p:nvSpPr>
          <p:cNvPr id="14" name="Rectangle 13"/>
          <p:cNvSpPr/>
          <p:nvPr/>
        </p:nvSpPr>
        <p:spPr>
          <a:xfrm>
            <a:off x="251520" y="5013176"/>
            <a:ext cx="8568952" cy="1323439"/>
          </a:xfrm>
          <a:prstGeom prst="rect">
            <a:avLst/>
          </a:prstGeom>
          <a:noFill/>
        </p:spPr>
        <p:txBody>
          <a:bodyPr wrap="square" lIns="91440" tIns="45720" rIns="91440" bIns="4572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 Please click to proceed to the ‘test’ slide!</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Title 3"/>
          <p:cNvSpPr>
            <a:spLocks noGrp="1"/>
          </p:cNvSpPr>
          <p:nvPr>
            <p:ph type="title"/>
          </p:nvPr>
        </p:nvSpPr>
        <p:spPr>
          <a:xfrm>
            <a:off x="457200" y="116632"/>
            <a:ext cx="8229600" cy="1143000"/>
          </a:xfrm>
        </p:spPr>
        <p:txBody>
          <a:bodyPr>
            <a:normAutofit/>
          </a:bodyPr>
          <a:lstStyle/>
          <a:p>
            <a:r>
              <a:rPr lang="en-CA" dirty="0" smtClean="0"/>
              <a:t>Study Slide</a:t>
            </a:r>
            <a:endParaRPr lang="en-CA" dirty="0"/>
          </a:p>
        </p:txBody>
      </p:sp>
    </p:spTree>
    <p:extLst>
      <p:ext uri="{BB962C8B-B14F-4D97-AF65-F5344CB8AC3E}">
        <p14:creationId xmlns:p14="http://schemas.microsoft.com/office/powerpoint/2010/main" val="12095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50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p:cNvSpPr>
            <a:spLocks noGrp="1"/>
          </p:cNvSpPr>
          <p:nvPr>
            <p:ph type="title"/>
          </p:nvPr>
        </p:nvSpPr>
        <p:spPr>
          <a:xfrm>
            <a:off x="457200" y="116632"/>
            <a:ext cx="8229600" cy="1143000"/>
          </a:xfrm>
        </p:spPr>
        <p:txBody>
          <a:bodyPr>
            <a:normAutofit/>
          </a:bodyPr>
          <a:lstStyle/>
          <a:p>
            <a:r>
              <a:rPr lang="en-CA" dirty="0" smtClean="0"/>
              <a:t>Test Slide</a:t>
            </a:r>
            <a:endParaRPr lang="en-CA"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96588" y="3502232"/>
            <a:ext cx="1868432" cy="1978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2359" y="1485955"/>
            <a:ext cx="1858364" cy="1968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53251" y="1340768"/>
            <a:ext cx="2199217" cy="2293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1393" y="1370856"/>
            <a:ext cx="2160240" cy="1992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32947" y="3165042"/>
            <a:ext cx="1783469" cy="1828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5536" y="3183557"/>
            <a:ext cx="2132726" cy="2132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65020" y="3363788"/>
            <a:ext cx="1855477" cy="1952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5656383" y="1391160"/>
            <a:ext cx="1080120" cy="369332"/>
          </a:xfrm>
          <a:prstGeom prst="rect">
            <a:avLst/>
          </a:prstGeom>
          <a:noFill/>
        </p:spPr>
        <p:txBody>
          <a:bodyPr wrap="square" rtlCol="0">
            <a:spAutoFit/>
          </a:bodyPr>
          <a:lstStyle/>
          <a:p>
            <a:r>
              <a:rPr lang="en-US" dirty="0" smtClean="0">
                <a:solidFill>
                  <a:schemeClr val="accent3"/>
                </a:solidFill>
              </a:rPr>
              <a:t>Horse</a:t>
            </a:r>
            <a:endParaRPr lang="en-CA" dirty="0">
              <a:solidFill>
                <a:schemeClr val="accent3"/>
              </a:solidFill>
            </a:endParaRPr>
          </a:p>
        </p:txBody>
      </p:sp>
      <p:sp>
        <p:nvSpPr>
          <p:cNvPr id="16" name="TextBox 15"/>
          <p:cNvSpPr txBox="1"/>
          <p:nvPr/>
        </p:nvSpPr>
        <p:spPr>
          <a:xfrm>
            <a:off x="5088924" y="3300147"/>
            <a:ext cx="1080120" cy="369332"/>
          </a:xfrm>
          <a:prstGeom prst="rect">
            <a:avLst/>
          </a:prstGeom>
          <a:noFill/>
        </p:spPr>
        <p:txBody>
          <a:bodyPr wrap="square" rtlCol="0">
            <a:spAutoFit/>
          </a:bodyPr>
          <a:lstStyle/>
          <a:p>
            <a:r>
              <a:rPr lang="en-US" dirty="0" smtClean="0">
                <a:solidFill>
                  <a:schemeClr val="accent3"/>
                </a:solidFill>
              </a:rPr>
              <a:t>Moon</a:t>
            </a:r>
            <a:endParaRPr lang="en-CA" dirty="0">
              <a:solidFill>
                <a:schemeClr val="accent3"/>
              </a:solidFill>
            </a:endParaRPr>
          </a:p>
        </p:txBody>
      </p:sp>
      <p:sp>
        <p:nvSpPr>
          <p:cNvPr id="17" name="TextBox 16"/>
          <p:cNvSpPr txBox="1"/>
          <p:nvPr/>
        </p:nvSpPr>
        <p:spPr>
          <a:xfrm>
            <a:off x="1095449" y="1485955"/>
            <a:ext cx="1261034" cy="369332"/>
          </a:xfrm>
          <a:prstGeom prst="rect">
            <a:avLst/>
          </a:prstGeom>
          <a:noFill/>
        </p:spPr>
        <p:txBody>
          <a:bodyPr wrap="square" rtlCol="0">
            <a:spAutoFit/>
          </a:bodyPr>
          <a:lstStyle/>
          <a:p>
            <a:r>
              <a:rPr lang="en-US" dirty="0" smtClean="0">
                <a:solidFill>
                  <a:schemeClr val="accent3"/>
                </a:solidFill>
              </a:rPr>
              <a:t>Mountain</a:t>
            </a:r>
            <a:endParaRPr lang="en-CA" dirty="0">
              <a:solidFill>
                <a:schemeClr val="accent3"/>
              </a:solidFill>
            </a:endParaRPr>
          </a:p>
        </p:txBody>
      </p:sp>
      <p:sp>
        <p:nvSpPr>
          <p:cNvPr id="18" name="TextBox 17"/>
          <p:cNvSpPr txBox="1"/>
          <p:nvPr/>
        </p:nvSpPr>
        <p:spPr>
          <a:xfrm>
            <a:off x="998469" y="3236793"/>
            <a:ext cx="1080120" cy="369332"/>
          </a:xfrm>
          <a:prstGeom prst="rect">
            <a:avLst/>
          </a:prstGeom>
          <a:noFill/>
        </p:spPr>
        <p:txBody>
          <a:bodyPr wrap="square" rtlCol="0">
            <a:spAutoFit/>
          </a:bodyPr>
          <a:lstStyle/>
          <a:p>
            <a:r>
              <a:rPr lang="en-US" dirty="0" smtClean="0">
                <a:solidFill>
                  <a:schemeClr val="accent3"/>
                </a:solidFill>
              </a:rPr>
              <a:t>Rain</a:t>
            </a:r>
            <a:endParaRPr lang="en-CA" dirty="0">
              <a:solidFill>
                <a:schemeClr val="accent3"/>
              </a:solidFill>
            </a:endParaRPr>
          </a:p>
        </p:txBody>
      </p:sp>
      <p:sp>
        <p:nvSpPr>
          <p:cNvPr id="19" name="TextBox 18"/>
          <p:cNvSpPr txBox="1"/>
          <p:nvPr/>
        </p:nvSpPr>
        <p:spPr>
          <a:xfrm>
            <a:off x="3656600" y="1451685"/>
            <a:ext cx="1080120" cy="369332"/>
          </a:xfrm>
          <a:prstGeom prst="rect">
            <a:avLst/>
          </a:prstGeom>
          <a:noFill/>
        </p:spPr>
        <p:txBody>
          <a:bodyPr wrap="square" rtlCol="0">
            <a:spAutoFit/>
          </a:bodyPr>
          <a:lstStyle/>
          <a:p>
            <a:r>
              <a:rPr lang="en-US" dirty="0" smtClean="0">
                <a:solidFill>
                  <a:schemeClr val="accent3"/>
                </a:solidFill>
              </a:rPr>
              <a:t>Person</a:t>
            </a:r>
            <a:endParaRPr lang="en-CA" dirty="0">
              <a:solidFill>
                <a:schemeClr val="accent3"/>
              </a:solidFill>
            </a:endParaRPr>
          </a:p>
        </p:txBody>
      </p:sp>
      <p:sp>
        <p:nvSpPr>
          <p:cNvPr id="20" name="TextBox 19"/>
          <p:cNvSpPr txBox="1"/>
          <p:nvPr/>
        </p:nvSpPr>
        <p:spPr>
          <a:xfrm>
            <a:off x="7092280" y="3114255"/>
            <a:ext cx="1080120" cy="369332"/>
          </a:xfrm>
          <a:prstGeom prst="rect">
            <a:avLst/>
          </a:prstGeom>
          <a:noFill/>
        </p:spPr>
        <p:txBody>
          <a:bodyPr wrap="square" rtlCol="0">
            <a:spAutoFit/>
          </a:bodyPr>
          <a:lstStyle/>
          <a:p>
            <a:r>
              <a:rPr lang="en-US" dirty="0" smtClean="0">
                <a:solidFill>
                  <a:schemeClr val="accent3"/>
                </a:solidFill>
              </a:rPr>
              <a:t>Heaven</a:t>
            </a:r>
            <a:endParaRPr lang="en-CA" dirty="0">
              <a:solidFill>
                <a:schemeClr val="accent3"/>
              </a:solidFill>
            </a:endParaRPr>
          </a:p>
        </p:txBody>
      </p:sp>
      <p:sp>
        <p:nvSpPr>
          <p:cNvPr id="14" name="TextBox 13"/>
          <p:cNvSpPr txBox="1"/>
          <p:nvPr/>
        </p:nvSpPr>
        <p:spPr>
          <a:xfrm>
            <a:off x="3090529" y="3591582"/>
            <a:ext cx="828848" cy="369332"/>
          </a:xfrm>
          <a:prstGeom prst="rect">
            <a:avLst/>
          </a:prstGeom>
          <a:noFill/>
        </p:spPr>
        <p:txBody>
          <a:bodyPr wrap="square" rtlCol="0">
            <a:spAutoFit/>
          </a:bodyPr>
          <a:lstStyle/>
          <a:p>
            <a:r>
              <a:rPr lang="en-US" dirty="0" smtClean="0">
                <a:solidFill>
                  <a:schemeClr val="accent3"/>
                </a:solidFill>
              </a:rPr>
              <a:t>Big</a:t>
            </a:r>
            <a:endParaRPr lang="en-CA" dirty="0">
              <a:solidFill>
                <a:schemeClr val="accent3"/>
              </a:solidFill>
            </a:endParaRPr>
          </a:p>
        </p:txBody>
      </p:sp>
      <p:sp>
        <p:nvSpPr>
          <p:cNvPr id="22" name="Rectangle 21"/>
          <p:cNvSpPr/>
          <p:nvPr/>
        </p:nvSpPr>
        <p:spPr>
          <a:xfrm>
            <a:off x="395536" y="5715253"/>
            <a:ext cx="8277774" cy="954107"/>
          </a:xfrm>
          <a:prstGeom prst="rect">
            <a:avLst/>
          </a:prstGeom>
          <a:noFill/>
        </p:spPr>
        <p:txBody>
          <a:bodyPr wrap="square" lIns="91440" tIns="45720" rIns="91440" bIns="4572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Click each picture to get the correct answer, or click anywhere else to advance to the next slide.</a:t>
            </a:r>
          </a:p>
        </p:txBody>
      </p:sp>
    </p:spTree>
    <p:extLst>
      <p:ext uri="{BB962C8B-B14F-4D97-AF65-F5344CB8AC3E}">
        <p14:creationId xmlns:p14="http://schemas.microsoft.com/office/powerpoint/2010/main" val="39305139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nextCondLst>
                <p:cond evt="onClick" delay="0">
                  <p:tgtEl>
                    <p:spTgt spid="11"/>
                  </p:tgtEl>
                </p:cond>
              </p:nextCondLst>
            </p:seq>
          </p:childTnLst>
        </p:cTn>
      </p:par>
    </p:tnLst>
    <p:bldLst>
      <p:bldP spid="15" grpId="0"/>
      <p:bldP spid="16" grpId="0"/>
      <p:bldP spid="17" grpId="0"/>
      <p:bldP spid="18" grpId="0"/>
      <p:bldP spid="19" grpId="0"/>
      <p:bldP spid="20" grpId="0"/>
      <p:bldP spid="1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normAutofit/>
          </a:bodyPr>
          <a:lstStyle/>
          <a:p>
            <a:r>
              <a:rPr lang="en-CA" dirty="0" smtClean="0"/>
              <a:t>Cultural Meanings Exercise</a:t>
            </a:r>
            <a:endParaRPr lang="en-CA" dirty="0"/>
          </a:p>
        </p:txBody>
      </p:sp>
      <p:sp>
        <p:nvSpPr>
          <p:cNvPr id="5" name="Content Placeholder 4"/>
          <p:cNvSpPr>
            <a:spLocks noGrp="1"/>
          </p:cNvSpPr>
          <p:nvPr>
            <p:ph idx="1"/>
          </p:nvPr>
        </p:nvSpPr>
        <p:spPr>
          <a:xfrm>
            <a:off x="457200" y="1340768"/>
            <a:ext cx="8229600" cy="4983832"/>
          </a:xfrm>
        </p:spPr>
        <p:txBody>
          <a:bodyPr>
            <a:noAutofit/>
          </a:bodyPr>
          <a:lstStyle/>
          <a:p>
            <a:r>
              <a:rPr lang="en-US" sz="2800" dirty="0"/>
              <a:t>How many did you get right? </a:t>
            </a:r>
          </a:p>
          <a:p>
            <a:endParaRPr lang="en-US" sz="2800" dirty="0"/>
          </a:p>
          <a:p>
            <a:r>
              <a:rPr lang="en-US" sz="2800" dirty="0"/>
              <a:t>This time let’s enhance our learning by using cultural meaning </a:t>
            </a:r>
            <a:r>
              <a:rPr lang="en-US" sz="2800" dirty="0" smtClean="0"/>
              <a:t>making.</a:t>
            </a:r>
            <a:endParaRPr lang="en-US" sz="2800" dirty="0"/>
          </a:p>
          <a:p>
            <a:endParaRPr lang="en-US" sz="2800" dirty="0"/>
          </a:p>
          <a:p>
            <a:r>
              <a:rPr lang="en-US" sz="2800" dirty="0"/>
              <a:t>Follow the same procedure as last time, and we will test how much you’ve learned after 45 </a:t>
            </a:r>
            <a:r>
              <a:rPr lang="en-US" sz="2800" dirty="0" smtClean="0"/>
              <a:t>seconds.</a:t>
            </a:r>
            <a:endParaRPr lang="en-US" sz="2800" dirty="0"/>
          </a:p>
          <a:p>
            <a:endParaRPr lang="en-US" sz="2800" dirty="0"/>
          </a:p>
          <a:p>
            <a:r>
              <a:rPr lang="en-US" sz="2800" dirty="0"/>
              <a:t>Click to advance to the study </a:t>
            </a:r>
            <a:r>
              <a:rPr lang="en-US" sz="2800" dirty="0" smtClean="0"/>
              <a:t>slide </a:t>
            </a:r>
            <a:r>
              <a:rPr lang="en-US" sz="2000" i="1" dirty="0"/>
              <a:t>(You are still free to skip </a:t>
            </a:r>
            <a:r>
              <a:rPr lang="en-US" sz="2000" i="1" dirty="0" smtClean="0"/>
              <a:t>this section </a:t>
            </a:r>
            <a:r>
              <a:rPr lang="en-US" sz="2000" i="1" dirty="0"/>
              <a:t>if you don’t wish to </a:t>
            </a:r>
            <a:r>
              <a:rPr lang="en-US" sz="2000" i="1" dirty="0" smtClean="0"/>
              <a:t>participate). </a:t>
            </a:r>
            <a:endParaRPr lang="en-US" sz="2000" i="1" dirty="0"/>
          </a:p>
        </p:txBody>
      </p:sp>
    </p:spTree>
    <p:extLst>
      <p:ext uri="{BB962C8B-B14F-4D97-AF65-F5344CB8AC3E}">
        <p14:creationId xmlns:p14="http://schemas.microsoft.com/office/powerpoint/2010/main" val="7167228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065" y="1371066"/>
            <a:ext cx="8100391" cy="3930142"/>
          </a:xfrm>
          <a:prstGeom prst="rect">
            <a:avLst/>
          </a:prstGeom>
        </p:spPr>
      </p:pic>
      <p:sp>
        <p:nvSpPr>
          <p:cNvPr id="22" name="Title 3"/>
          <p:cNvSpPr>
            <a:spLocks noGrp="1"/>
          </p:cNvSpPr>
          <p:nvPr>
            <p:ph type="title"/>
          </p:nvPr>
        </p:nvSpPr>
        <p:spPr>
          <a:xfrm>
            <a:off x="457200" y="116632"/>
            <a:ext cx="8229600" cy="1143000"/>
          </a:xfrm>
        </p:spPr>
        <p:txBody>
          <a:bodyPr>
            <a:normAutofit/>
          </a:bodyPr>
          <a:lstStyle/>
          <a:p>
            <a:r>
              <a:rPr lang="en-CA" dirty="0" smtClean="0"/>
              <a:t>Study Slide</a:t>
            </a:r>
            <a:endParaRPr lang="en-CA" dirty="0"/>
          </a:p>
        </p:txBody>
      </p:sp>
      <p:sp>
        <p:nvSpPr>
          <p:cNvPr id="3" name="TextBox 2"/>
          <p:cNvSpPr txBox="1"/>
          <p:nvPr/>
        </p:nvSpPr>
        <p:spPr>
          <a:xfrm>
            <a:off x="1787454" y="1359820"/>
            <a:ext cx="1080120" cy="369332"/>
          </a:xfrm>
          <a:prstGeom prst="rect">
            <a:avLst/>
          </a:prstGeom>
          <a:noFill/>
        </p:spPr>
        <p:txBody>
          <a:bodyPr wrap="square" rtlCol="0">
            <a:spAutoFit/>
          </a:bodyPr>
          <a:lstStyle/>
          <a:p>
            <a:r>
              <a:rPr lang="en-US" dirty="0" smtClean="0">
                <a:solidFill>
                  <a:schemeClr val="accent3"/>
                </a:solidFill>
              </a:rPr>
              <a:t>Big</a:t>
            </a:r>
            <a:endParaRPr lang="en-CA" dirty="0">
              <a:solidFill>
                <a:schemeClr val="accent3"/>
              </a:solidFill>
            </a:endParaRPr>
          </a:p>
        </p:txBody>
      </p:sp>
      <p:sp>
        <p:nvSpPr>
          <p:cNvPr id="5" name="TextBox 4"/>
          <p:cNvSpPr txBox="1"/>
          <p:nvPr/>
        </p:nvSpPr>
        <p:spPr>
          <a:xfrm>
            <a:off x="1436543" y="2510394"/>
            <a:ext cx="1080120" cy="369332"/>
          </a:xfrm>
          <a:prstGeom prst="rect">
            <a:avLst/>
          </a:prstGeom>
          <a:noFill/>
        </p:spPr>
        <p:txBody>
          <a:bodyPr wrap="square" rtlCol="0">
            <a:spAutoFit/>
          </a:bodyPr>
          <a:lstStyle/>
          <a:p>
            <a:r>
              <a:rPr lang="en-US" dirty="0" smtClean="0">
                <a:solidFill>
                  <a:schemeClr val="accent3"/>
                </a:solidFill>
              </a:rPr>
              <a:t>Horse</a:t>
            </a:r>
            <a:endParaRPr lang="en-CA" dirty="0">
              <a:solidFill>
                <a:schemeClr val="accent3"/>
              </a:solidFill>
            </a:endParaRPr>
          </a:p>
        </p:txBody>
      </p:sp>
      <p:sp>
        <p:nvSpPr>
          <p:cNvPr id="6" name="TextBox 5"/>
          <p:cNvSpPr txBox="1"/>
          <p:nvPr/>
        </p:nvSpPr>
        <p:spPr>
          <a:xfrm>
            <a:off x="1715446" y="3955020"/>
            <a:ext cx="1080120" cy="369332"/>
          </a:xfrm>
          <a:prstGeom prst="rect">
            <a:avLst/>
          </a:prstGeom>
          <a:noFill/>
        </p:spPr>
        <p:txBody>
          <a:bodyPr wrap="square" rtlCol="0">
            <a:spAutoFit/>
          </a:bodyPr>
          <a:lstStyle/>
          <a:p>
            <a:r>
              <a:rPr lang="en-US" dirty="0" smtClean="0">
                <a:solidFill>
                  <a:schemeClr val="accent3"/>
                </a:solidFill>
              </a:rPr>
              <a:t>Moon</a:t>
            </a:r>
            <a:endParaRPr lang="en-CA" dirty="0">
              <a:solidFill>
                <a:schemeClr val="accent3"/>
              </a:solidFill>
            </a:endParaRPr>
          </a:p>
        </p:txBody>
      </p:sp>
      <p:sp>
        <p:nvSpPr>
          <p:cNvPr id="7" name="TextBox 6"/>
          <p:cNvSpPr txBox="1"/>
          <p:nvPr/>
        </p:nvSpPr>
        <p:spPr>
          <a:xfrm>
            <a:off x="3986076" y="1359820"/>
            <a:ext cx="1233995" cy="369332"/>
          </a:xfrm>
          <a:prstGeom prst="rect">
            <a:avLst/>
          </a:prstGeom>
          <a:noFill/>
        </p:spPr>
        <p:txBody>
          <a:bodyPr wrap="square" rtlCol="0">
            <a:spAutoFit/>
          </a:bodyPr>
          <a:lstStyle/>
          <a:p>
            <a:r>
              <a:rPr lang="en-US" dirty="0" smtClean="0">
                <a:solidFill>
                  <a:schemeClr val="accent3"/>
                </a:solidFill>
              </a:rPr>
              <a:t>Mountain</a:t>
            </a:r>
            <a:endParaRPr lang="en-CA" dirty="0">
              <a:solidFill>
                <a:schemeClr val="accent3"/>
              </a:solidFill>
            </a:endParaRPr>
          </a:p>
        </p:txBody>
      </p:sp>
      <p:sp>
        <p:nvSpPr>
          <p:cNvPr id="8" name="TextBox 7"/>
          <p:cNvSpPr txBox="1"/>
          <p:nvPr/>
        </p:nvSpPr>
        <p:spPr>
          <a:xfrm>
            <a:off x="4235726" y="2671595"/>
            <a:ext cx="1080120" cy="369332"/>
          </a:xfrm>
          <a:prstGeom prst="rect">
            <a:avLst/>
          </a:prstGeom>
          <a:noFill/>
        </p:spPr>
        <p:txBody>
          <a:bodyPr wrap="square" rtlCol="0">
            <a:spAutoFit/>
          </a:bodyPr>
          <a:lstStyle/>
          <a:p>
            <a:r>
              <a:rPr lang="en-US" dirty="0" smtClean="0">
                <a:solidFill>
                  <a:schemeClr val="accent3"/>
                </a:solidFill>
              </a:rPr>
              <a:t>Rain</a:t>
            </a:r>
            <a:endParaRPr lang="en-CA" dirty="0">
              <a:solidFill>
                <a:schemeClr val="accent3"/>
              </a:solidFill>
            </a:endParaRPr>
          </a:p>
        </p:txBody>
      </p:sp>
      <p:sp>
        <p:nvSpPr>
          <p:cNvPr id="9" name="TextBox 8"/>
          <p:cNvSpPr txBox="1"/>
          <p:nvPr/>
        </p:nvSpPr>
        <p:spPr>
          <a:xfrm>
            <a:off x="4227593" y="3944338"/>
            <a:ext cx="1080120" cy="369332"/>
          </a:xfrm>
          <a:prstGeom prst="rect">
            <a:avLst/>
          </a:prstGeom>
          <a:noFill/>
        </p:spPr>
        <p:txBody>
          <a:bodyPr wrap="square" rtlCol="0">
            <a:spAutoFit/>
          </a:bodyPr>
          <a:lstStyle/>
          <a:p>
            <a:r>
              <a:rPr lang="en-US" dirty="0" smtClean="0">
                <a:solidFill>
                  <a:schemeClr val="accent3"/>
                </a:solidFill>
              </a:rPr>
              <a:t>Person</a:t>
            </a:r>
            <a:endParaRPr lang="en-CA" dirty="0">
              <a:solidFill>
                <a:schemeClr val="accent3"/>
              </a:solidFill>
            </a:endParaRPr>
          </a:p>
        </p:txBody>
      </p:sp>
      <p:sp>
        <p:nvSpPr>
          <p:cNvPr id="11" name="TextBox 10"/>
          <p:cNvSpPr txBox="1"/>
          <p:nvPr/>
        </p:nvSpPr>
        <p:spPr>
          <a:xfrm>
            <a:off x="7044038" y="1259416"/>
            <a:ext cx="1080120" cy="369332"/>
          </a:xfrm>
          <a:prstGeom prst="rect">
            <a:avLst/>
          </a:prstGeom>
          <a:noFill/>
        </p:spPr>
        <p:txBody>
          <a:bodyPr wrap="square" rtlCol="0">
            <a:spAutoFit/>
          </a:bodyPr>
          <a:lstStyle/>
          <a:p>
            <a:r>
              <a:rPr lang="en-US" dirty="0" smtClean="0">
                <a:solidFill>
                  <a:schemeClr val="accent3"/>
                </a:solidFill>
              </a:rPr>
              <a:t>Heaven</a:t>
            </a:r>
            <a:endParaRPr lang="en-CA" dirty="0">
              <a:solidFill>
                <a:schemeClr val="accent3"/>
              </a:solidFill>
            </a:endParaRPr>
          </a:p>
        </p:txBody>
      </p:sp>
      <p:sp>
        <p:nvSpPr>
          <p:cNvPr id="12" name="Rectangle 11"/>
          <p:cNvSpPr/>
          <p:nvPr/>
        </p:nvSpPr>
        <p:spPr>
          <a:xfrm>
            <a:off x="251520" y="5013176"/>
            <a:ext cx="8568952" cy="1323439"/>
          </a:xfrm>
          <a:prstGeom prst="rect">
            <a:avLst/>
          </a:prstGeom>
          <a:noFill/>
        </p:spPr>
        <p:txBody>
          <a:bodyPr wrap="square" lIns="91440" tIns="45720" rIns="91440" bIns="4572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 Please click to proceed to the ‘test’ slide!</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2563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50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02043" y="1334675"/>
            <a:ext cx="1922132" cy="2034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4927" y="1488804"/>
            <a:ext cx="1858364" cy="1968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2798" y="3048221"/>
            <a:ext cx="2199217" cy="2293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46914" y="3424530"/>
            <a:ext cx="2160240" cy="1992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6512" y="2241764"/>
            <a:ext cx="1783469" cy="1828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48480" y="3235763"/>
            <a:ext cx="2132726" cy="2132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48633" y="1353349"/>
            <a:ext cx="1855477" cy="1952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3704418" y="1425357"/>
            <a:ext cx="1080120" cy="369332"/>
          </a:xfrm>
          <a:prstGeom prst="rect">
            <a:avLst/>
          </a:prstGeom>
          <a:noFill/>
        </p:spPr>
        <p:txBody>
          <a:bodyPr wrap="square" rtlCol="0">
            <a:spAutoFit/>
          </a:bodyPr>
          <a:lstStyle/>
          <a:p>
            <a:r>
              <a:rPr lang="en-US" dirty="0" smtClean="0">
                <a:solidFill>
                  <a:schemeClr val="accent3"/>
                </a:solidFill>
              </a:rPr>
              <a:t>Big</a:t>
            </a:r>
            <a:endParaRPr lang="en-CA" dirty="0">
              <a:solidFill>
                <a:schemeClr val="accent3"/>
              </a:solidFill>
            </a:endParaRPr>
          </a:p>
        </p:txBody>
      </p:sp>
      <p:sp>
        <p:nvSpPr>
          <p:cNvPr id="15" name="TextBox 14"/>
          <p:cNvSpPr txBox="1"/>
          <p:nvPr/>
        </p:nvSpPr>
        <p:spPr>
          <a:xfrm>
            <a:off x="5574049" y="1392094"/>
            <a:ext cx="1080120" cy="369332"/>
          </a:xfrm>
          <a:prstGeom prst="rect">
            <a:avLst/>
          </a:prstGeom>
          <a:noFill/>
        </p:spPr>
        <p:txBody>
          <a:bodyPr wrap="square" rtlCol="0">
            <a:spAutoFit/>
          </a:bodyPr>
          <a:lstStyle/>
          <a:p>
            <a:r>
              <a:rPr lang="en-US" dirty="0" smtClean="0">
                <a:solidFill>
                  <a:schemeClr val="accent3"/>
                </a:solidFill>
              </a:rPr>
              <a:t>Horse</a:t>
            </a:r>
            <a:endParaRPr lang="en-CA" dirty="0">
              <a:solidFill>
                <a:schemeClr val="accent3"/>
              </a:solidFill>
            </a:endParaRPr>
          </a:p>
        </p:txBody>
      </p:sp>
      <p:sp>
        <p:nvSpPr>
          <p:cNvPr id="16" name="TextBox 15"/>
          <p:cNvSpPr txBox="1"/>
          <p:nvPr/>
        </p:nvSpPr>
        <p:spPr>
          <a:xfrm>
            <a:off x="1762536" y="1268760"/>
            <a:ext cx="1080120" cy="369332"/>
          </a:xfrm>
          <a:prstGeom prst="rect">
            <a:avLst/>
          </a:prstGeom>
          <a:noFill/>
        </p:spPr>
        <p:txBody>
          <a:bodyPr wrap="square" rtlCol="0">
            <a:spAutoFit/>
          </a:bodyPr>
          <a:lstStyle/>
          <a:p>
            <a:r>
              <a:rPr lang="en-US" dirty="0" smtClean="0">
                <a:solidFill>
                  <a:schemeClr val="accent3"/>
                </a:solidFill>
              </a:rPr>
              <a:t>Moon</a:t>
            </a:r>
            <a:endParaRPr lang="en-CA" dirty="0">
              <a:solidFill>
                <a:schemeClr val="accent3"/>
              </a:solidFill>
            </a:endParaRPr>
          </a:p>
        </p:txBody>
      </p:sp>
      <p:sp>
        <p:nvSpPr>
          <p:cNvPr id="17" name="TextBox 16"/>
          <p:cNvSpPr txBox="1"/>
          <p:nvPr/>
        </p:nvSpPr>
        <p:spPr>
          <a:xfrm>
            <a:off x="3714554" y="3453731"/>
            <a:ext cx="1251296" cy="369332"/>
          </a:xfrm>
          <a:prstGeom prst="rect">
            <a:avLst/>
          </a:prstGeom>
          <a:noFill/>
        </p:spPr>
        <p:txBody>
          <a:bodyPr wrap="square" rtlCol="0">
            <a:spAutoFit/>
          </a:bodyPr>
          <a:lstStyle/>
          <a:p>
            <a:r>
              <a:rPr lang="en-US" dirty="0" smtClean="0">
                <a:solidFill>
                  <a:schemeClr val="accent3"/>
                </a:solidFill>
              </a:rPr>
              <a:t>Mountain</a:t>
            </a:r>
            <a:endParaRPr lang="en-CA" dirty="0">
              <a:solidFill>
                <a:schemeClr val="accent3"/>
              </a:solidFill>
            </a:endParaRPr>
          </a:p>
        </p:txBody>
      </p:sp>
      <p:sp>
        <p:nvSpPr>
          <p:cNvPr id="18" name="TextBox 17"/>
          <p:cNvSpPr txBox="1"/>
          <p:nvPr/>
        </p:nvSpPr>
        <p:spPr>
          <a:xfrm>
            <a:off x="6056530" y="3267468"/>
            <a:ext cx="1080120" cy="369332"/>
          </a:xfrm>
          <a:prstGeom prst="rect">
            <a:avLst/>
          </a:prstGeom>
          <a:noFill/>
        </p:spPr>
        <p:txBody>
          <a:bodyPr wrap="square" rtlCol="0">
            <a:spAutoFit/>
          </a:bodyPr>
          <a:lstStyle/>
          <a:p>
            <a:r>
              <a:rPr lang="en-US" dirty="0" smtClean="0">
                <a:solidFill>
                  <a:schemeClr val="accent3"/>
                </a:solidFill>
              </a:rPr>
              <a:t>Rain</a:t>
            </a:r>
            <a:endParaRPr lang="en-CA" dirty="0">
              <a:solidFill>
                <a:schemeClr val="accent3"/>
              </a:solidFill>
            </a:endParaRPr>
          </a:p>
        </p:txBody>
      </p:sp>
      <p:sp>
        <p:nvSpPr>
          <p:cNvPr id="19" name="TextBox 18"/>
          <p:cNvSpPr txBox="1"/>
          <p:nvPr/>
        </p:nvSpPr>
        <p:spPr>
          <a:xfrm>
            <a:off x="1636311" y="3235763"/>
            <a:ext cx="1080120" cy="369332"/>
          </a:xfrm>
          <a:prstGeom prst="rect">
            <a:avLst/>
          </a:prstGeom>
          <a:noFill/>
        </p:spPr>
        <p:txBody>
          <a:bodyPr wrap="square" rtlCol="0">
            <a:spAutoFit/>
          </a:bodyPr>
          <a:lstStyle/>
          <a:p>
            <a:r>
              <a:rPr lang="en-US" dirty="0" smtClean="0">
                <a:solidFill>
                  <a:schemeClr val="accent3"/>
                </a:solidFill>
              </a:rPr>
              <a:t>Person</a:t>
            </a:r>
            <a:endParaRPr lang="en-CA" dirty="0">
              <a:solidFill>
                <a:schemeClr val="accent3"/>
              </a:solidFill>
            </a:endParaRPr>
          </a:p>
        </p:txBody>
      </p:sp>
      <p:sp>
        <p:nvSpPr>
          <p:cNvPr id="20" name="TextBox 19"/>
          <p:cNvSpPr txBox="1"/>
          <p:nvPr/>
        </p:nvSpPr>
        <p:spPr>
          <a:xfrm>
            <a:off x="7566199" y="2235483"/>
            <a:ext cx="1080120" cy="369332"/>
          </a:xfrm>
          <a:prstGeom prst="rect">
            <a:avLst/>
          </a:prstGeom>
          <a:noFill/>
        </p:spPr>
        <p:txBody>
          <a:bodyPr wrap="square" rtlCol="0">
            <a:spAutoFit/>
          </a:bodyPr>
          <a:lstStyle/>
          <a:p>
            <a:r>
              <a:rPr lang="en-US" dirty="0" smtClean="0">
                <a:solidFill>
                  <a:schemeClr val="accent3"/>
                </a:solidFill>
              </a:rPr>
              <a:t>Heaven</a:t>
            </a:r>
            <a:endParaRPr lang="en-CA" dirty="0">
              <a:solidFill>
                <a:schemeClr val="accent3"/>
              </a:solidFill>
            </a:endParaRPr>
          </a:p>
        </p:txBody>
      </p:sp>
      <p:sp>
        <p:nvSpPr>
          <p:cNvPr id="21" name="Rectangle 20"/>
          <p:cNvSpPr/>
          <p:nvPr/>
        </p:nvSpPr>
        <p:spPr>
          <a:xfrm>
            <a:off x="395536" y="5661248"/>
            <a:ext cx="8277774" cy="954107"/>
          </a:xfrm>
          <a:prstGeom prst="rect">
            <a:avLst/>
          </a:prstGeom>
          <a:noFill/>
        </p:spPr>
        <p:txBody>
          <a:bodyPr wrap="square" lIns="91440" tIns="45720" rIns="91440" bIns="4572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Click each picture to get the correct answer, or click anywhere else to advance to the next slide.</a:t>
            </a:r>
          </a:p>
        </p:txBody>
      </p:sp>
      <p:sp>
        <p:nvSpPr>
          <p:cNvPr id="23" name="Title 3"/>
          <p:cNvSpPr>
            <a:spLocks noGrp="1"/>
          </p:cNvSpPr>
          <p:nvPr>
            <p:ph type="title"/>
          </p:nvPr>
        </p:nvSpPr>
        <p:spPr>
          <a:xfrm>
            <a:off x="457200" y="116632"/>
            <a:ext cx="8229600" cy="1143000"/>
          </a:xfrm>
        </p:spPr>
        <p:txBody>
          <a:bodyPr>
            <a:normAutofit/>
          </a:bodyPr>
          <a:lstStyle/>
          <a:p>
            <a:r>
              <a:rPr lang="en-CA" dirty="0" smtClean="0"/>
              <a:t>Test Slide</a:t>
            </a:r>
            <a:endParaRPr lang="en-CA" dirty="0"/>
          </a:p>
        </p:txBody>
      </p:sp>
    </p:spTree>
    <p:extLst>
      <p:ext uri="{BB962C8B-B14F-4D97-AF65-F5344CB8AC3E}">
        <p14:creationId xmlns:p14="http://schemas.microsoft.com/office/powerpoint/2010/main" val="10586947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nextCondLst>
                <p:cond evt="onClick" delay="0">
                  <p:tgtEl>
                    <p:spTgt spid="12"/>
                  </p:tgtEl>
                </p:cond>
              </p:nextCondLst>
            </p:seq>
          </p:childTnLst>
        </p:cTn>
      </p:par>
    </p:tnLst>
    <p:bldLst>
      <p:bldP spid="14" grpId="0"/>
      <p:bldP spid="15" grpId="0"/>
      <p:bldP spid="16" grpId="0"/>
      <p:bldP spid="17" grpId="0"/>
      <p:bldP spid="18" grpId="0"/>
      <p:bldP spid="19" grpId="0"/>
      <p:bldP spid="2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normAutofit/>
          </a:bodyPr>
          <a:lstStyle/>
          <a:p>
            <a:r>
              <a:rPr lang="en-CA" dirty="0" smtClean="0"/>
              <a:t>Cultural Meanings Exercise</a:t>
            </a:r>
            <a:endParaRPr lang="en-CA" dirty="0"/>
          </a:p>
        </p:txBody>
      </p:sp>
      <p:sp>
        <p:nvSpPr>
          <p:cNvPr id="5" name="Content Placeholder 4"/>
          <p:cNvSpPr>
            <a:spLocks noGrp="1"/>
          </p:cNvSpPr>
          <p:nvPr>
            <p:ph idx="1"/>
          </p:nvPr>
        </p:nvSpPr>
        <p:spPr>
          <a:xfrm>
            <a:off x="251520" y="1340768"/>
            <a:ext cx="8712968" cy="5040560"/>
          </a:xfrm>
        </p:spPr>
        <p:txBody>
          <a:bodyPr>
            <a:noAutofit/>
          </a:bodyPr>
          <a:lstStyle/>
          <a:p>
            <a:r>
              <a:rPr lang="en-US" sz="2400" dirty="0"/>
              <a:t>Was it easier to remember the characters the second </a:t>
            </a:r>
            <a:r>
              <a:rPr lang="en-US" sz="2400" dirty="0" smtClean="0"/>
              <a:t>time? Chances </a:t>
            </a:r>
            <a:r>
              <a:rPr lang="en-US" sz="2400" dirty="0"/>
              <a:t>are that if you weren’t already familiar with a similar character system, connecting this new information to familiar concepts helped you to learn and </a:t>
            </a:r>
            <a:r>
              <a:rPr lang="en-US" sz="2400" dirty="0" smtClean="0"/>
              <a:t>remember.</a:t>
            </a:r>
            <a:endParaRPr lang="en-US" sz="2400" dirty="0"/>
          </a:p>
          <a:p>
            <a:endParaRPr lang="en-US" sz="2400" dirty="0" smtClean="0"/>
          </a:p>
          <a:p>
            <a:r>
              <a:rPr lang="en-US" sz="2400" dirty="0" smtClean="0"/>
              <a:t>If you were already familiar with these or similar characters, how might your study process differ with those who weren’t?</a:t>
            </a:r>
          </a:p>
          <a:p>
            <a:endParaRPr lang="en-US" sz="2400" dirty="0"/>
          </a:p>
          <a:p>
            <a:r>
              <a:rPr lang="en-US" sz="2400" dirty="0">
                <a:solidFill>
                  <a:schemeClr val="accent2"/>
                </a:solidFill>
              </a:rPr>
              <a:t>P</a:t>
            </a:r>
            <a:r>
              <a:rPr lang="en-US" sz="2400" dirty="0" smtClean="0">
                <a:solidFill>
                  <a:schemeClr val="accent2"/>
                </a:solidFill>
              </a:rPr>
              <a:t>ractitioners can </a:t>
            </a:r>
            <a:r>
              <a:rPr lang="en-US" sz="2400" dirty="0">
                <a:solidFill>
                  <a:schemeClr val="accent2"/>
                </a:solidFill>
              </a:rPr>
              <a:t>take advantage of cultural meanings to enhance therapeutic effectiveness with diverse </a:t>
            </a:r>
            <a:r>
              <a:rPr lang="en-US" sz="2400" dirty="0" smtClean="0">
                <a:solidFill>
                  <a:schemeClr val="accent2"/>
                </a:solidFill>
              </a:rPr>
              <a:t>clients.</a:t>
            </a:r>
            <a:r>
              <a:rPr lang="en-US" sz="2400" baseline="30000" dirty="0" smtClean="0">
                <a:solidFill>
                  <a:schemeClr val="accent2"/>
                </a:solidFill>
              </a:rPr>
              <a:t>1 </a:t>
            </a:r>
            <a:r>
              <a:rPr lang="en-US" sz="2400" dirty="0" smtClean="0">
                <a:solidFill>
                  <a:schemeClr val="accent2"/>
                </a:solidFill>
                <a:sym typeface="Wingdings" pitchFamily="2" charset="2"/>
              </a:rPr>
              <a:t></a:t>
            </a:r>
          </a:p>
          <a:p>
            <a:endParaRPr lang="en-US" sz="2400" dirty="0" smtClean="0">
              <a:solidFill>
                <a:schemeClr val="accent2"/>
              </a:solidFill>
              <a:sym typeface="Wingdings" pitchFamily="2" charset="2"/>
            </a:endParaRPr>
          </a:p>
          <a:p>
            <a:pPr marL="0" indent="0">
              <a:buNone/>
            </a:pPr>
            <a:r>
              <a:rPr lang="en-US" sz="1500" dirty="0" smtClean="0">
                <a:sym typeface="Wingdings" pitchFamily="2" charset="2"/>
              </a:rPr>
              <a:t>*Please note that the use of mnemonic pictures in this exercise was for demonstration only, and was not meant to imply that modern </a:t>
            </a:r>
            <a:r>
              <a:rPr lang="en-US" sz="1500" dirty="0">
                <a:sym typeface="Wingdings" pitchFamily="2" charset="2"/>
              </a:rPr>
              <a:t>Chinese characters </a:t>
            </a:r>
            <a:r>
              <a:rPr lang="en-US" sz="1500" dirty="0" smtClean="0">
                <a:sym typeface="Wingdings" pitchFamily="2" charset="2"/>
              </a:rPr>
              <a:t>are pictographs. They are not.</a:t>
            </a:r>
          </a:p>
        </p:txBody>
      </p:sp>
      <p:sp>
        <p:nvSpPr>
          <p:cNvPr id="6" name="TextBox 5"/>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smtClean="0"/>
              <a:t>Hwang (2006)</a:t>
            </a:r>
            <a:endParaRPr lang="en-CA" sz="1200" dirty="0"/>
          </a:p>
        </p:txBody>
      </p:sp>
    </p:spTree>
    <p:extLst>
      <p:ext uri="{BB962C8B-B14F-4D97-AF65-F5344CB8AC3E}">
        <p14:creationId xmlns:p14="http://schemas.microsoft.com/office/powerpoint/2010/main" val="28968371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51520" y="1340768"/>
            <a:ext cx="8568952" cy="5184576"/>
          </a:xfrm>
          <a:prstGeom prst="roundRect">
            <a:avLst/>
          </a:prstGeom>
          <a:solidFill>
            <a:srgbClr val="CCCC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457200" y="188640"/>
            <a:ext cx="8229600" cy="1143000"/>
          </a:xfrm>
        </p:spPr>
        <p:txBody>
          <a:bodyPr>
            <a:normAutofit/>
          </a:bodyPr>
          <a:lstStyle/>
          <a:p>
            <a:r>
              <a:rPr lang="en-CA" dirty="0" smtClean="0"/>
              <a:t>Cultural Beliefs: Overview</a:t>
            </a:r>
            <a:endParaRPr lang="en-CA" dirty="0"/>
          </a:p>
        </p:txBody>
      </p:sp>
      <p:sp>
        <p:nvSpPr>
          <p:cNvPr id="5" name="Content Placeholder 4"/>
          <p:cNvSpPr>
            <a:spLocks noGrp="1"/>
          </p:cNvSpPr>
          <p:nvPr>
            <p:ph idx="1"/>
          </p:nvPr>
        </p:nvSpPr>
        <p:spPr>
          <a:xfrm>
            <a:off x="467544" y="1412776"/>
            <a:ext cx="8352928" cy="4911824"/>
          </a:xfrm>
        </p:spPr>
        <p:txBody>
          <a:bodyPr>
            <a:normAutofit/>
          </a:bodyPr>
          <a:lstStyle/>
          <a:p>
            <a:pPr marL="0" indent="0">
              <a:buNone/>
            </a:pPr>
            <a:r>
              <a:rPr lang="en-CA" sz="3400" i="1" dirty="0" smtClean="0"/>
              <a:t>Refers to</a:t>
            </a:r>
            <a:r>
              <a:rPr lang="en-CA" sz="3400" i="1" baseline="30000" dirty="0" smtClean="0"/>
              <a:t>1</a:t>
            </a:r>
            <a:r>
              <a:rPr lang="en-CA" sz="3400" i="1" dirty="0" smtClean="0"/>
              <a:t>:</a:t>
            </a:r>
          </a:p>
          <a:p>
            <a:pPr lvl="1"/>
            <a:r>
              <a:rPr lang="en-CA" sz="2900" dirty="0"/>
              <a:t>Understanding cultural beliefs about illness and </a:t>
            </a:r>
            <a:r>
              <a:rPr lang="en-CA" sz="2900" dirty="0" smtClean="0"/>
              <a:t>treatment</a:t>
            </a:r>
            <a:endParaRPr lang="en-CA" sz="2900" baseline="30000" dirty="0" smtClean="0"/>
          </a:p>
          <a:p>
            <a:pPr lvl="1"/>
            <a:endParaRPr lang="en-CA" sz="2900" baseline="30000" dirty="0"/>
          </a:p>
          <a:p>
            <a:pPr lvl="1"/>
            <a:r>
              <a:rPr lang="en-CA" sz="2900" dirty="0" smtClean="0"/>
              <a:t>Integrating cultural systems, beliefs, meanings, and strengths to enhance treatment</a:t>
            </a:r>
          </a:p>
          <a:p>
            <a:pPr lvl="1"/>
            <a:endParaRPr lang="en-CA" sz="2900" dirty="0" smtClean="0"/>
          </a:p>
          <a:p>
            <a:pPr lvl="1"/>
            <a:r>
              <a:rPr lang="en-CA" sz="2900" dirty="0" smtClean="0"/>
              <a:t>Maintaining awareness and responsiveness to how beliefs affect help-seeking and treatment preferences</a:t>
            </a:r>
          </a:p>
        </p:txBody>
      </p:sp>
      <p:sp>
        <p:nvSpPr>
          <p:cNvPr id="6" name="TextBox 5"/>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smtClean="0"/>
              <a:t>Hwang (2006)</a:t>
            </a:r>
            <a:endParaRPr lang="en-CA" sz="1200" dirty="0"/>
          </a:p>
        </p:txBody>
      </p:sp>
    </p:spTree>
    <p:extLst>
      <p:ext uri="{BB962C8B-B14F-4D97-AF65-F5344CB8AC3E}">
        <p14:creationId xmlns:p14="http://schemas.microsoft.com/office/powerpoint/2010/main" val="333045594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32409"/>
            <a:ext cx="8229600" cy="4839816"/>
          </a:xfrm>
        </p:spPr>
        <p:txBody>
          <a:bodyPr>
            <a:normAutofit fontScale="77500" lnSpcReduction="20000"/>
          </a:bodyPr>
          <a:lstStyle/>
          <a:p>
            <a:r>
              <a:rPr lang="en-CA" sz="3400" dirty="0" smtClean="0"/>
              <a:t>Benefits</a:t>
            </a:r>
            <a:r>
              <a:rPr lang="en-CA" sz="3400" baseline="30000" dirty="0" smtClean="0"/>
              <a:t>1,2</a:t>
            </a:r>
            <a:r>
              <a:rPr lang="en-CA" sz="3400" dirty="0" smtClean="0"/>
              <a:t>:</a:t>
            </a:r>
          </a:p>
          <a:p>
            <a:pPr lvl="1"/>
            <a:r>
              <a:rPr lang="en-CA" sz="2900" dirty="0"/>
              <a:t>Facilitates </a:t>
            </a:r>
            <a:r>
              <a:rPr lang="en-CA" sz="2900" dirty="0" smtClean="0"/>
              <a:t>client understanding </a:t>
            </a:r>
            <a:r>
              <a:rPr lang="en-CA" sz="2900" dirty="0"/>
              <a:t>and adherence to treatment</a:t>
            </a:r>
          </a:p>
          <a:p>
            <a:pPr lvl="1"/>
            <a:endParaRPr lang="en-CA" sz="2900" dirty="0" smtClean="0"/>
          </a:p>
          <a:p>
            <a:pPr lvl="1"/>
            <a:r>
              <a:rPr lang="en-CA" sz="2900" dirty="0" smtClean="0"/>
              <a:t>Increases client comfort</a:t>
            </a:r>
            <a:endParaRPr lang="en-CA" sz="2900" dirty="0"/>
          </a:p>
          <a:p>
            <a:pPr lvl="1"/>
            <a:endParaRPr lang="en-CA" sz="2900" dirty="0" smtClean="0"/>
          </a:p>
          <a:p>
            <a:pPr lvl="1"/>
            <a:r>
              <a:rPr lang="en-CA" sz="2900" dirty="0" smtClean="0"/>
              <a:t>Makes treatment more culturally congruent</a:t>
            </a:r>
          </a:p>
          <a:p>
            <a:pPr lvl="1"/>
            <a:endParaRPr lang="en-CA" sz="2900" dirty="0"/>
          </a:p>
          <a:p>
            <a:pPr lvl="1"/>
            <a:r>
              <a:rPr lang="en-CA" sz="2900" dirty="0"/>
              <a:t>Takes advantage of existing strengths and healing pathways</a:t>
            </a:r>
          </a:p>
          <a:p>
            <a:pPr lvl="1"/>
            <a:endParaRPr lang="en-CA" sz="2900" dirty="0"/>
          </a:p>
          <a:p>
            <a:pPr lvl="1"/>
            <a:r>
              <a:rPr lang="en-CA" sz="2900" dirty="0"/>
              <a:t>Addresses the stigma of counselling by presenting a familiar cultural model</a:t>
            </a:r>
          </a:p>
          <a:p>
            <a:pPr lvl="1"/>
            <a:endParaRPr lang="en-CA" sz="2900" dirty="0"/>
          </a:p>
          <a:p>
            <a:pPr lvl="1"/>
            <a:r>
              <a:rPr lang="en-CA" sz="2900" dirty="0"/>
              <a:t>May enhance the perceived relevance, recall, and behaviour change  from therapeutic </a:t>
            </a:r>
            <a:r>
              <a:rPr lang="en-CA" sz="2900" dirty="0" smtClean="0"/>
              <a:t>concepts</a:t>
            </a:r>
            <a:r>
              <a:rPr lang="en-CA" sz="2900" baseline="30000" dirty="0" smtClean="0"/>
              <a:t>3</a:t>
            </a:r>
            <a:endParaRPr lang="en-CA" sz="2900" dirty="0"/>
          </a:p>
          <a:p>
            <a:pPr lvl="1"/>
            <a:endParaRPr lang="en-CA" sz="2900" dirty="0"/>
          </a:p>
        </p:txBody>
      </p:sp>
      <p:sp>
        <p:nvSpPr>
          <p:cNvPr id="6" name="TextBox 5"/>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smtClean="0"/>
              <a:t>Hwang (2006); </a:t>
            </a:r>
            <a:r>
              <a:rPr lang="en-CA" sz="1200" baseline="30000" dirty="0" smtClean="0"/>
              <a:t>2</a:t>
            </a:r>
            <a:r>
              <a:rPr lang="en-CA" sz="1200" dirty="0" smtClean="0"/>
              <a:t>Hwang(2009); </a:t>
            </a:r>
            <a:r>
              <a:rPr lang="en-CA" sz="1200" baseline="30000" dirty="0" smtClean="0"/>
              <a:t>3</a:t>
            </a:r>
            <a:r>
              <a:rPr lang="en-CA" sz="1200" dirty="0" smtClean="0"/>
              <a:t>Otto (2000)</a:t>
            </a:r>
            <a:endParaRPr lang="en-CA" sz="1200" dirty="0"/>
          </a:p>
        </p:txBody>
      </p:sp>
      <p:sp>
        <p:nvSpPr>
          <p:cNvPr id="7" name="Title 3"/>
          <p:cNvSpPr>
            <a:spLocks noGrp="1"/>
          </p:cNvSpPr>
          <p:nvPr>
            <p:ph type="title"/>
          </p:nvPr>
        </p:nvSpPr>
        <p:spPr>
          <a:xfrm>
            <a:off x="457200" y="188640"/>
            <a:ext cx="8229600" cy="1143000"/>
          </a:xfrm>
        </p:spPr>
        <p:txBody>
          <a:bodyPr>
            <a:normAutofit/>
          </a:bodyPr>
          <a:lstStyle/>
          <a:p>
            <a:r>
              <a:rPr lang="en-CA" dirty="0" smtClean="0"/>
              <a:t>Cultural Beliefs: Overview</a:t>
            </a:r>
            <a:endParaRPr lang="en-CA" dirty="0"/>
          </a:p>
        </p:txBody>
      </p:sp>
      <p:sp>
        <p:nvSpPr>
          <p:cNvPr id="8" name="Rounded Rectangle 7"/>
          <p:cNvSpPr/>
          <p:nvPr/>
        </p:nvSpPr>
        <p:spPr>
          <a:xfrm>
            <a:off x="323528" y="1346533"/>
            <a:ext cx="8280920" cy="5116328"/>
          </a:xfrm>
          <a:prstGeom prst="roundRect">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43732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a:bodyPr>
          <a:lstStyle/>
          <a:p>
            <a:r>
              <a:rPr lang="en-CA" dirty="0" smtClean="0"/>
              <a:t>The Canadian Challenge</a:t>
            </a:r>
            <a:endParaRPr lang="en-CA" dirty="0"/>
          </a:p>
        </p:txBody>
      </p:sp>
      <p:sp>
        <p:nvSpPr>
          <p:cNvPr id="4" name="Content Placeholder 3"/>
          <p:cNvSpPr>
            <a:spLocks noGrp="1"/>
          </p:cNvSpPr>
          <p:nvPr>
            <p:ph idx="1"/>
          </p:nvPr>
        </p:nvSpPr>
        <p:spPr>
          <a:xfrm>
            <a:off x="457200" y="1340768"/>
            <a:ext cx="8229600" cy="2088232"/>
          </a:xfrm>
        </p:spPr>
        <p:txBody>
          <a:bodyPr>
            <a:noAutofit/>
          </a:bodyPr>
          <a:lstStyle/>
          <a:p>
            <a:r>
              <a:rPr lang="en-CA" sz="3600" dirty="0"/>
              <a:t>Visible minorities as a proportion of major </a:t>
            </a:r>
            <a:r>
              <a:rPr lang="en-CA" sz="3600" dirty="0" smtClean="0"/>
              <a:t>Canadian metropolitan centres</a:t>
            </a:r>
            <a:r>
              <a:rPr lang="en-CA" sz="2800" baseline="30000" dirty="0" smtClean="0"/>
              <a:t>1</a:t>
            </a:r>
            <a:r>
              <a:rPr lang="en-CA" sz="3600" dirty="0" smtClean="0"/>
              <a:t>:</a:t>
            </a:r>
          </a:p>
        </p:txBody>
      </p:sp>
      <p:sp>
        <p:nvSpPr>
          <p:cNvPr id="3" name="Rectangle 2"/>
          <p:cNvSpPr/>
          <p:nvPr/>
        </p:nvSpPr>
        <p:spPr>
          <a:xfrm>
            <a:off x="202339" y="6555729"/>
            <a:ext cx="8941661" cy="276999"/>
          </a:xfrm>
          <a:prstGeom prst="rect">
            <a:avLst/>
          </a:prstGeom>
        </p:spPr>
        <p:txBody>
          <a:bodyPr wrap="square">
            <a:spAutoFit/>
          </a:bodyPr>
          <a:lstStyle/>
          <a:p>
            <a:pPr algn="r"/>
            <a:r>
              <a:rPr lang="en-CA" sz="1200" baseline="30000" dirty="0" smtClean="0"/>
              <a:t>1</a:t>
            </a:r>
            <a:r>
              <a:rPr lang="en-CA" sz="1200" dirty="0" smtClean="0"/>
              <a:t>Statistics Canada (2010)</a:t>
            </a:r>
            <a:endParaRPr lang="en-CA" sz="1200" dirty="0"/>
          </a:p>
        </p:txBody>
      </p:sp>
      <p:grpSp>
        <p:nvGrpSpPr>
          <p:cNvPr id="7" name="Group 6"/>
          <p:cNvGrpSpPr/>
          <p:nvPr/>
        </p:nvGrpSpPr>
        <p:grpSpPr>
          <a:xfrm>
            <a:off x="169295" y="2592338"/>
            <a:ext cx="1954433" cy="2060798"/>
            <a:chOff x="0" y="2533420"/>
            <a:chExt cx="1954433" cy="2060798"/>
          </a:xfrm>
        </p:grpSpPr>
        <p:graphicFrame>
          <p:nvGraphicFramePr>
            <p:cNvPr id="11" name="Chart 10"/>
            <p:cNvGraphicFramePr>
              <a:graphicFrameLocks/>
            </p:cNvGraphicFramePr>
            <p:nvPr>
              <p:extLst>
                <p:ext uri="{D42A27DB-BD31-4B8C-83A1-F6EECF244321}">
                  <p14:modId xmlns:p14="http://schemas.microsoft.com/office/powerpoint/2010/main" val="365923178"/>
                </p:ext>
              </p:extLst>
            </p:nvPr>
          </p:nvGraphicFramePr>
          <p:xfrm>
            <a:off x="0" y="2533420"/>
            <a:ext cx="1892642" cy="206079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370257" y="3698496"/>
              <a:ext cx="1584176" cy="461665"/>
            </a:xfrm>
            <a:prstGeom prst="rect">
              <a:avLst/>
            </a:prstGeom>
            <a:noFill/>
          </p:spPr>
          <p:txBody>
            <a:bodyPr wrap="square" rtlCol="0">
              <a:spAutoFit/>
            </a:bodyPr>
            <a:lstStyle/>
            <a:p>
              <a:r>
                <a:rPr lang="en-CA" sz="2400" dirty="0" smtClean="0"/>
                <a:t>Toronto</a:t>
              </a:r>
              <a:endParaRPr lang="en-CA" sz="2400" dirty="0"/>
            </a:p>
          </p:txBody>
        </p:sp>
        <p:sp>
          <p:nvSpPr>
            <p:cNvPr id="21" name="TextBox 20"/>
            <p:cNvSpPr txBox="1"/>
            <p:nvPr/>
          </p:nvSpPr>
          <p:spPr>
            <a:xfrm>
              <a:off x="1082747" y="3205577"/>
              <a:ext cx="871686" cy="461665"/>
            </a:xfrm>
            <a:prstGeom prst="rect">
              <a:avLst/>
            </a:prstGeom>
            <a:noFill/>
          </p:spPr>
          <p:txBody>
            <a:bodyPr wrap="square" rtlCol="0">
              <a:spAutoFit/>
            </a:bodyPr>
            <a:lstStyle/>
            <a:p>
              <a:r>
                <a:rPr lang="en-CA" sz="2400" dirty="0" smtClean="0">
                  <a:solidFill>
                    <a:schemeClr val="bg1"/>
                  </a:solidFill>
                </a:rPr>
                <a:t>43%</a:t>
              </a:r>
              <a:endParaRPr lang="en-CA" sz="2400" dirty="0">
                <a:solidFill>
                  <a:schemeClr val="bg1"/>
                </a:solidFill>
              </a:endParaRPr>
            </a:p>
          </p:txBody>
        </p:sp>
      </p:grpSp>
      <p:grpSp>
        <p:nvGrpSpPr>
          <p:cNvPr id="5" name="Group 4"/>
          <p:cNvGrpSpPr/>
          <p:nvPr/>
        </p:nvGrpSpPr>
        <p:grpSpPr>
          <a:xfrm>
            <a:off x="3707904" y="2579248"/>
            <a:ext cx="1951806" cy="2060798"/>
            <a:chOff x="3340274" y="2520330"/>
            <a:chExt cx="1951806" cy="2060798"/>
          </a:xfrm>
        </p:grpSpPr>
        <p:graphicFrame>
          <p:nvGraphicFramePr>
            <p:cNvPr id="12" name="Chart 11"/>
            <p:cNvGraphicFramePr>
              <a:graphicFrameLocks/>
            </p:cNvGraphicFramePr>
            <p:nvPr>
              <p:extLst>
                <p:ext uri="{D42A27DB-BD31-4B8C-83A1-F6EECF244321}">
                  <p14:modId xmlns:p14="http://schemas.microsoft.com/office/powerpoint/2010/main" val="2629601492"/>
                </p:ext>
              </p:extLst>
            </p:nvPr>
          </p:nvGraphicFramePr>
          <p:xfrm>
            <a:off x="3340274" y="2520330"/>
            <a:ext cx="1892642" cy="2060798"/>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3412282" y="3744466"/>
              <a:ext cx="1800200" cy="461665"/>
            </a:xfrm>
            <a:prstGeom prst="rect">
              <a:avLst/>
            </a:prstGeom>
            <a:noFill/>
          </p:spPr>
          <p:txBody>
            <a:bodyPr wrap="square" rtlCol="0">
              <a:spAutoFit/>
            </a:bodyPr>
            <a:lstStyle/>
            <a:p>
              <a:r>
                <a:rPr lang="en-CA" sz="2400" dirty="0" smtClean="0"/>
                <a:t>Vancouver</a:t>
              </a:r>
              <a:endParaRPr lang="en-CA" sz="2400" dirty="0"/>
            </a:p>
          </p:txBody>
        </p:sp>
        <p:sp>
          <p:nvSpPr>
            <p:cNvPr id="22" name="TextBox 21"/>
            <p:cNvSpPr txBox="1"/>
            <p:nvPr/>
          </p:nvSpPr>
          <p:spPr>
            <a:xfrm>
              <a:off x="4420394" y="3168402"/>
              <a:ext cx="871686" cy="461665"/>
            </a:xfrm>
            <a:prstGeom prst="rect">
              <a:avLst/>
            </a:prstGeom>
            <a:noFill/>
          </p:spPr>
          <p:txBody>
            <a:bodyPr wrap="square" rtlCol="0">
              <a:spAutoFit/>
            </a:bodyPr>
            <a:lstStyle/>
            <a:p>
              <a:r>
                <a:rPr lang="en-CA" sz="2400" dirty="0" smtClean="0">
                  <a:solidFill>
                    <a:schemeClr val="bg1"/>
                  </a:solidFill>
                </a:rPr>
                <a:t>42%</a:t>
              </a:r>
              <a:endParaRPr lang="en-CA" sz="2400" dirty="0">
                <a:solidFill>
                  <a:schemeClr val="bg1"/>
                </a:solidFill>
              </a:endParaRPr>
            </a:p>
          </p:txBody>
        </p:sp>
      </p:grpSp>
      <p:grpSp>
        <p:nvGrpSpPr>
          <p:cNvPr id="9" name="Group 8"/>
          <p:cNvGrpSpPr/>
          <p:nvPr/>
        </p:nvGrpSpPr>
        <p:grpSpPr>
          <a:xfrm>
            <a:off x="7215862" y="2551814"/>
            <a:ext cx="1892642" cy="2060798"/>
            <a:chOff x="6639798" y="2492896"/>
            <a:chExt cx="1892642" cy="2060798"/>
          </a:xfrm>
        </p:grpSpPr>
        <p:graphicFrame>
          <p:nvGraphicFramePr>
            <p:cNvPr id="13" name="Chart 12"/>
            <p:cNvGraphicFramePr>
              <a:graphicFrameLocks/>
            </p:cNvGraphicFramePr>
            <p:nvPr>
              <p:extLst>
                <p:ext uri="{D42A27DB-BD31-4B8C-83A1-F6EECF244321}">
                  <p14:modId xmlns:p14="http://schemas.microsoft.com/office/powerpoint/2010/main" val="433911833"/>
                </p:ext>
              </p:extLst>
            </p:nvPr>
          </p:nvGraphicFramePr>
          <p:xfrm>
            <a:off x="6639798" y="2492896"/>
            <a:ext cx="1892642" cy="2060798"/>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6855822" y="3717032"/>
              <a:ext cx="1584176" cy="461665"/>
            </a:xfrm>
            <a:prstGeom prst="rect">
              <a:avLst/>
            </a:prstGeom>
            <a:noFill/>
          </p:spPr>
          <p:txBody>
            <a:bodyPr wrap="square" rtlCol="0">
              <a:spAutoFit/>
            </a:bodyPr>
            <a:lstStyle/>
            <a:p>
              <a:r>
                <a:rPr lang="en-CA" sz="2400" dirty="0" smtClean="0"/>
                <a:t>Calgary</a:t>
              </a:r>
              <a:endParaRPr lang="en-CA" sz="2400" dirty="0"/>
            </a:p>
          </p:txBody>
        </p:sp>
        <p:sp>
          <p:nvSpPr>
            <p:cNvPr id="23" name="TextBox 22"/>
            <p:cNvSpPr txBox="1"/>
            <p:nvPr/>
          </p:nvSpPr>
          <p:spPr>
            <a:xfrm>
              <a:off x="7647910" y="2967335"/>
              <a:ext cx="871686" cy="461665"/>
            </a:xfrm>
            <a:prstGeom prst="rect">
              <a:avLst/>
            </a:prstGeom>
            <a:noFill/>
          </p:spPr>
          <p:txBody>
            <a:bodyPr wrap="square" rtlCol="0">
              <a:spAutoFit/>
            </a:bodyPr>
            <a:lstStyle/>
            <a:p>
              <a:r>
                <a:rPr lang="en-CA" sz="2400" dirty="0" smtClean="0">
                  <a:solidFill>
                    <a:schemeClr val="bg1"/>
                  </a:solidFill>
                </a:rPr>
                <a:t>25%</a:t>
              </a:r>
              <a:endParaRPr lang="en-CA" sz="2400" dirty="0">
                <a:solidFill>
                  <a:schemeClr val="bg1"/>
                </a:solidFill>
              </a:endParaRPr>
            </a:p>
          </p:txBody>
        </p:sp>
      </p:grpSp>
      <p:grpSp>
        <p:nvGrpSpPr>
          <p:cNvPr id="6" name="Group 5"/>
          <p:cNvGrpSpPr/>
          <p:nvPr/>
        </p:nvGrpSpPr>
        <p:grpSpPr>
          <a:xfrm>
            <a:off x="2031286" y="2479806"/>
            <a:ext cx="1892642" cy="2060798"/>
            <a:chOff x="1726690" y="2420888"/>
            <a:chExt cx="1892642" cy="2060798"/>
          </a:xfrm>
        </p:grpSpPr>
        <p:graphicFrame>
          <p:nvGraphicFramePr>
            <p:cNvPr id="14" name="Chart 13"/>
            <p:cNvGraphicFramePr>
              <a:graphicFrameLocks/>
            </p:cNvGraphicFramePr>
            <p:nvPr>
              <p:extLst>
                <p:ext uri="{D42A27DB-BD31-4B8C-83A1-F6EECF244321}">
                  <p14:modId xmlns:p14="http://schemas.microsoft.com/office/powerpoint/2010/main" val="2053577414"/>
                </p:ext>
              </p:extLst>
            </p:nvPr>
          </p:nvGraphicFramePr>
          <p:xfrm>
            <a:off x="1726690" y="2420888"/>
            <a:ext cx="1892642" cy="2060798"/>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p:cNvSpPr txBox="1"/>
            <p:nvPr/>
          </p:nvSpPr>
          <p:spPr>
            <a:xfrm>
              <a:off x="1858155" y="3714891"/>
              <a:ext cx="1728192" cy="461665"/>
            </a:xfrm>
            <a:prstGeom prst="rect">
              <a:avLst/>
            </a:prstGeom>
            <a:noFill/>
          </p:spPr>
          <p:txBody>
            <a:bodyPr wrap="square" rtlCol="0">
              <a:spAutoFit/>
            </a:bodyPr>
            <a:lstStyle/>
            <a:p>
              <a:r>
                <a:rPr lang="en-CA" sz="2400" dirty="0" smtClean="0"/>
                <a:t>Edmonton</a:t>
              </a:r>
              <a:endParaRPr lang="en-CA" sz="2400" dirty="0"/>
            </a:p>
          </p:txBody>
        </p:sp>
        <p:sp>
          <p:nvSpPr>
            <p:cNvPr id="24" name="TextBox 23"/>
            <p:cNvSpPr txBox="1"/>
            <p:nvPr/>
          </p:nvSpPr>
          <p:spPr>
            <a:xfrm>
              <a:off x="2683228" y="2708920"/>
              <a:ext cx="871686" cy="461665"/>
            </a:xfrm>
            <a:prstGeom prst="rect">
              <a:avLst/>
            </a:prstGeom>
            <a:noFill/>
          </p:spPr>
          <p:txBody>
            <a:bodyPr wrap="square" rtlCol="0">
              <a:spAutoFit/>
            </a:bodyPr>
            <a:lstStyle/>
            <a:p>
              <a:r>
                <a:rPr lang="en-CA" sz="2400" dirty="0" smtClean="0">
                  <a:solidFill>
                    <a:schemeClr val="bg1"/>
                  </a:solidFill>
                </a:rPr>
                <a:t>17%</a:t>
              </a:r>
              <a:endParaRPr lang="en-CA" sz="2400" dirty="0">
                <a:solidFill>
                  <a:schemeClr val="bg1"/>
                </a:solidFill>
              </a:endParaRPr>
            </a:p>
          </p:txBody>
        </p:sp>
      </p:grpSp>
      <p:grpSp>
        <p:nvGrpSpPr>
          <p:cNvPr id="8" name="Group 7"/>
          <p:cNvGrpSpPr/>
          <p:nvPr/>
        </p:nvGrpSpPr>
        <p:grpSpPr>
          <a:xfrm>
            <a:off x="5580112" y="2479806"/>
            <a:ext cx="1944216" cy="2060798"/>
            <a:chOff x="5127630" y="4320530"/>
            <a:chExt cx="1944216" cy="2060798"/>
          </a:xfrm>
        </p:grpSpPr>
        <p:graphicFrame>
          <p:nvGraphicFramePr>
            <p:cNvPr id="15" name="Chart 14"/>
            <p:cNvGraphicFramePr>
              <a:graphicFrameLocks/>
            </p:cNvGraphicFramePr>
            <p:nvPr>
              <p:extLst>
                <p:ext uri="{D42A27DB-BD31-4B8C-83A1-F6EECF244321}">
                  <p14:modId xmlns:p14="http://schemas.microsoft.com/office/powerpoint/2010/main" val="3822908393"/>
                </p:ext>
              </p:extLst>
            </p:nvPr>
          </p:nvGraphicFramePr>
          <p:xfrm>
            <a:off x="5127630" y="4320530"/>
            <a:ext cx="1892642" cy="2060798"/>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p:cNvSpPr txBox="1"/>
            <p:nvPr/>
          </p:nvSpPr>
          <p:spPr>
            <a:xfrm>
              <a:off x="5343654" y="5589262"/>
              <a:ext cx="1728192" cy="461665"/>
            </a:xfrm>
            <a:prstGeom prst="rect">
              <a:avLst/>
            </a:prstGeom>
            <a:noFill/>
          </p:spPr>
          <p:txBody>
            <a:bodyPr wrap="square" rtlCol="0">
              <a:spAutoFit/>
            </a:bodyPr>
            <a:lstStyle/>
            <a:p>
              <a:r>
                <a:rPr lang="en-CA" sz="2400" dirty="0" smtClean="0"/>
                <a:t>Montreal</a:t>
              </a:r>
              <a:endParaRPr lang="en-CA" sz="2400" dirty="0"/>
            </a:p>
          </p:txBody>
        </p:sp>
        <p:sp>
          <p:nvSpPr>
            <p:cNvPr id="25" name="TextBox 24"/>
            <p:cNvSpPr txBox="1"/>
            <p:nvPr/>
          </p:nvSpPr>
          <p:spPr>
            <a:xfrm>
              <a:off x="6056144" y="4581128"/>
              <a:ext cx="871686" cy="461665"/>
            </a:xfrm>
            <a:prstGeom prst="rect">
              <a:avLst/>
            </a:prstGeom>
            <a:noFill/>
          </p:spPr>
          <p:txBody>
            <a:bodyPr wrap="square" rtlCol="0">
              <a:spAutoFit/>
            </a:bodyPr>
            <a:lstStyle/>
            <a:p>
              <a:r>
                <a:rPr lang="en-CA" sz="2400" dirty="0" smtClean="0">
                  <a:solidFill>
                    <a:schemeClr val="bg1"/>
                  </a:solidFill>
                </a:rPr>
                <a:t>16%</a:t>
              </a:r>
              <a:endParaRPr lang="en-CA" sz="2400" dirty="0">
                <a:solidFill>
                  <a:schemeClr val="bg1"/>
                </a:solidFill>
              </a:endParaRPr>
            </a:p>
          </p:txBody>
        </p:sp>
      </p:grpSp>
      <p:sp>
        <p:nvSpPr>
          <p:cNvPr id="26" name="Content Placeholder 3"/>
          <p:cNvSpPr txBox="1">
            <a:spLocks/>
          </p:cNvSpPr>
          <p:nvPr/>
        </p:nvSpPr>
        <p:spPr>
          <a:xfrm>
            <a:off x="457200" y="4622751"/>
            <a:ext cx="8229600" cy="2262633"/>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CA" sz="2800" dirty="0" smtClean="0"/>
              <a:t>The proportion of visible minority groups may double to up to </a:t>
            </a:r>
            <a:r>
              <a:rPr lang="en-CA" sz="2800" i="1" dirty="0" smtClean="0"/>
              <a:t>one-in-three</a:t>
            </a:r>
            <a:r>
              <a:rPr lang="en-CA" sz="2800" dirty="0" smtClean="0"/>
              <a:t> Canadians by 2031!</a:t>
            </a:r>
            <a:r>
              <a:rPr lang="en-CA" sz="2800" baseline="30000" dirty="0" smtClean="0"/>
              <a:t>1</a:t>
            </a:r>
            <a:endParaRPr lang="en-CA" sz="1400" baseline="30000" dirty="0" smtClean="0"/>
          </a:p>
          <a:p>
            <a:r>
              <a:rPr lang="en-CA" sz="2800" dirty="0" smtClean="0"/>
              <a:t>Canadians whose mother tongue is not English/French could also reach almost one-third</a:t>
            </a:r>
            <a:r>
              <a:rPr lang="en-CA" sz="2800" baseline="30000" dirty="0" smtClean="0"/>
              <a:t>1</a:t>
            </a:r>
          </a:p>
        </p:txBody>
      </p:sp>
    </p:spTree>
    <p:extLst>
      <p:ext uri="{BB962C8B-B14F-4D97-AF65-F5344CB8AC3E}">
        <p14:creationId xmlns:p14="http://schemas.microsoft.com/office/powerpoint/2010/main" val="17942281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132856"/>
            <a:ext cx="5228032" cy="4168530"/>
          </a:xfrm>
          <a:prstGeom prst="rect">
            <a:avLst/>
          </a:prstGeom>
        </p:spPr>
      </p:pic>
      <p:sp>
        <p:nvSpPr>
          <p:cNvPr id="4" name="Title 3"/>
          <p:cNvSpPr>
            <a:spLocks noGrp="1"/>
          </p:cNvSpPr>
          <p:nvPr>
            <p:ph type="title"/>
          </p:nvPr>
        </p:nvSpPr>
        <p:spPr>
          <a:xfrm>
            <a:off x="457200" y="269776"/>
            <a:ext cx="8229600" cy="1143000"/>
          </a:xfrm>
        </p:spPr>
        <p:txBody>
          <a:bodyPr>
            <a:noAutofit/>
          </a:bodyPr>
          <a:lstStyle/>
          <a:p>
            <a:r>
              <a:rPr lang="en-CA" sz="4400" dirty="0" smtClean="0"/>
              <a:t>Incorporating Cultural Beliefs: Components</a:t>
            </a:r>
            <a:endParaRPr lang="en-CA" sz="4400" dirty="0"/>
          </a:p>
        </p:txBody>
      </p:sp>
      <p:sp>
        <p:nvSpPr>
          <p:cNvPr id="5" name="Content Placeholder 4"/>
          <p:cNvSpPr>
            <a:spLocks noGrp="1"/>
          </p:cNvSpPr>
          <p:nvPr>
            <p:ph idx="1"/>
          </p:nvPr>
        </p:nvSpPr>
        <p:spPr>
          <a:xfrm>
            <a:off x="457200" y="1484784"/>
            <a:ext cx="8229600" cy="4839816"/>
          </a:xfrm>
        </p:spPr>
        <p:txBody>
          <a:bodyPr>
            <a:normAutofit/>
          </a:bodyPr>
          <a:lstStyle/>
          <a:p>
            <a:pPr marL="596646" indent="-514350">
              <a:buFont typeface="+mj-lt"/>
              <a:buAutoNum type="arabicPeriod"/>
            </a:pPr>
            <a:r>
              <a:rPr lang="en-CA" dirty="0" smtClean="0"/>
              <a:t>Adopting a holistic, psychoeducational approach</a:t>
            </a:r>
          </a:p>
          <a:p>
            <a:pPr marL="596646" indent="-514350">
              <a:buFont typeface="+mj-lt"/>
              <a:buAutoNum type="arabicPeriod"/>
            </a:pPr>
            <a:endParaRPr lang="en-CA" dirty="0" smtClean="0"/>
          </a:p>
          <a:p>
            <a:pPr marL="596646" indent="-514350">
              <a:buFont typeface="+mj-lt"/>
              <a:buAutoNum type="arabicPeriod"/>
            </a:pPr>
            <a:r>
              <a:rPr lang="en-CA" dirty="0" smtClean="0"/>
              <a:t>Utilize cultural bridging techniques</a:t>
            </a:r>
          </a:p>
          <a:p>
            <a:pPr marL="596646" indent="-514350">
              <a:buFont typeface="+mj-lt"/>
              <a:buAutoNum type="arabicPeriod"/>
            </a:pPr>
            <a:endParaRPr lang="en-CA" dirty="0" smtClean="0"/>
          </a:p>
          <a:p>
            <a:pPr marL="596646" indent="-514350">
              <a:buFont typeface="+mj-lt"/>
              <a:buAutoNum type="arabicPeriod"/>
            </a:pPr>
            <a:r>
              <a:rPr lang="en-CA" dirty="0" smtClean="0"/>
              <a:t>Integrate cultural beliefs, strengths, and resources into treatment</a:t>
            </a:r>
          </a:p>
          <a:p>
            <a:pPr marL="596646" indent="-514350">
              <a:buFont typeface="+mj-lt"/>
              <a:buAutoNum type="arabicPeriod"/>
            </a:pPr>
            <a:endParaRPr lang="en-CA" dirty="0" smtClean="0"/>
          </a:p>
          <a:p>
            <a:pPr marL="596646" indent="-514350">
              <a:buFont typeface="+mj-lt"/>
              <a:buAutoNum type="arabicPeriod"/>
            </a:pPr>
            <a:r>
              <a:rPr lang="en-CA" dirty="0" smtClean="0"/>
              <a:t>Reduce stigma surrounding help-seeking and the counselling process</a:t>
            </a:r>
          </a:p>
        </p:txBody>
      </p:sp>
      <p:grpSp>
        <p:nvGrpSpPr>
          <p:cNvPr id="7" name="Group 6"/>
          <p:cNvGrpSpPr/>
          <p:nvPr/>
        </p:nvGrpSpPr>
        <p:grpSpPr>
          <a:xfrm>
            <a:off x="1697014" y="5925331"/>
            <a:ext cx="6192688" cy="908879"/>
            <a:chOff x="1331640" y="5809890"/>
            <a:chExt cx="6192688" cy="90887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1640" y="5990267"/>
              <a:ext cx="636017" cy="72850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27123"/>
              <a:ext cx="432048" cy="605675"/>
            </a:xfrm>
            <a:prstGeom prst="rect">
              <a:avLst/>
            </a:prstGeom>
          </p:spPr>
        </p:pic>
        <p:sp>
          <p:nvSpPr>
            <p:cNvPr id="10" name="Rounded Rectangle 9"/>
            <p:cNvSpPr/>
            <p:nvPr/>
          </p:nvSpPr>
          <p:spPr>
            <a:xfrm>
              <a:off x="1907703" y="6243147"/>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1" name="Rounded Rectangle 10"/>
            <p:cNvSpPr/>
            <p:nvPr/>
          </p:nvSpPr>
          <p:spPr>
            <a:xfrm>
              <a:off x="2371928" y="6244301"/>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2" name="Rounded Rectangle 11"/>
            <p:cNvSpPr/>
            <p:nvPr/>
          </p:nvSpPr>
          <p:spPr>
            <a:xfrm>
              <a:off x="2829888" y="6244300"/>
              <a:ext cx="1036890"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3" name="Rounded Rectangle 12"/>
            <p:cNvSpPr/>
            <p:nvPr/>
          </p:nvSpPr>
          <p:spPr>
            <a:xfrm>
              <a:off x="3886100" y="6244301"/>
              <a:ext cx="285592"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4" name="Rounded Rectangle 13"/>
            <p:cNvSpPr/>
            <p:nvPr/>
          </p:nvSpPr>
          <p:spPr>
            <a:xfrm>
              <a:off x="4200267" y="6244301"/>
              <a:ext cx="133739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ounded Rectangle 14"/>
            <p:cNvSpPr/>
            <p:nvPr/>
          </p:nvSpPr>
          <p:spPr>
            <a:xfrm>
              <a:off x="5553977" y="6243146"/>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Rounded Rectangle 15"/>
            <p:cNvSpPr/>
            <p:nvPr/>
          </p:nvSpPr>
          <p:spPr>
            <a:xfrm>
              <a:off x="6093693" y="6243147"/>
              <a:ext cx="521608"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7" name="Rounded Rectangle 16"/>
            <p:cNvSpPr/>
            <p:nvPr/>
          </p:nvSpPr>
          <p:spPr>
            <a:xfrm>
              <a:off x="6641182" y="6242968"/>
              <a:ext cx="443305" cy="3882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TextBox 17"/>
            <p:cNvSpPr txBox="1"/>
            <p:nvPr/>
          </p:nvSpPr>
          <p:spPr>
            <a:xfrm>
              <a:off x="1998762" y="6242105"/>
              <a:ext cx="300509" cy="400110"/>
            </a:xfrm>
            <a:prstGeom prst="rect">
              <a:avLst/>
            </a:prstGeom>
            <a:noFill/>
          </p:spPr>
          <p:txBody>
            <a:bodyPr wrap="square" rtlCol="0">
              <a:spAutoFit/>
            </a:bodyPr>
            <a:lstStyle/>
            <a:p>
              <a:r>
                <a:rPr lang="en-CA" sz="2000" dirty="0" smtClean="0"/>
                <a:t>I</a:t>
              </a:r>
              <a:endParaRPr lang="en-CA" sz="2000" dirty="0"/>
            </a:p>
          </p:txBody>
        </p:sp>
        <p:sp>
          <p:nvSpPr>
            <p:cNvPr id="19" name="TextBox 18"/>
            <p:cNvSpPr txBox="1"/>
            <p:nvPr/>
          </p:nvSpPr>
          <p:spPr>
            <a:xfrm>
              <a:off x="2411760" y="6242105"/>
              <a:ext cx="418128" cy="400110"/>
            </a:xfrm>
            <a:prstGeom prst="rect">
              <a:avLst/>
            </a:prstGeom>
            <a:noFill/>
          </p:spPr>
          <p:txBody>
            <a:bodyPr wrap="square" rtlCol="0">
              <a:spAutoFit/>
            </a:bodyPr>
            <a:lstStyle/>
            <a:p>
              <a:r>
                <a:rPr lang="en-CA" sz="2000" dirty="0" smtClean="0"/>
                <a:t>II</a:t>
              </a:r>
              <a:endParaRPr lang="en-CA" sz="2000" dirty="0"/>
            </a:p>
          </p:txBody>
        </p:sp>
        <p:sp>
          <p:nvSpPr>
            <p:cNvPr id="20" name="TextBox 19"/>
            <p:cNvSpPr txBox="1"/>
            <p:nvPr/>
          </p:nvSpPr>
          <p:spPr>
            <a:xfrm>
              <a:off x="3800160" y="6255108"/>
              <a:ext cx="599249" cy="369332"/>
            </a:xfrm>
            <a:prstGeom prst="rect">
              <a:avLst/>
            </a:prstGeom>
            <a:noFill/>
          </p:spPr>
          <p:txBody>
            <a:bodyPr wrap="square" rtlCol="0">
              <a:spAutoFit/>
            </a:bodyPr>
            <a:lstStyle/>
            <a:p>
              <a:r>
                <a:rPr lang="en-CA" dirty="0" smtClean="0"/>
                <a:t>D2</a:t>
              </a:r>
              <a:endParaRPr lang="en-CA" dirty="0"/>
            </a:p>
          </p:txBody>
        </p:sp>
        <p:sp>
          <p:nvSpPr>
            <p:cNvPr id="21" name="TextBox 20"/>
            <p:cNvSpPr txBox="1"/>
            <p:nvPr/>
          </p:nvSpPr>
          <p:spPr>
            <a:xfrm>
              <a:off x="3107457" y="6231652"/>
              <a:ext cx="599249" cy="400110"/>
            </a:xfrm>
            <a:prstGeom prst="rect">
              <a:avLst/>
            </a:prstGeom>
            <a:noFill/>
          </p:spPr>
          <p:txBody>
            <a:bodyPr wrap="square" rtlCol="0">
              <a:spAutoFit/>
            </a:bodyPr>
            <a:lstStyle/>
            <a:p>
              <a:r>
                <a:rPr lang="en-CA" sz="2000" dirty="0" smtClean="0"/>
                <a:t>D1</a:t>
              </a:r>
              <a:endParaRPr lang="en-CA" sz="2000" dirty="0"/>
            </a:p>
          </p:txBody>
        </p:sp>
        <p:sp>
          <p:nvSpPr>
            <p:cNvPr id="22" name="TextBox 21"/>
            <p:cNvSpPr txBox="1"/>
            <p:nvPr/>
          </p:nvSpPr>
          <p:spPr>
            <a:xfrm>
              <a:off x="4573058" y="6231652"/>
              <a:ext cx="599249" cy="400110"/>
            </a:xfrm>
            <a:prstGeom prst="rect">
              <a:avLst/>
            </a:prstGeom>
            <a:noFill/>
          </p:spPr>
          <p:txBody>
            <a:bodyPr wrap="square" rtlCol="0">
              <a:spAutoFit/>
            </a:bodyPr>
            <a:lstStyle/>
            <a:p>
              <a:r>
                <a:rPr lang="en-CA" sz="2000" dirty="0" smtClean="0"/>
                <a:t>D3</a:t>
              </a:r>
              <a:endParaRPr lang="en-CA" sz="2000" dirty="0"/>
            </a:p>
          </p:txBody>
        </p:sp>
        <p:sp>
          <p:nvSpPr>
            <p:cNvPr id="23" name="TextBox 22"/>
            <p:cNvSpPr txBox="1"/>
            <p:nvPr/>
          </p:nvSpPr>
          <p:spPr>
            <a:xfrm>
              <a:off x="5618718" y="6241021"/>
              <a:ext cx="599249" cy="400110"/>
            </a:xfrm>
            <a:prstGeom prst="rect">
              <a:avLst/>
            </a:prstGeom>
            <a:noFill/>
          </p:spPr>
          <p:txBody>
            <a:bodyPr wrap="square" rtlCol="0">
              <a:spAutoFit/>
            </a:bodyPr>
            <a:lstStyle/>
            <a:p>
              <a:r>
                <a:rPr lang="en-CA" sz="2000" dirty="0" smtClean="0"/>
                <a:t>D4</a:t>
              </a:r>
              <a:endParaRPr lang="en-CA" sz="2000" dirty="0"/>
            </a:p>
          </p:txBody>
        </p:sp>
        <p:sp>
          <p:nvSpPr>
            <p:cNvPr id="24" name="TextBox 23"/>
            <p:cNvSpPr txBox="1"/>
            <p:nvPr/>
          </p:nvSpPr>
          <p:spPr>
            <a:xfrm>
              <a:off x="6084168" y="6243147"/>
              <a:ext cx="531133" cy="400110"/>
            </a:xfrm>
            <a:prstGeom prst="rect">
              <a:avLst/>
            </a:prstGeom>
            <a:noFill/>
          </p:spPr>
          <p:txBody>
            <a:bodyPr wrap="square" rtlCol="0">
              <a:spAutoFit/>
            </a:bodyPr>
            <a:lstStyle/>
            <a:p>
              <a:r>
                <a:rPr lang="en-CA" sz="2000" dirty="0" smtClean="0"/>
                <a:t>D5</a:t>
              </a:r>
              <a:endParaRPr lang="en-CA" sz="2000" dirty="0"/>
            </a:p>
          </p:txBody>
        </p:sp>
        <p:sp>
          <p:nvSpPr>
            <p:cNvPr id="25" name="Rectangle 24"/>
            <p:cNvSpPr/>
            <p:nvPr/>
          </p:nvSpPr>
          <p:spPr>
            <a:xfrm>
              <a:off x="6647800" y="6255108"/>
              <a:ext cx="516488" cy="400110"/>
            </a:xfrm>
            <a:prstGeom prst="rect">
              <a:avLst/>
            </a:prstGeom>
          </p:spPr>
          <p:txBody>
            <a:bodyPr wrap="none">
              <a:spAutoFit/>
            </a:bodyPr>
            <a:lstStyle/>
            <a:p>
              <a:r>
                <a:rPr lang="en-CA" sz="2000" dirty="0" smtClean="0"/>
                <a:t>D6</a:t>
              </a:r>
              <a:endParaRPr lang="en-CA" sz="2000" dirty="0"/>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13" y="5809890"/>
              <a:ext cx="337396" cy="504345"/>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6019295"/>
              <a:ext cx="260208" cy="320256"/>
            </a:xfrm>
            <a:prstGeom prst="rect">
              <a:avLst/>
            </a:prstGeom>
          </p:spPr>
        </p:pic>
      </p:grpSp>
      <p:sp>
        <p:nvSpPr>
          <p:cNvPr id="28" name="Down Arrow 27"/>
          <p:cNvSpPr/>
          <p:nvPr/>
        </p:nvSpPr>
        <p:spPr>
          <a:xfrm>
            <a:off x="4831457" y="6010112"/>
            <a:ext cx="144016" cy="290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1879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7504" y="1484784"/>
            <a:ext cx="8928992" cy="4536504"/>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457200" y="269776"/>
            <a:ext cx="8229600" cy="1143000"/>
          </a:xfrm>
        </p:spPr>
        <p:txBody>
          <a:bodyPr>
            <a:noAutofit/>
          </a:bodyPr>
          <a:lstStyle/>
          <a:p>
            <a:r>
              <a:rPr lang="en-CA" sz="4400" b="1" dirty="0" smtClean="0"/>
              <a:t>Holistic, Psychoeducational Approach: Applications</a:t>
            </a:r>
            <a:endParaRPr lang="en-CA" sz="4400" b="1" dirty="0"/>
          </a:p>
        </p:txBody>
      </p:sp>
      <p:sp>
        <p:nvSpPr>
          <p:cNvPr id="5" name="Content Placeholder 4"/>
          <p:cNvSpPr>
            <a:spLocks noGrp="1"/>
          </p:cNvSpPr>
          <p:nvPr>
            <p:ph idx="1"/>
          </p:nvPr>
        </p:nvSpPr>
        <p:spPr>
          <a:xfrm>
            <a:off x="457200" y="1556792"/>
            <a:ext cx="8229600" cy="4767808"/>
          </a:xfrm>
        </p:spPr>
        <p:txBody>
          <a:bodyPr>
            <a:noAutofit/>
          </a:bodyPr>
          <a:lstStyle/>
          <a:p>
            <a:r>
              <a:rPr lang="en-CA" sz="2800" dirty="0" smtClean="0"/>
              <a:t>Educate clients in a </a:t>
            </a:r>
            <a:r>
              <a:rPr lang="en-CA" sz="2800" dirty="0" err="1" smtClean="0"/>
              <a:t>biopsychosocial</a:t>
            </a:r>
            <a:r>
              <a:rPr lang="en-CA" sz="2800" dirty="0" smtClean="0"/>
              <a:t> model of mental illness that does not place the blame solely on the client and their cognitions</a:t>
            </a:r>
            <a:r>
              <a:rPr lang="en-CA" sz="2800" baseline="30000" dirty="0" smtClean="0"/>
              <a:t>1,2</a:t>
            </a:r>
          </a:p>
          <a:p>
            <a:endParaRPr lang="en-CA" sz="2800" dirty="0" smtClean="0"/>
          </a:p>
          <a:p>
            <a:r>
              <a:rPr lang="en-CA" sz="2800" dirty="0" smtClean="0"/>
              <a:t>Maintain a more systemic focus, especially with clients who identify with collectivistic values or struggling with societal prejudice</a:t>
            </a:r>
            <a:r>
              <a:rPr lang="en-CA" sz="2800" baseline="30000" dirty="0" smtClean="0"/>
              <a:t>3</a:t>
            </a:r>
          </a:p>
          <a:p>
            <a:endParaRPr lang="en-CA" sz="2800" dirty="0" smtClean="0"/>
          </a:p>
          <a:p>
            <a:r>
              <a:rPr lang="en-CA" sz="2800" dirty="0" smtClean="0"/>
              <a:t>Help resolve </a:t>
            </a:r>
            <a:r>
              <a:rPr lang="en-CA" sz="2800" dirty="0"/>
              <a:t>relational/social </a:t>
            </a:r>
            <a:r>
              <a:rPr lang="en-CA" sz="2800" dirty="0" smtClean="0"/>
              <a:t>conflicts</a:t>
            </a:r>
            <a:r>
              <a:rPr lang="en-CA" sz="2800" baseline="30000" dirty="0" smtClean="0"/>
              <a:t>2,4</a:t>
            </a:r>
            <a:endParaRPr lang="en-CA" sz="2800" baseline="30000" dirty="0"/>
          </a:p>
        </p:txBody>
      </p:sp>
      <p:sp>
        <p:nvSpPr>
          <p:cNvPr id="6" name="TextBox 5"/>
          <p:cNvSpPr txBox="1"/>
          <p:nvPr/>
        </p:nvSpPr>
        <p:spPr>
          <a:xfrm>
            <a:off x="137642" y="6581001"/>
            <a:ext cx="9029650" cy="461665"/>
          </a:xfrm>
          <a:prstGeom prst="rect">
            <a:avLst/>
          </a:prstGeom>
          <a:noFill/>
        </p:spPr>
        <p:txBody>
          <a:bodyPr wrap="square" rtlCol="0">
            <a:spAutoFit/>
          </a:bodyPr>
          <a:lstStyle/>
          <a:p>
            <a:pPr algn="r"/>
            <a:r>
              <a:rPr lang="en-CA" sz="1200" baseline="30000" dirty="0" smtClean="0"/>
              <a:t>1</a:t>
            </a:r>
            <a:r>
              <a:rPr lang="en-CA" sz="1200" dirty="0" smtClean="0"/>
              <a:t>Hwang (2006); </a:t>
            </a:r>
            <a:r>
              <a:rPr lang="en-CA" sz="1200" baseline="30000" dirty="0" smtClean="0"/>
              <a:t>2</a:t>
            </a:r>
            <a:r>
              <a:rPr lang="en-CA" sz="1200" dirty="0" smtClean="0"/>
              <a:t>Hays (2009); </a:t>
            </a:r>
            <a:r>
              <a:rPr lang="en-CA" sz="1200" baseline="30000" dirty="0" smtClean="0"/>
              <a:t>3</a:t>
            </a:r>
            <a:r>
              <a:rPr lang="en-CA" sz="1200" dirty="0" smtClean="0"/>
              <a:t>Sue </a:t>
            </a:r>
            <a:r>
              <a:rPr lang="en-CA" sz="1200" dirty="0"/>
              <a:t>&amp; </a:t>
            </a:r>
            <a:r>
              <a:rPr lang="en-CA" sz="1200" dirty="0" smtClean="0"/>
              <a:t>Sue</a:t>
            </a:r>
            <a:r>
              <a:rPr lang="en-CA" sz="1200" dirty="0"/>
              <a:t> </a:t>
            </a:r>
            <a:r>
              <a:rPr lang="en-CA" sz="1200" dirty="0" smtClean="0"/>
              <a:t>(2008, pp.180</a:t>
            </a:r>
            <a:r>
              <a:rPr lang="en-CA" sz="1200" dirty="0"/>
              <a:t>, 254, </a:t>
            </a:r>
            <a:r>
              <a:rPr lang="en-CA" sz="1200" dirty="0" smtClean="0"/>
              <a:t>256); </a:t>
            </a:r>
            <a:r>
              <a:rPr lang="en-CA" sz="1200" baseline="30000" dirty="0" smtClean="0"/>
              <a:t>4</a:t>
            </a:r>
            <a:r>
              <a:rPr lang="en-CA" sz="1200" dirty="0" smtClean="0"/>
              <a:t>Hwang (2009)</a:t>
            </a:r>
            <a:endParaRPr lang="en-CA" sz="1200" dirty="0"/>
          </a:p>
          <a:p>
            <a:pPr algn="r"/>
            <a:endParaRPr lang="en-CA" sz="1200" dirty="0"/>
          </a:p>
        </p:txBody>
      </p:sp>
    </p:spTree>
    <p:extLst>
      <p:ext uri="{BB962C8B-B14F-4D97-AF65-F5344CB8AC3E}">
        <p14:creationId xmlns:p14="http://schemas.microsoft.com/office/powerpoint/2010/main" val="12732217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07504" y="1484784"/>
            <a:ext cx="8928992" cy="4176464"/>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457200" y="1556792"/>
            <a:ext cx="8229600" cy="4767808"/>
          </a:xfrm>
        </p:spPr>
        <p:txBody>
          <a:bodyPr>
            <a:noAutofit/>
          </a:bodyPr>
          <a:lstStyle/>
          <a:p>
            <a:r>
              <a:rPr lang="en-CA" sz="2800" dirty="0" smtClean="0"/>
              <a:t>Explicitly explore the consequences of interventions for the client’s whole family</a:t>
            </a:r>
            <a:r>
              <a:rPr lang="en-CA" sz="2800" baseline="30000" dirty="0" smtClean="0"/>
              <a:t>1</a:t>
            </a:r>
          </a:p>
          <a:p>
            <a:endParaRPr lang="en-CA" sz="2800" dirty="0" smtClean="0"/>
          </a:p>
          <a:p>
            <a:r>
              <a:rPr lang="en-CA" sz="2800" dirty="0" smtClean="0"/>
              <a:t>Simplify material, reduce learning load, consolidate complex topics</a:t>
            </a:r>
            <a:r>
              <a:rPr lang="en-CA" sz="2800" baseline="30000" dirty="0"/>
              <a:t>2</a:t>
            </a:r>
            <a:endParaRPr lang="en-CA" sz="2800" dirty="0" smtClean="0"/>
          </a:p>
          <a:p>
            <a:endParaRPr lang="en-CA" sz="2800" dirty="0" smtClean="0"/>
          </a:p>
          <a:p>
            <a:r>
              <a:rPr lang="en-CA" sz="2800" dirty="0" smtClean="0"/>
              <a:t>Increase time for teaching unfamiliar concepts</a:t>
            </a:r>
            <a:r>
              <a:rPr lang="en-CA" sz="2800" baseline="30000" dirty="0"/>
              <a:t>2</a:t>
            </a:r>
            <a:r>
              <a:rPr lang="en-CA" sz="2800" dirty="0" smtClean="0"/>
              <a:t>, consider increasing session length if necessary</a:t>
            </a:r>
            <a:endParaRPr lang="en-CA" sz="2800" dirty="0"/>
          </a:p>
        </p:txBody>
      </p:sp>
      <p:sp>
        <p:nvSpPr>
          <p:cNvPr id="6" name="TextBox 5"/>
          <p:cNvSpPr txBox="1"/>
          <p:nvPr/>
        </p:nvSpPr>
        <p:spPr>
          <a:xfrm>
            <a:off x="114350" y="6581001"/>
            <a:ext cx="9029650" cy="461665"/>
          </a:xfrm>
          <a:prstGeom prst="rect">
            <a:avLst/>
          </a:prstGeom>
          <a:noFill/>
        </p:spPr>
        <p:txBody>
          <a:bodyPr wrap="square" rtlCol="0">
            <a:spAutoFit/>
          </a:bodyPr>
          <a:lstStyle/>
          <a:p>
            <a:pPr algn="r"/>
            <a:r>
              <a:rPr lang="en-CA" sz="1200" baseline="30000" dirty="0" smtClean="0"/>
              <a:t>1</a:t>
            </a:r>
            <a:r>
              <a:rPr lang="en-CA" sz="1200" dirty="0" smtClean="0"/>
              <a:t>Sue </a:t>
            </a:r>
            <a:r>
              <a:rPr lang="en-CA" sz="1200" dirty="0"/>
              <a:t>&amp; </a:t>
            </a:r>
            <a:r>
              <a:rPr lang="en-CA" sz="1200" dirty="0" smtClean="0"/>
              <a:t>Sue (2008, p.370); </a:t>
            </a:r>
            <a:r>
              <a:rPr lang="en-CA" sz="1200" baseline="30000" dirty="0" smtClean="0"/>
              <a:t>2</a:t>
            </a:r>
            <a:r>
              <a:rPr lang="en-CA" sz="1200" dirty="0" smtClean="0"/>
              <a:t>Hwang (2009)</a:t>
            </a:r>
            <a:endParaRPr lang="en-CA" sz="1200" dirty="0"/>
          </a:p>
          <a:p>
            <a:pPr algn="r"/>
            <a:endParaRPr lang="en-CA" sz="1200" dirty="0"/>
          </a:p>
        </p:txBody>
      </p:sp>
      <p:sp>
        <p:nvSpPr>
          <p:cNvPr id="7" name="Title 3"/>
          <p:cNvSpPr>
            <a:spLocks noGrp="1"/>
          </p:cNvSpPr>
          <p:nvPr>
            <p:ph type="title"/>
          </p:nvPr>
        </p:nvSpPr>
        <p:spPr>
          <a:xfrm>
            <a:off x="457200" y="269776"/>
            <a:ext cx="8229600" cy="1143000"/>
          </a:xfrm>
        </p:spPr>
        <p:txBody>
          <a:bodyPr>
            <a:noAutofit/>
          </a:bodyPr>
          <a:lstStyle/>
          <a:p>
            <a:r>
              <a:rPr lang="en-CA" sz="4400" b="1" dirty="0" smtClean="0"/>
              <a:t>Holistic, Psychoeducational Approach: Applications</a:t>
            </a:r>
            <a:endParaRPr lang="en-CA" sz="4400" b="1" dirty="0"/>
          </a:p>
        </p:txBody>
      </p:sp>
    </p:spTree>
    <p:extLst>
      <p:ext uri="{BB962C8B-B14F-4D97-AF65-F5344CB8AC3E}">
        <p14:creationId xmlns:p14="http://schemas.microsoft.com/office/powerpoint/2010/main" val="95192805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4784"/>
            <a:ext cx="8229600" cy="4839816"/>
          </a:xfrm>
        </p:spPr>
        <p:txBody>
          <a:bodyPr>
            <a:normAutofit/>
          </a:bodyPr>
          <a:lstStyle/>
          <a:p>
            <a:pPr marL="596646" indent="-514350">
              <a:buFont typeface="+mj-lt"/>
              <a:buAutoNum type="arabicPeriod" startAt="2"/>
            </a:pPr>
            <a:r>
              <a:rPr lang="en-CA" dirty="0" smtClean="0"/>
              <a:t>Utilizing cultural bridging techniques</a:t>
            </a:r>
          </a:p>
          <a:p>
            <a:pPr marL="82296" indent="0">
              <a:buNone/>
            </a:pPr>
            <a:endParaRPr lang="en-CA" dirty="0" smtClean="0"/>
          </a:p>
        </p:txBody>
      </p:sp>
      <p:sp>
        <p:nvSpPr>
          <p:cNvPr id="6" name="Title 3"/>
          <p:cNvSpPr>
            <a:spLocks noGrp="1"/>
          </p:cNvSpPr>
          <p:nvPr>
            <p:ph type="title"/>
          </p:nvPr>
        </p:nvSpPr>
        <p:spPr>
          <a:xfrm>
            <a:off x="457200" y="269776"/>
            <a:ext cx="8229600" cy="1143000"/>
          </a:xfrm>
        </p:spPr>
        <p:txBody>
          <a:bodyPr>
            <a:noAutofit/>
          </a:bodyPr>
          <a:lstStyle/>
          <a:p>
            <a:r>
              <a:rPr lang="en-CA" sz="4400" dirty="0" smtClean="0"/>
              <a:t>Incorporating Cultural Beliefs: Components</a:t>
            </a:r>
            <a:endParaRPr lang="en-CA"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2276872"/>
            <a:ext cx="4715858" cy="4104456"/>
          </a:xfrm>
          <a:prstGeom prst="rect">
            <a:avLst/>
          </a:prstGeom>
        </p:spPr>
      </p:pic>
    </p:spTree>
    <p:extLst>
      <p:ext uri="{BB962C8B-B14F-4D97-AF65-F5344CB8AC3E}">
        <p14:creationId xmlns:p14="http://schemas.microsoft.com/office/powerpoint/2010/main" val="13757284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5536" y="3212976"/>
            <a:ext cx="4896544" cy="576064"/>
          </a:xfrm>
          <a:prstGeom prst="roundRect">
            <a:avLst/>
          </a:prstGeom>
          <a:solidFill>
            <a:srgbClr val="FFCC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457200" y="116632"/>
            <a:ext cx="8229600" cy="1143000"/>
          </a:xfrm>
        </p:spPr>
        <p:txBody>
          <a:bodyPr>
            <a:normAutofit/>
          </a:bodyPr>
          <a:lstStyle/>
          <a:p>
            <a:r>
              <a:rPr lang="en-CA" sz="4400" dirty="0" smtClean="0"/>
              <a:t>Cultural Bridging</a:t>
            </a:r>
            <a:endParaRPr lang="en-CA" sz="4400" dirty="0"/>
          </a:p>
        </p:txBody>
      </p:sp>
      <p:sp>
        <p:nvSpPr>
          <p:cNvPr id="5" name="Content Placeholder 4"/>
          <p:cNvSpPr>
            <a:spLocks noGrp="1"/>
          </p:cNvSpPr>
          <p:nvPr>
            <p:ph idx="1"/>
          </p:nvPr>
        </p:nvSpPr>
        <p:spPr>
          <a:xfrm>
            <a:off x="457200" y="1484784"/>
            <a:ext cx="8229600" cy="4839816"/>
          </a:xfrm>
        </p:spPr>
        <p:txBody>
          <a:bodyPr>
            <a:normAutofit/>
          </a:bodyPr>
          <a:lstStyle/>
          <a:p>
            <a:r>
              <a:rPr lang="en-CA" u="sng" dirty="0" smtClean="0"/>
              <a:t>“Cultural Bridging”</a:t>
            </a:r>
            <a:r>
              <a:rPr lang="en-CA" dirty="0" smtClean="0"/>
              <a:t> involves using cultural sayings, metaphors, or cultural beliefs to present therapeutic concepts</a:t>
            </a:r>
            <a:r>
              <a:rPr lang="en-CA" baseline="30000" dirty="0" smtClean="0"/>
              <a:t>1,2</a:t>
            </a:r>
            <a:endParaRPr lang="en-CA" dirty="0"/>
          </a:p>
          <a:p>
            <a:endParaRPr lang="en-CA" dirty="0" smtClean="0"/>
          </a:p>
          <a:p>
            <a:r>
              <a:rPr lang="en-CA" dirty="0" smtClean="0"/>
              <a:t>Application examples follow:</a:t>
            </a:r>
          </a:p>
        </p:txBody>
      </p:sp>
      <p:sp>
        <p:nvSpPr>
          <p:cNvPr id="6" name="TextBox 5"/>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smtClean="0"/>
              <a:t>Hwang (2006); </a:t>
            </a:r>
            <a:r>
              <a:rPr lang="en-CA" sz="1200" baseline="30000" dirty="0" smtClean="0"/>
              <a:t>2</a:t>
            </a:r>
            <a:r>
              <a:rPr lang="en-CA" sz="1200" dirty="0"/>
              <a:t>S</a:t>
            </a:r>
            <a:r>
              <a:rPr lang="en-CA" sz="1200" dirty="0" smtClean="0"/>
              <a:t>ee also </a:t>
            </a:r>
            <a:r>
              <a:rPr lang="en-CA" sz="1200" dirty="0" err="1" smtClean="0"/>
              <a:t>Rossello</a:t>
            </a:r>
            <a:r>
              <a:rPr lang="en-CA" sz="1200" dirty="0" smtClean="0"/>
              <a:t> </a:t>
            </a:r>
            <a:r>
              <a:rPr lang="en-CA" sz="1200" dirty="0"/>
              <a:t>&amp; </a:t>
            </a:r>
            <a:r>
              <a:rPr lang="en-CA" sz="1200" dirty="0" smtClean="0"/>
              <a:t>Bernal (1999) </a:t>
            </a:r>
            <a:endParaRPr lang="en-CA" sz="1200" dirty="0"/>
          </a:p>
        </p:txBody>
      </p:sp>
    </p:spTree>
    <p:extLst>
      <p:ext uri="{BB962C8B-B14F-4D97-AF65-F5344CB8AC3E}">
        <p14:creationId xmlns:p14="http://schemas.microsoft.com/office/powerpoint/2010/main" val="37877260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827585" y="1628056"/>
            <a:ext cx="2016224" cy="2637006"/>
          </a:xfrm>
          <a:prstGeom prst="roundRect">
            <a:avLst/>
          </a:prstGeom>
          <a:solidFill>
            <a:srgbClr val="FFFFC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0" name="Rounded Rectangle 9"/>
          <p:cNvSpPr/>
          <p:nvPr/>
        </p:nvSpPr>
        <p:spPr>
          <a:xfrm>
            <a:off x="6156177" y="1484784"/>
            <a:ext cx="2016224" cy="263700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1340768"/>
            <a:ext cx="2880320" cy="2900895"/>
          </a:xfrm>
          <a:prstGeom prst="rect">
            <a:avLst/>
          </a:prstGeom>
        </p:spPr>
      </p:pic>
      <p:sp>
        <p:nvSpPr>
          <p:cNvPr id="4" name="Title 3"/>
          <p:cNvSpPr>
            <a:spLocks noGrp="1"/>
          </p:cNvSpPr>
          <p:nvPr>
            <p:ph type="title"/>
          </p:nvPr>
        </p:nvSpPr>
        <p:spPr>
          <a:xfrm>
            <a:off x="457200" y="116632"/>
            <a:ext cx="8229600" cy="1143000"/>
          </a:xfrm>
        </p:spPr>
        <p:txBody>
          <a:bodyPr>
            <a:noAutofit/>
          </a:bodyPr>
          <a:lstStyle/>
          <a:p>
            <a:r>
              <a:rPr lang="en-CA" sz="4400" dirty="0" smtClean="0"/>
              <a:t>Cultural Bridging: Yin &amp; Yang</a:t>
            </a:r>
            <a:endParaRPr lang="en-CA" sz="4400" dirty="0"/>
          </a:p>
        </p:txBody>
      </p:sp>
      <p:sp>
        <p:nvSpPr>
          <p:cNvPr id="5" name="Content Placeholder 4"/>
          <p:cNvSpPr>
            <a:spLocks noGrp="1"/>
          </p:cNvSpPr>
          <p:nvPr>
            <p:ph idx="1"/>
          </p:nvPr>
        </p:nvSpPr>
        <p:spPr>
          <a:xfrm>
            <a:off x="323528" y="4385679"/>
            <a:ext cx="8496944" cy="2195322"/>
          </a:xfrm>
        </p:spPr>
        <p:txBody>
          <a:bodyPr>
            <a:normAutofit/>
          </a:bodyPr>
          <a:lstStyle/>
          <a:p>
            <a:r>
              <a:rPr lang="en-CA" sz="2800" dirty="0" smtClean="0"/>
              <a:t>Chinese traditional medicine views the body and mind as interconnected and stresses </a:t>
            </a:r>
            <a:r>
              <a:rPr lang="en-CA" sz="2800" dirty="0" err="1" smtClean="0"/>
              <a:t>Daoist</a:t>
            </a:r>
            <a:r>
              <a:rPr lang="en-CA" sz="2800" dirty="0" smtClean="0"/>
              <a:t> beliefs about the need for balance of complementary Yin Qi &amp; Yang Qi (dark and light energy)</a:t>
            </a:r>
            <a:r>
              <a:rPr lang="en-CA" sz="2800" baseline="30000" dirty="0" smtClean="0"/>
              <a:t>1</a:t>
            </a:r>
          </a:p>
          <a:p>
            <a:endParaRPr lang="en-US" dirty="0" smtClean="0"/>
          </a:p>
        </p:txBody>
      </p:sp>
      <p:sp>
        <p:nvSpPr>
          <p:cNvPr id="3" name="TextBox 2"/>
          <p:cNvSpPr txBox="1"/>
          <p:nvPr/>
        </p:nvSpPr>
        <p:spPr>
          <a:xfrm>
            <a:off x="6258475" y="1562266"/>
            <a:ext cx="1697901" cy="461665"/>
          </a:xfrm>
          <a:prstGeom prst="rect">
            <a:avLst/>
          </a:prstGeom>
          <a:noFill/>
        </p:spPr>
        <p:txBody>
          <a:bodyPr wrap="none" rtlCol="0">
            <a:spAutoFit/>
          </a:bodyPr>
          <a:lstStyle/>
          <a:p>
            <a:r>
              <a:rPr lang="en-CA" sz="2400" dirty="0" smtClean="0">
                <a:solidFill>
                  <a:srgbClr val="0070C0"/>
                </a:solidFill>
              </a:rPr>
              <a:t>Yin Qi </a:t>
            </a:r>
            <a:r>
              <a:rPr lang="zh-CN" altLang="en-US" sz="2400" dirty="0" smtClean="0">
                <a:solidFill>
                  <a:srgbClr val="0070C0"/>
                </a:solidFill>
              </a:rPr>
              <a:t>阴气</a:t>
            </a:r>
            <a:endParaRPr lang="en-US" altLang="zh-CN" sz="2400" dirty="0" smtClean="0">
              <a:solidFill>
                <a:srgbClr val="0070C0"/>
              </a:solidFill>
            </a:endParaRPr>
          </a:p>
        </p:txBody>
      </p:sp>
      <p:sp>
        <p:nvSpPr>
          <p:cNvPr id="6" name="Rectangle 5"/>
          <p:cNvSpPr/>
          <p:nvPr/>
        </p:nvSpPr>
        <p:spPr>
          <a:xfrm>
            <a:off x="899592" y="1628800"/>
            <a:ext cx="1856470" cy="461665"/>
          </a:xfrm>
          <a:prstGeom prst="rect">
            <a:avLst/>
          </a:prstGeom>
        </p:spPr>
        <p:txBody>
          <a:bodyPr wrap="none">
            <a:spAutoFit/>
          </a:bodyPr>
          <a:lstStyle/>
          <a:p>
            <a:r>
              <a:rPr lang="en-US" sz="2400" dirty="0">
                <a:solidFill>
                  <a:srgbClr val="FF0000"/>
                </a:solidFill>
              </a:rPr>
              <a:t>Yang Qi </a:t>
            </a:r>
            <a:r>
              <a:rPr lang="zh-CN" altLang="en-US" sz="2400" dirty="0">
                <a:solidFill>
                  <a:srgbClr val="FF0000"/>
                </a:solidFill>
              </a:rPr>
              <a:t>阳气</a:t>
            </a:r>
            <a:endParaRPr lang="en-CA" sz="2400" dirty="0">
              <a:solidFill>
                <a:srgbClr val="FF0000"/>
              </a:solidFill>
            </a:endParaRPr>
          </a:p>
        </p:txBody>
      </p:sp>
      <p:sp>
        <p:nvSpPr>
          <p:cNvPr id="7" name="TextBox 6"/>
          <p:cNvSpPr txBox="1"/>
          <p:nvPr/>
        </p:nvSpPr>
        <p:spPr>
          <a:xfrm>
            <a:off x="6618515" y="1973739"/>
            <a:ext cx="1296144" cy="2031325"/>
          </a:xfrm>
          <a:prstGeom prst="rect">
            <a:avLst/>
          </a:prstGeom>
          <a:noFill/>
        </p:spPr>
        <p:txBody>
          <a:bodyPr wrap="square" rtlCol="0">
            <a:spAutoFit/>
          </a:bodyPr>
          <a:lstStyle/>
          <a:p>
            <a:pPr algn="ctr"/>
            <a:r>
              <a:rPr lang="en-CA" dirty="0" smtClean="0">
                <a:solidFill>
                  <a:schemeClr val="accent1"/>
                </a:solidFill>
              </a:rPr>
              <a:t>Moon</a:t>
            </a:r>
          </a:p>
          <a:p>
            <a:pPr algn="ctr"/>
            <a:r>
              <a:rPr lang="en-CA" dirty="0" smtClean="0">
                <a:solidFill>
                  <a:schemeClr val="accent1"/>
                </a:solidFill>
              </a:rPr>
              <a:t>Darkness</a:t>
            </a:r>
          </a:p>
          <a:p>
            <a:pPr algn="ctr"/>
            <a:r>
              <a:rPr lang="en-CA" dirty="0" smtClean="0">
                <a:solidFill>
                  <a:schemeClr val="accent1"/>
                </a:solidFill>
              </a:rPr>
              <a:t>Negative</a:t>
            </a:r>
          </a:p>
          <a:p>
            <a:pPr algn="ctr"/>
            <a:r>
              <a:rPr lang="en-CA" dirty="0" smtClean="0">
                <a:solidFill>
                  <a:schemeClr val="accent1"/>
                </a:solidFill>
              </a:rPr>
              <a:t>Death</a:t>
            </a:r>
          </a:p>
          <a:p>
            <a:pPr algn="ctr"/>
            <a:r>
              <a:rPr lang="en-CA" dirty="0" smtClean="0">
                <a:solidFill>
                  <a:schemeClr val="accent1"/>
                </a:solidFill>
              </a:rPr>
              <a:t>Female</a:t>
            </a:r>
          </a:p>
          <a:p>
            <a:pPr algn="ctr"/>
            <a:r>
              <a:rPr lang="en-CA" dirty="0" smtClean="0">
                <a:solidFill>
                  <a:schemeClr val="accent1"/>
                </a:solidFill>
              </a:rPr>
              <a:t>Cold</a:t>
            </a:r>
          </a:p>
          <a:p>
            <a:pPr algn="ctr"/>
            <a:r>
              <a:rPr lang="en-CA" dirty="0">
                <a:solidFill>
                  <a:schemeClr val="accent1"/>
                </a:solidFill>
              </a:rPr>
              <a:t>R</a:t>
            </a:r>
            <a:r>
              <a:rPr lang="en-CA" dirty="0" smtClean="0">
                <a:solidFill>
                  <a:schemeClr val="accent1"/>
                </a:solidFill>
              </a:rPr>
              <a:t>elaxation</a:t>
            </a:r>
            <a:endParaRPr lang="en-CA" dirty="0">
              <a:solidFill>
                <a:schemeClr val="accent1"/>
              </a:solidFill>
            </a:endParaRPr>
          </a:p>
        </p:txBody>
      </p:sp>
      <p:sp>
        <p:nvSpPr>
          <p:cNvPr id="8" name="TextBox 7"/>
          <p:cNvSpPr txBox="1"/>
          <p:nvPr/>
        </p:nvSpPr>
        <p:spPr>
          <a:xfrm>
            <a:off x="1267252" y="2090465"/>
            <a:ext cx="1121149" cy="2031325"/>
          </a:xfrm>
          <a:prstGeom prst="rect">
            <a:avLst/>
          </a:prstGeom>
          <a:noFill/>
        </p:spPr>
        <p:txBody>
          <a:bodyPr wrap="square" rtlCol="0">
            <a:spAutoFit/>
          </a:bodyPr>
          <a:lstStyle/>
          <a:p>
            <a:pPr algn="ctr"/>
            <a:r>
              <a:rPr lang="en-CA" dirty="0" smtClean="0">
                <a:solidFill>
                  <a:srgbClr val="FF0000"/>
                </a:solidFill>
              </a:rPr>
              <a:t>Sun</a:t>
            </a:r>
          </a:p>
          <a:p>
            <a:pPr algn="ctr"/>
            <a:r>
              <a:rPr lang="en-CA" dirty="0" smtClean="0">
                <a:solidFill>
                  <a:srgbClr val="FF0000"/>
                </a:solidFill>
              </a:rPr>
              <a:t>Light</a:t>
            </a:r>
          </a:p>
          <a:p>
            <a:pPr algn="ctr"/>
            <a:r>
              <a:rPr lang="en-CA" dirty="0" smtClean="0">
                <a:solidFill>
                  <a:srgbClr val="FF0000"/>
                </a:solidFill>
              </a:rPr>
              <a:t>Positive</a:t>
            </a:r>
          </a:p>
          <a:p>
            <a:pPr algn="ctr"/>
            <a:r>
              <a:rPr lang="en-CA" dirty="0" smtClean="0">
                <a:solidFill>
                  <a:srgbClr val="FF0000"/>
                </a:solidFill>
              </a:rPr>
              <a:t>Life</a:t>
            </a:r>
          </a:p>
          <a:p>
            <a:pPr algn="ctr"/>
            <a:r>
              <a:rPr lang="en-CA" dirty="0" smtClean="0">
                <a:solidFill>
                  <a:srgbClr val="FF0000"/>
                </a:solidFill>
              </a:rPr>
              <a:t>Male</a:t>
            </a:r>
          </a:p>
          <a:p>
            <a:pPr algn="ctr"/>
            <a:r>
              <a:rPr lang="en-CA" dirty="0" smtClean="0">
                <a:solidFill>
                  <a:srgbClr val="FF0000"/>
                </a:solidFill>
              </a:rPr>
              <a:t>Heat</a:t>
            </a:r>
          </a:p>
          <a:p>
            <a:pPr algn="ctr"/>
            <a:r>
              <a:rPr lang="en-CA" dirty="0" smtClean="0">
                <a:solidFill>
                  <a:srgbClr val="FF0000"/>
                </a:solidFill>
              </a:rPr>
              <a:t>Vigour</a:t>
            </a:r>
            <a:endParaRPr lang="en-CA" dirty="0">
              <a:solidFill>
                <a:srgbClr val="FF0000"/>
              </a:solidFill>
            </a:endParaRPr>
          </a:p>
        </p:txBody>
      </p:sp>
      <p:sp>
        <p:nvSpPr>
          <p:cNvPr id="9" name="TextBox 8"/>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smtClean="0"/>
              <a:t>Hwang (2012)</a:t>
            </a:r>
            <a:endParaRPr lang="en-CA" sz="1200" dirty="0"/>
          </a:p>
        </p:txBody>
      </p:sp>
    </p:spTree>
    <p:extLst>
      <p:ext uri="{BB962C8B-B14F-4D97-AF65-F5344CB8AC3E}">
        <p14:creationId xmlns:p14="http://schemas.microsoft.com/office/powerpoint/2010/main" val="42043843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1484784"/>
            <a:ext cx="8496944" cy="5362381"/>
          </a:xfrm>
        </p:spPr>
        <p:txBody>
          <a:bodyPr>
            <a:normAutofit fontScale="92500" lnSpcReduction="10000"/>
          </a:bodyPr>
          <a:lstStyle/>
          <a:p>
            <a:r>
              <a:rPr lang="en-US" sz="2900" dirty="0"/>
              <a:t>Using </a:t>
            </a:r>
            <a:r>
              <a:rPr lang="en-US" sz="2900" dirty="0" smtClean="0"/>
              <a:t>Yin &amp; Yang to introduce CBT techniques</a:t>
            </a:r>
            <a:r>
              <a:rPr lang="en-US" sz="2900" baseline="30000" dirty="0" smtClean="0"/>
              <a:t>1</a:t>
            </a:r>
            <a:r>
              <a:rPr lang="en-US" sz="2900" dirty="0" smtClean="0"/>
              <a:t>:</a:t>
            </a:r>
            <a:endParaRPr lang="en-US" sz="2900" dirty="0"/>
          </a:p>
          <a:p>
            <a:pPr lvl="1"/>
            <a:r>
              <a:rPr lang="en-CA" sz="2900" dirty="0" smtClean="0"/>
              <a:t>Sitting </a:t>
            </a:r>
            <a:r>
              <a:rPr lang="en-CA" sz="2900" dirty="0"/>
              <a:t>in the sun </a:t>
            </a:r>
            <a:r>
              <a:rPr lang="en-CA" sz="2900" dirty="0" smtClean="0"/>
              <a:t>and imagining influx of </a:t>
            </a:r>
            <a:r>
              <a:rPr lang="en-CA" sz="2900" dirty="0"/>
              <a:t>positive Yang energy as a behavioural activation </a:t>
            </a:r>
            <a:r>
              <a:rPr lang="en-CA" sz="2900" dirty="0" smtClean="0"/>
              <a:t>exercise</a:t>
            </a:r>
            <a:endParaRPr lang="en-CA" sz="2900" dirty="0"/>
          </a:p>
          <a:p>
            <a:pPr lvl="1"/>
            <a:endParaRPr lang="en-CA" sz="2900" dirty="0" smtClean="0"/>
          </a:p>
          <a:p>
            <a:pPr lvl="1"/>
            <a:r>
              <a:rPr lang="en-CA" sz="2900" dirty="0" smtClean="0"/>
              <a:t>Presenting </a:t>
            </a:r>
            <a:r>
              <a:rPr lang="en-CA" sz="2900" dirty="0"/>
              <a:t>cultivating positive cognitions </a:t>
            </a:r>
            <a:r>
              <a:rPr lang="en-CA" sz="2900" dirty="0" smtClean="0"/>
              <a:t>as improving one’s </a:t>
            </a:r>
            <a:r>
              <a:rPr lang="en-CA" sz="2900" dirty="0"/>
              <a:t>balance of qi</a:t>
            </a:r>
          </a:p>
          <a:p>
            <a:pPr lvl="1"/>
            <a:endParaRPr lang="en-US" altLang="zh-CN" sz="2900" dirty="0" smtClean="0"/>
          </a:p>
          <a:p>
            <a:pPr lvl="1"/>
            <a:r>
              <a:rPr lang="en-US" altLang="zh-CN" sz="2900" dirty="0" smtClean="0"/>
              <a:t>Emphasizing</a:t>
            </a:r>
            <a:r>
              <a:rPr lang="en-CA" altLang="zh-CN" sz="2900" dirty="0" smtClean="0"/>
              <a:t> </a:t>
            </a:r>
            <a:r>
              <a:rPr lang="en-CA" altLang="zh-CN" sz="2900" dirty="0"/>
              <a:t>balanced thinking and </a:t>
            </a:r>
            <a:r>
              <a:rPr lang="en-CA" altLang="zh-CN" sz="2900" dirty="0" smtClean="0"/>
              <a:t>action</a:t>
            </a:r>
            <a:endParaRPr lang="en-CA" sz="2900" dirty="0"/>
          </a:p>
          <a:p>
            <a:pPr lvl="1"/>
            <a:endParaRPr lang="en-US" sz="2900" dirty="0" smtClean="0"/>
          </a:p>
          <a:p>
            <a:pPr lvl="1"/>
            <a:r>
              <a:rPr lang="en-US" sz="2900" dirty="0" smtClean="0"/>
              <a:t>Promoting </a:t>
            </a:r>
            <a:r>
              <a:rPr lang="en-US" sz="2900" dirty="0"/>
              <a:t>culturally-congruent physical </a:t>
            </a:r>
            <a:r>
              <a:rPr lang="en-US" sz="2900" dirty="0" smtClean="0"/>
              <a:t>activities (tai </a:t>
            </a:r>
            <a:r>
              <a:rPr lang="en-US" sz="2900" dirty="0" err="1"/>
              <a:t>ji</a:t>
            </a:r>
            <a:r>
              <a:rPr lang="en-US" sz="2900" dirty="0"/>
              <a:t>, </a:t>
            </a:r>
            <a:r>
              <a:rPr lang="en-US" sz="2900" dirty="0" smtClean="0"/>
              <a:t>qi </a:t>
            </a:r>
            <a:r>
              <a:rPr lang="en-US" sz="2900" dirty="0"/>
              <a:t>gong, </a:t>
            </a:r>
            <a:r>
              <a:rPr lang="en-US" sz="2900" dirty="0" smtClean="0"/>
              <a:t>meditation) by rationale of mind-body holism</a:t>
            </a:r>
            <a:endParaRPr lang="en-CA" sz="2900" dirty="0"/>
          </a:p>
          <a:p>
            <a:endParaRPr lang="en-US" dirty="0" smtClean="0"/>
          </a:p>
        </p:txBody>
      </p:sp>
      <p:sp>
        <p:nvSpPr>
          <p:cNvPr id="9" name="TextBox 8"/>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smtClean="0"/>
              <a:t>Hwang (2012)</a:t>
            </a:r>
            <a:endParaRPr lang="en-CA" sz="1200" dirty="0"/>
          </a:p>
        </p:txBody>
      </p:sp>
      <p:sp>
        <p:nvSpPr>
          <p:cNvPr id="6" name="Title 3"/>
          <p:cNvSpPr>
            <a:spLocks noGrp="1"/>
          </p:cNvSpPr>
          <p:nvPr>
            <p:ph type="title"/>
          </p:nvPr>
        </p:nvSpPr>
        <p:spPr>
          <a:xfrm>
            <a:off x="457200" y="116632"/>
            <a:ext cx="8229600" cy="1143000"/>
          </a:xfrm>
        </p:spPr>
        <p:txBody>
          <a:bodyPr>
            <a:noAutofit/>
          </a:bodyPr>
          <a:lstStyle/>
          <a:p>
            <a:r>
              <a:rPr lang="en-CA" sz="4400" dirty="0" smtClean="0"/>
              <a:t>Cultural Bridging: Yin &amp; Yang</a:t>
            </a:r>
            <a:endParaRPr lang="en-CA" sz="4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404664"/>
            <a:ext cx="1080120" cy="1087835"/>
          </a:xfrm>
          <a:prstGeom prst="rect">
            <a:avLst/>
          </a:prstGeom>
        </p:spPr>
      </p:pic>
    </p:spTree>
    <p:extLst>
      <p:ext uri="{BB962C8B-B14F-4D97-AF65-F5344CB8AC3E}">
        <p14:creationId xmlns:p14="http://schemas.microsoft.com/office/powerpoint/2010/main" val="16144441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51920" y="1340768"/>
            <a:ext cx="5112568" cy="5240232"/>
          </a:xfrm>
        </p:spPr>
        <p:txBody>
          <a:bodyPr>
            <a:noAutofit/>
          </a:bodyPr>
          <a:lstStyle/>
          <a:p>
            <a:r>
              <a:rPr lang="en-CA" sz="2000" dirty="0" smtClean="0"/>
              <a:t>Canadian Aboriginal spirituality also views wellness as holistic </a:t>
            </a:r>
            <a:r>
              <a:rPr lang="en-CA" sz="2000" baseline="30000" dirty="0" smtClean="0"/>
              <a:t>1–3</a:t>
            </a:r>
            <a:r>
              <a:rPr lang="en-CA" sz="2000" dirty="0" smtClean="0"/>
              <a:t>, a balance between Mental, Spiritual, Physical, and Social/Emotional</a:t>
            </a:r>
          </a:p>
          <a:p>
            <a:endParaRPr lang="en-CA" sz="2000" dirty="0" smtClean="0"/>
          </a:p>
          <a:p>
            <a:r>
              <a:rPr lang="en-CA" sz="2000" dirty="0" smtClean="0"/>
              <a:t>When one area is out of balance, all areas suffer</a:t>
            </a:r>
          </a:p>
          <a:p>
            <a:endParaRPr lang="en-CA" sz="2000" dirty="0"/>
          </a:p>
          <a:p>
            <a:r>
              <a:rPr lang="en-CA" sz="2000" dirty="0"/>
              <a:t>Each aspect of the medicine wheel can be used to introduce different elements of counselling in the service of balance</a:t>
            </a:r>
            <a:r>
              <a:rPr lang="en-CA" sz="2000" baseline="30000" dirty="0"/>
              <a:t>1 </a:t>
            </a:r>
            <a:r>
              <a:rPr lang="en-CA" sz="2000" dirty="0"/>
              <a:t>, i.e.:</a:t>
            </a:r>
          </a:p>
          <a:p>
            <a:pPr lvl="1"/>
            <a:r>
              <a:rPr lang="en-CA" sz="1800" u="sng" dirty="0" smtClean="0"/>
              <a:t>Physical</a:t>
            </a:r>
            <a:r>
              <a:rPr lang="en-CA" sz="1800" dirty="0" smtClean="0"/>
              <a:t> = Physical </a:t>
            </a:r>
            <a:r>
              <a:rPr lang="en-CA" sz="1800" dirty="0"/>
              <a:t>self-care, action strategies, </a:t>
            </a:r>
            <a:r>
              <a:rPr lang="en-CA" sz="1800" dirty="0" smtClean="0"/>
              <a:t>nature</a:t>
            </a:r>
            <a:r>
              <a:rPr lang="en-CA" sz="1800" dirty="0"/>
              <a:t>, </a:t>
            </a:r>
            <a:r>
              <a:rPr lang="en-CA" sz="1800" dirty="0" smtClean="0"/>
              <a:t>economic </a:t>
            </a:r>
            <a:r>
              <a:rPr lang="en-CA" sz="1800" dirty="0"/>
              <a:t>conditions</a:t>
            </a:r>
          </a:p>
          <a:p>
            <a:pPr lvl="1"/>
            <a:r>
              <a:rPr lang="en-CA" sz="1800" u="sng" dirty="0" smtClean="0"/>
              <a:t>Mental</a:t>
            </a:r>
            <a:r>
              <a:rPr lang="en-CA" sz="1800" dirty="0" smtClean="0"/>
              <a:t> = Cognitions</a:t>
            </a:r>
            <a:r>
              <a:rPr lang="en-CA" sz="1800" dirty="0"/>
              <a:t>, psychoeducation, anti-colonialist </a:t>
            </a:r>
            <a:r>
              <a:rPr lang="en-CA" sz="1800" dirty="0" smtClean="0"/>
              <a:t>philosophy</a:t>
            </a:r>
            <a:endParaRPr lang="en-CA" sz="1800" dirty="0"/>
          </a:p>
        </p:txBody>
      </p:sp>
      <p:sp>
        <p:nvSpPr>
          <p:cNvPr id="13" name="Title 3"/>
          <p:cNvSpPr>
            <a:spLocks noGrp="1"/>
          </p:cNvSpPr>
          <p:nvPr>
            <p:ph type="title"/>
          </p:nvPr>
        </p:nvSpPr>
        <p:spPr>
          <a:xfrm>
            <a:off x="457200" y="116632"/>
            <a:ext cx="8229600" cy="1143000"/>
          </a:xfrm>
        </p:spPr>
        <p:txBody>
          <a:bodyPr>
            <a:noAutofit/>
          </a:bodyPr>
          <a:lstStyle/>
          <a:p>
            <a:r>
              <a:rPr lang="en-CA" sz="4400" dirty="0" smtClean="0"/>
              <a:t>Cultural Bridging: Medicine Wheel</a:t>
            </a:r>
            <a:endParaRPr lang="en-CA" sz="4400" dirty="0"/>
          </a:p>
        </p:txBody>
      </p:sp>
      <p:sp>
        <p:nvSpPr>
          <p:cNvPr id="14" name="TextBox 13"/>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smtClean="0"/>
              <a:t>Absolon (2010);  </a:t>
            </a:r>
            <a:r>
              <a:rPr lang="en-CA" sz="1200" baseline="30000" dirty="0" smtClean="0"/>
              <a:t>2</a:t>
            </a:r>
            <a:r>
              <a:rPr lang="en-CA" sz="1200" dirty="0" smtClean="0"/>
              <a:t>Verniest (2006); </a:t>
            </a:r>
            <a:r>
              <a:rPr lang="en-CA" sz="1200" baseline="30000" dirty="0" smtClean="0"/>
              <a:t>3</a:t>
            </a:r>
            <a:r>
              <a:rPr lang="en-CA" sz="1200" dirty="0" smtClean="0"/>
              <a:t>Wenger-Nabigon (2010)</a:t>
            </a:r>
            <a:endParaRPr lang="en-CA" sz="12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41" y="2094377"/>
            <a:ext cx="3338455" cy="32788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1612389" y="2382409"/>
            <a:ext cx="917300" cy="923330"/>
          </a:xfrm>
          <a:prstGeom prst="rect">
            <a:avLst/>
          </a:prstGeom>
          <a:noFill/>
        </p:spPr>
        <p:txBody>
          <a:bodyPr wrap="square" rtlCol="0">
            <a:spAutoFit/>
          </a:bodyPr>
          <a:lstStyle/>
          <a:p>
            <a:pPr algn="ctr"/>
            <a:r>
              <a:rPr lang="en-CA" dirty="0" smtClean="0"/>
              <a:t>Mental</a:t>
            </a:r>
          </a:p>
          <a:p>
            <a:pPr algn="ctr"/>
            <a:r>
              <a:rPr lang="en-CA" dirty="0" smtClean="0"/>
              <a:t>Reason</a:t>
            </a:r>
          </a:p>
          <a:p>
            <a:pPr algn="ctr"/>
            <a:r>
              <a:rPr lang="en-CA" dirty="0"/>
              <a:t>L</a:t>
            </a:r>
            <a:r>
              <a:rPr lang="en-CA" dirty="0" smtClean="0"/>
              <a:t>ogic </a:t>
            </a:r>
            <a:endParaRPr lang="en-CA" dirty="0"/>
          </a:p>
        </p:txBody>
      </p:sp>
      <p:sp>
        <p:nvSpPr>
          <p:cNvPr id="12" name="TextBox 11"/>
          <p:cNvSpPr txBox="1"/>
          <p:nvPr/>
        </p:nvSpPr>
        <p:spPr>
          <a:xfrm>
            <a:off x="1305553" y="4195383"/>
            <a:ext cx="1314947" cy="923330"/>
          </a:xfrm>
          <a:prstGeom prst="rect">
            <a:avLst/>
          </a:prstGeom>
          <a:noFill/>
        </p:spPr>
        <p:txBody>
          <a:bodyPr wrap="square" rtlCol="0">
            <a:spAutoFit/>
          </a:bodyPr>
          <a:lstStyle/>
          <a:p>
            <a:pPr algn="ctr"/>
            <a:r>
              <a:rPr lang="en-CA" dirty="0" smtClean="0">
                <a:solidFill>
                  <a:schemeClr val="bg1"/>
                </a:solidFill>
              </a:rPr>
              <a:t>Physical</a:t>
            </a:r>
          </a:p>
          <a:p>
            <a:pPr algn="ctr"/>
            <a:r>
              <a:rPr lang="en-CA" dirty="0" smtClean="0">
                <a:solidFill>
                  <a:schemeClr val="bg1"/>
                </a:solidFill>
              </a:rPr>
              <a:t>Economics Action</a:t>
            </a:r>
            <a:endParaRPr lang="en-CA" dirty="0">
              <a:solidFill>
                <a:schemeClr val="bg1"/>
              </a:solidFill>
            </a:endParaRPr>
          </a:p>
        </p:txBody>
      </p:sp>
      <p:sp>
        <p:nvSpPr>
          <p:cNvPr id="15" name="TextBox 14"/>
          <p:cNvSpPr txBox="1"/>
          <p:nvPr/>
        </p:nvSpPr>
        <p:spPr>
          <a:xfrm>
            <a:off x="2116445" y="3102489"/>
            <a:ext cx="1454726" cy="1477328"/>
          </a:xfrm>
          <a:prstGeom prst="rect">
            <a:avLst/>
          </a:prstGeom>
          <a:noFill/>
        </p:spPr>
        <p:txBody>
          <a:bodyPr wrap="square" rtlCol="0">
            <a:spAutoFit/>
          </a:bodyPr>
          <a:lstStyle/>
          <a:p>
            <a:pPr algn="ctr"/>
            <a:r>
              <a:rPr lang="en-CA" dirty="0" smtClean="0"/>
              <a:t>Social</a:t>
            </a:r>
          </a:p>
          <a:p>
            <a:pPr algn="ctr"/>
            <a:r>
              <a:rPr lang="en-CA" dirty="0" smtClean="0"/>
              <a:t>Emotional</a:t>
            </a:r>
          </a:p>
          <a:p>
            <a:pPr algn="ctr"/>
            <a:r>
              <a:rPr lang="en-CA" dirty="0" smtClean="0"/>
              <a:t>Community</a:t>
            </a:r>
          </a:p>
          <a:p>
            <a:pPr algn="ctr"/>
            <a:r>
              <a:rPr lang="en-CA" dirty="0" err="1" smtClean="0"/>
              <a:t>Rel’ships</a:t>
            </a:r>
            <a:endParaRPr lang="en-CA" dirty="0"/>
          </a:p>
          <a:p>
            <a:pPr algn="ctr"/>
            <a:endParaRPr lang="en-CA" dirty="0"/>
          </a:p>
        </p:txBody>
      </p:sp>
      <p:sp>
        <p:nvSpPr>
          <p:cNvPr id="21" name="TextBox 20"/>
          <p:cNvSpPr txBox="1"/>
          <p:nvPr/>
        </p:nvSpPr>
        <p:spPr>
          <a:xfrm>
            <a:off x="316245" y="3126296"/>
            <a:ext cx="1454726" cy="1200329"/>
          </a:xfrm>
          <a:prstGeom prst="rect">
            <a:avLst/>
          </a:prstGeom>
          <a:noFill/>
        </p:spPr>
        <p:txBody>
          <a:bodyPr wrap="square" rtlCol="0">
            <a:spAutoFit/>
          </a:bodyPr>
          <a:lstStyle/>
          <a:p>
            <a:pPr algn="ctr"/>
            <a:r>
              <a:rPr lang="en-CA" dirty="0" smtClean="0">
                <a:solidFill>
                  <a:schemeClr val="bg1"/>
                </a:solidFill>
              </a:rPr>
              <a:t>Spiritual Wisdom</a:t>
            </a:r>
          </a:p>
          <a:p>
            <a:pPr algn="ctr"/>
            <a:r>
              <a:rPr lang="en-CA" dirty="0" smtClean="0">
                <a:solidFill>
                  <a:schemeClr val="bg1"/>
                </a:solidFill>
              </a:rPr>
              <a:t>Vision</a:t>
            </a:r>
          </a:p>
          <a:p>
            <a:pPr algn="ctr"/>
            <a:r>
              <a:rPr lang="en-CA" dirty="0">
                <a:solidFill>
                  <a:schemeClr val="bg1"/>
                </a:solidFill>
              </a:rPr>
              <a:t>H</a:t>
            </a:r>
            <a:r>
              <a:rPr lang="en-CA" dirty="0" smtClean="0">
                <a:solidFill>
                  <a:schemeClr val="bg1"/>
                </a:solidFill>
              </a:rPr>
              <a:t>istory</a:t>
            </a:r>
            <a:endParaRPr lang="en-CA" dirty="0">
              <a:solidFill>
                <a:schemeClr val="bg1"/>
              </a:solidFill>
            </a:endParaRPr>
          </a:p>
        </p:txBody>
      </p:sp>
    </p:spTree>
    <p:extLst>
      <p:ext uri="{BB962C8B-B14F-4D97-AF65-F5344CB8AC3E}">
        <p14:creationId xmlns:p14="http://schemas.microsoft.com/office/powerpoint/2010/main" val="15450449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79912" y="1412776"/>
            <a:ext cx="5400600" cy="5256584"/>
          </a:xfrm>
        </p:spPr>
        <p:txBody>
          <a:bodyPr>
            <a:noAutofit/>
          </a:bodyPr>
          <a:lstStyle/>
          <a:p>
            <a:r>
              <a:rPr lang="en-CA" sz="2400" dirty="0"/>
              <a:t>The medicine wheel can be a tool for </a:t>
            </a:r>
            <a:r>
              <a:rPr lang="en-CA" sz="2400" dirty="0" smtClean="0"/>
              <a:t>decolonization: presents </a:t>
            </a:r>
            <a:r>
              <a:rPr lang="en-CA" sz="2400" dirty="0"/>
              <a:t>Aboriginal as equal to Western </a:t>
            </a:r>
            <a:r>
              <a:rPr lang="en-CA" sz="2400" dirty="0" smtClean="0"/>
              <a:t>knowledge</a:t>
            </a:r>
            <a:r>
              <a:rPr lang="en-CA" sz="2400" baseline="30000" dirty="0" smtClean="0"/>
              <a:t>1</a:t>
            </a:r>
            <a:endParaRPr lang="en-CA" sz="2400" baseline="30000" dirty="0"/>
          </a:p>
          <a:p>
            <a:endParaRPr lang="en-CA" sz="2400" dirty="0" smtClean="0"/>
          </a:p>
          <a:p>
            <a:r>
              <a:rPr lang="en-CA" sz="2400" dirty="0" smtClean="0"/>
              <a:t>Using the medicine </a:t>
            </a:r>
            <a:r>
              <a:rPr lang="en-CA" sz="2400" dirty="0"/>
              <a:t>wheel </a:t>
            </a:r>
            <a:r>
              <a:rPr lang="en-CA" sz="2400" dirty="0" smtClean="0"/>
              <a:t>promotes cultural reconnection, </a:t>
            </a:r>
            <a:r>
              <a:rPr lang="en-CA" sz="2400" dirty="0"/>
              <a:t>a healing intervention for </a:t>
            </a:r>
            <a:r>
              <a:rPr lang="en-CA" sz="2400" dirty="0" smtClean="0"/>
              <a:t>Aboriginal peoples</a:t>
            </a:r>
            <a:r>
              <a:rPr lang="en-CA" sz="2400" baseline="30000" dirty="0" smtClean="0"/>
              <a:t>2</a:t>
            </a:r>
            <a:endParaRPr lang="en-CA" sz="2400" dirty="0"/>
          </a:p>
          <a:p>
            <a:endParaRPr lang="en-CA" sz="2400" dirty="0"/>
          </a:p>
          <a:p>
            <a:r>
              <a:rPr lang="en-CA" sz="2400" dirty="0"/>
              <a:t>Cultural continuity in Aboriginal communities was found to be strongly related to decreased </a:t>
            </a:r>
            <a:r>
              <a:rPr lang="en-CA" sz="2400" dirty="0" smtClean="0"/>
              <a:t>suicide rates</a:t>
            </a:r>
            <a:r>
              <a:rPr lang="en-CA" sz="2400" baseline="30000" dirty="0" smtClean="0"/>
              <a:t>3</a:t>
            </a:r>
            <a:endParaRPr lang="en-CA" sz="2400" dirty="0"/>
          </a:p>
        </p:txBody>
      </p:sp>
      <p:sp>
        <p:nvSpPr>
          <p:cNvPr id="14" name="TextBox 13"/>
          <p:cNvSpPr txBox="1"/>
          <p:nvPr/>
        </p:nvSpPr>
        <p:spPr>
          <a:xfrm>
            <a:off x="114350" y="6581001"/>
            <a:ext cx="9029650" cy="461665"/>
          </a:xfrm>
          <a:prstGeom prst="rect">
            <a:avLst/>
          </a:prstGeom>
          <a:noFill/>
        </p:spPr>
        <p:txBody>
          <a:bodyPr wrap="square" rtlCol="0">
            <a:spAutoFit/>
          </a:bodyPr>
          <a:lstStyle/>
          <a:p>
            <a:pPr algn="r"/>
            <a:r>
              <a:rPr lang="en-CA" sz="1200" baseline="30000" dirty="0" smtClean="0"/>
              <a:t>1</a:t>
            </a:r>
            <a:r>
              <a:rPr lang="en-CA" sz="1200" dirty="0" smtClean="0"/>
              <a:t>Absolon (2010); </a:t>
            </a:r>
            <a:r>
              <a:rPr lang="en-CA" sz="1200" baseline="30000" dirty="0" smtClean="0"/>
              <a:t>2</a:t>
            </a:r>
            <a:r>
              <a:rPr lang="en-CA" sz="1200" dirty="0" smtClean="0"/>
              <a:t>Stewart (2008); </a:t>
            </a:r>
            <a:r>
              <a:rPr lang="en-CA" sz="1200" baseline="30000" dirty="0" smtClean="0"/>
              <a:t>3</a:t>
            </a:r>
            <a:r>
              <a:rPr lang="en-CA" sz="1200" dirty="0" smtClean="0"/>
              <a:t>Chandler </a:t>
            </a:r>
            <a:r>
              <a:rPr lang="en-CA" sz="1200" dirty="0"/>
              <a:t>&amp; </a:t>
            </a:r>
            <a:r>
              <a:rPr lang="en-CA" sz="1200" dirty="0" err="1" smtClean="0"/>
              <a:t>Lalonde</a:t>
            </a:r>
            <a:r>
              <a:rPr lang="en-CA" sz="1200" dirty="0" smtClean="0"/>
              <a:t> (1998)</a:t>
            </a:r>
            <a:endParaRPr lang="en-CA" sz="1200" dirty="0"/>
          </a:p>
          <a:p>
            <a:pPr algn="r"/>
            <a:r>
              <a:rPr lang="en-CA" sz="1200" dirty="0" smtClean="0"/>
              <a:t> </a:t>
            </a:r>
            <a:endParaRPr lang="en-CA" sz="1200" dirty="0"/>
          </a:p>
        </p:txBody>
      </p:sp>
      <p:sp>
        <p:nvSpPr>
          <p:cNvPr id="15" name="Title 3"/>
          <p:cNvSpPr>
            <a:spLocks noGrp="1"/>
          </p:cNvSpPr>
          <p:nvPr>
            <p:ph type="title"/>
          </p:nvPr>
        </p:nvSpPr>
        <p:spPr>
          <a:xfrm>
            <a:off x="457200" y="116632"/>
            <a:ext cx="8229600" cy="1143000"/>
          </a:xfrm>
        </p:spPr>
        <p:txBody>
          <a:bodyPr>
            <a:noAutofit/>
          </a:bodyPr>
          <a:lstStyle/>
          <a:p>
            <a:r>
              <a:rPr lang="en-CA" sz="4400" dirty="0" smtClean="0"/>
              <a:t>Cultural Bridging: Medicine Wheel</a:t>
            </a:r>
            <a:endParaRPr lang="en-CA" sz="44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41" y="2094377"/>
            <a:ext cx="3338455" cy="32788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p:cNvSpPr txBox="1"/>
          <p:nvPr/>
        </p:nvSpPr>
        <p:spPr>
          <a:xfrm>
            <a:off x="1612389" y="2382409"/>
            <a:ext cx="917300" cy="923330"/>
          </a:xfrm>
          <a:prstGeom prst="rect">
            <a:avLst/>
          </a:prstGeom>
          <a:noFill/>
        </p:spPr>
        <p:txBody>
          <a:bodyPr wrap="square" rtlCol="0">
            <a:spAutoFit/>
          </a:bodyPr>
          <a:lstStyle/>
          <a:p>
            <a:pPr algn="ctr"/>
            <a:r>
              <a:rPr lang="en-CA" dirty="0" smtClean="0"/>
              <a:t>Mental</a:t>
            </a:r>
          </a:p>
          <a:p>
            <a:pPr algn="ctr"/>
            <a:r>
              <a:rPr lang="en-CA" dirty="0" smtClean="0"/>
              <a:t>Reason</a:t>
            </a:r>
          </a:p>
          <a:p>
            <a:pPr algn="ctr"/>
            <a:r>
              <a:rPr lang="en-CA" dirty="0"/>
              <a:t>L</a:t>
            </a:r>
            <a:r>
              <a:rPr lang="en-CA" dirty="0" smtClean="0"/>
              <a:t>ogic </a:t>
            </a:r>
            <a:endParaRPr lang="en-CA" dirty="0"/>
          </a:p>
        </p:txBody>
      </p:sp>
      <p:sp>
        <p:nvSpPr>
          <p:cNvPr id="17" name="TextBox 16"/>
          <p:cNvSpPr txBox="1"/>
          <p:nvPr/>
        </p:nvSpPr>
        <p:spPr>
          <a:xfrm>
            <a:off x="1305553" y="4195383"/>
            <a:ext cx="1314947" cy="923330"/>
          </a:xfrm>
          <a:prstGeom prst="rect">
            <a:avLst/>
          </a:prstGeom>
          <a:noFill/>
        </p:spPr>
        <p:txBody>
          <a:bodyPr wrap="square" rtlCol="0">
            <a:spAutoFit/>
          </a:bodyPr>
          <a:lstStyle/>
          <a:p>
            <a:pPr algn="ctr"/>
            <a:r>
              <a:rPr lang="en-CA" dirty="0" smtClean="0">
                <a:solidFill>
                  <a:schemeClr val="bg1"/>
                </a:solidFill>
              </a:rPr>
              <a:t>Physical</a:t>
            </a:r>
          </a:p>
          <a:p>
            <a:pPr algn="ctr"/>
            <a:r>
              <a:rPr lang="en-CA" dirty="0" smtClean="0">
                <a:solidFill>
                  <a:schemeClr val="bg1"/>
                </a:solidFill>
              </a:rPr>
              <a:t>Economics Action</a:t>
            </a:r>
            <a:endParaRPr lang="en-CA" dirty="0">
              <a:solidFill>
                <a:schemeClr val="bg1"/>
              </a:solidFill>
            </a:endParaRPr>
          </a:p>
        </p:txBody>
      </p:sp>
      <p:sp>
        <p:nvSpPr>
          <p:cNvPr id="18" name="TextBox 17"/>
          <p:cNvSpPr txBox="1"/>
          <p:nvPr/>
        </p:nvSpPr>
        <p:spPr>
          <a:xfrm>
            <a:off x="2116445" y="3102489"/>
            <a:ext cx="1454726" cy="1477328"/>
          </a:xfrm>
          <a:prstGeom prst="rect">
            <a:avLst/>
          </a:prstGeom>
          <a:noFill/>
        </p:spPr>
        <p:txBody>
          <a:bodyPr wrap="square" rtlCol="0">
            <a:spAutoFit/>
          </a:bodyPr>
          <a:lstStyle/>
          <a:p>
            <a:pPr algn="ctr"/>
            <a:r>
              <a:rPr lang="en-CA" dirty="0" smtClean="0"/>
              <a:t>Social</a:t>
            </a:r>
          </a:p>
          <a:p>
            <a:pPr algn="ctr"/>
            <a:r>
              <a:rPr lang="en-CA" dirty="0" smtClean="0"/>
              <a:t>Emotional</a:t>
            </a:r>
          </a:p>
          <a:p>
            <a:pPr algn="ctr"/>
            <a:r>
              <a:rPr lang="en-CA" dirty="0" smtClean="0"/>
              <a:t>Community</a:t>
            </a:r>
          </a:p>
          <a:p>
            <a:pPr algn="ctr"/>
            <a:r>
              <a:rPr lang="en-CA" dirty="0" err="1" smtClean="0"/>
              <a:t>Rel’ships</a:t>
            </a:r>
            <a:endParaRPr lang="en-CA" dirty="0"/>
          </a:p>
          <a:p>
            <a:pPr algn="ctr"/>
            <a:endParaRPr lang="en-CA" dirty="0"/>
          </a:p>
        </p:txBody>
      </p:sp>
      <p:sp>
        <p:nvSpPr>
          <p:cNvPr id="19" name="TextBox 18"/>
          <p:cNvSpPr txBox="1"/>
          <p:nvPr/>
        </p:nvSpPr>
        <p:spPr>
          <a:xfrm>
            <a:off x="316245" y="3126296"/>
            <a:ext cx="1454726" cy="1200329"/>
          </a:xfrm>
          <a:prstGeom prst="rect">
            <a:avLst/>
          </a:prstGeom>
          <a:noFill/>
        </p:spPr>
        <p:txBody>
          <a:bodyPr wrap="square" rtlCol="0">
            <a:spAutoFit/>
          </a:bodyPr>
          <a:lstStyle/>
          <a:p>
            <a:pPr algn="ctr"/>
            <a:r>
              <a:rPr lang="en-CA" dirty="0" smtClean="0">
                <a:solidFill>
                  <a:schemeClr val="bg1"/>
                </a:solidFill>
              </a:rPr>
              <a:t>Spiritual Wisdom</a:t>
            </a:r>
          </a:p>
          <a:p>
            <a:pPr algn="ctr"/>
            <a:r>
              <a:rPr lang="en-CA" dirty="0" smtClean="0">
                <a:solidFill>
                  <a:schemeClr val="bg1"/>
                </a:solidFill>
              </a:rPr>
              <a:t>Vision</a:t>
            </a:r>
          </a:p>
          <a:p>
            <a:pPr algn="ctr"/>
            <a:r>
              <a:rPr lang="en-CA" dirty="0">
                <a:solidFill>
                  <a:schemeClr val="bg1"/>
                </a:solidFill>
              </a:rPr>
              <a:t>H</a:t>
            </a:r>
            <a:r>
              <a:rPr lang="en-CA" dirty="0" smtClean="0">
                <a:solidFill>
                  <a:schemeClr val="bg1"/>
                </a:solidFill>
              </a:rPr>
              <a:t>istory</a:t>
            </a:r>
            <a:endParaRPr lang="en-CA" dirty="0">
              <a:solidFill>
                <a:schemeClr val="bg1"/>
              </a:solidFill>
            </a:endParaRPr>
          </a:p>
        </p:txBody>
      </p:sp>
    </p:spTree>
    <p:extLst>
      <p:ext uri="{BB962C8B-B14F-4D97-AF65-F5344CB8AC3E}">
        <p14:creationId xmlns:p14="http://schemas.microsoft.com/office/powerpoint/2010/main" val="20047792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4"/>
          <p:cNvSpPr>
            <a:spLocks noGrp="1"/>
          </p:cNvSpPr>
          <p:nvPr>
            <p:ph idx="1"/>
          </p:nvPr>
        </p:nvSpPr>
        <p:spPr>
          <a:xfrm>
            <a:off x="251520" y="1484784"/>
            <a:ext cx="3998702" cy="5447933"/>
          </a:xfrm>
        </p:spPr>
        <p:txBody>
          <a:bodyPr>
            <a:normAutofit/>
          </a:bodyPr>
          <a:lstStyle/>
          <a:p>
            <a:r>
              <a:rPr lang="en-CA" sz="2400" i="1" dirty="0" smtClean="0"/>
              <a:t>Optional: </a:t>
            </a:r>
            <a:r>
              <a:rPr lang="en-CA" sz="2400" dirty="0" smtClean="0"/>
              <a:t>Practitioners could also research and make use of the </a:t>
            </a:r>
            <a:r>
              <a:rPr lang="en-CA" sz="2400" i="1" dirty="0" smtClean="0"/>
              <a:t>Indivisible Self</a:t>
            </a:r>
            <a:r>
              <a:rPr lang="en-CA" sz="2400" dirty="0" smtClean="0"/>
              <a:t> model of wellness</a:t>
            </a:r>
            <a:r>
              <a:rPr lang="en-CA" sz="2400" baseline="30000" dirty="0" smtClean="0"/>
              <a:t>1</a:t>
            </a:r>
            <a:r>
              <a:rPr lang="en-CA" sz="2400" dirty="0" smtClean="0"/>
              <a:t> to provide counselling to clients with holistic mental health beliefs</a:t>
            </a:r>
          </a:p>
        </p:txBody>
      </p:sp>
      <p:sp>
        <p:nvSpPr>
          <p:cNvPr id="8" name="Oval 7"/>
          <p:cNvSpPr/>
          <p:nvPr/>
        </p:nvSpPr>
        <p:spPr>
          <a:xfrm>
            <a:off x="4788024" y="1974492"/>
            <a:ext cx="3545593" cy="3545593"/>
          </a:xfrm>
          <a:prstGeom prst="ellipse">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4754279" y="1750159"/>
            <a:ext cx="1473906" cy="1462818"/>
          </a:xfrm>
          <a:prstGeom prst="ellipse">
            <a:avLst/>
          </a:prstGeom>
          <a:solidFill>
            <a:srgbClr val="CC66FF">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p:cNvSpPr/>
          <p:nvPr/>
        </p:nvSpPr>
        <p:spPr>
          <a:xfrm>
            <a:off x="6914518" y="1809101"/>
            <a:ext cx="1473906" cy="1462818"/>
          </a:xfrm>
          <a:prstGeom prst="ellipse">
            <a:avLst/>
          </a:prstGeom>
          <a:solidFill>
            <a:schemeClr val="accent1">
              <a:alpha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7504289" y="3645024"/>
            <a:ext cx="1473906" cy="1462818"/>
          </a:xfrm>
          <a:prstGeom prst="ellipse">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4250222" y="3645024"/>
            <a:ext cx="1473906" cy="1462818"/>
          </a:xfrm>
          <a:prstGeom prst="ellipse">
            <a:avLst/>
          </a:prstGeom>
          <a:solidFill>
            <a:srgbClr val="FF00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p:cNvSpPr/>
          <p:nvPr/>
        </p:nvSpPr>
        <p:spPr>
          <a:xfrm>
            <a:off x="5834398" y="4653136"/>
            <a:ext cx="1473906" cy="1462818"/>
          </a:xfrm>
          <a:prstGeom prst="ellipse">
            <a:avLst/>
          </a:prstGeom>
          <a:solidFill>
            <a:srgbClr val="1C9E12">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rot="18958088">
            <a:off x="5063944" y="2502845"/>
            <a:ext cx="1209948" cy="400110"/>
          </a:xfrm>
          <a:prstGeom prst="rect">
            <a:avLst/>
          </a:prstGeom>
          <a:noFill/>
        </p:spPr>
        <p:txBody>
          <a:bodyPr wrap="none" lIns="91440" tIns="45720" rIns="91440" bIns="45720">
            <a:prstTxWarp prst="textArchUp">
              <a:avLst/>
            </a:prstTxWarp>
            <a:spAutoFit/>
          </a:bodyPr>
          <a:lstStyle/>
          <a:p>
            <a:pPr algn="ctr"/>
            <a:r>
              <a:rPr lang="en-US" sz="2000" b="1" dirty="0" smtClean="0">
                <a:ln w="12700">
                  <a:solidFill>
                    <a:schemeClr val="tx1"/>
                  </a:solidFill>
                  <a:prstDash val="solid"/>
                </a:ln>
                <a:effectLst>
                  <a:outerShdw blurRad="41275" dist="20320" dir="1800000" algn="tl" rotWithShape="0">
                    <a:srgbClr val="000000">
                      <a:alpha val="40000"/>
                    </a:srgbClr>
                  </a:outerShdw>
                </a:effectLst>
              </a:rPr>
              <a:t>Creative</a:t>
            </a:r>
            <a:endParaRPr lang="en-US" sz="2000" b="1" dirty="0">
              <a:ln w="12700">
                <a:solidFill>
                  <a:schemeClr val="tx1"/>
                </a:solidFill>
                <a:prstDash val="solid"/>
              </a:ln>
              <a:effectLst>
                <a:outerShdw blurRad="41275" dist="20320" dir="1800000" algn="tl" rotWithShape="0">
                  <a:srgbClr val="000000">
                    <a:alpha val="40000"/>
                  </a:srgbClr>
                </a:outerShdw>
              </a:effectLst>
            </a:endParaRPr>
          </a:p>
        </p:txBody>
      </p:sp>
      <p:sp>
        <p:nvSpPr>
          <p:cNvPr id="28" name="Rectangle 27"/>
          <p:cNvSpPr/>
          <p:nvPr/>
        </p:nvSpPr>
        <p:spPr>
          <a:xfrm rot="2282605">
            <a:off x="6871012" y="2554556"/>
            <a:ext cx="1209948" cy="400110"/>
          </a:xfrm>
          <a:prstGeom prst="rect">
            <a:avLst/>
          </a:prstGeom>
          <a:noFill/>
        </p:spPr>
        <p:txBody>
          <a:bodyPr wrap="none" lIns="91440" tIns="45720" rIns="91440" bIns="45720">
            <a:prstTxWarp prst="textArchUp">
              <a:avLst/>
            </a:prstTxWarp>
            <a:spAutoFit/>
          </a:bodyPr>
          <a:lstStyle/>
          <a:p>
            <a:pPr algn="ctr"/>
            <a:r>
              <a:rPr lang="en-US" sz="2000" b="1" dirty="0" smtClean="0">
                <a:ln w="12700">
                  <a:solidFill>
                    <a:schemeClr val="tx1"/>
                  </a:solidFill>
                  <a:prstDash val="solid"/>
                </a:ln>
                <a:effectLst>
                  <a:outerShdw blurRad="41275" dist="20320" dir="1800000" algn="tl" rotWithShape="0">
                    <a:srgbClr val="000000">
                      <a:alpha val="40000"/>
                    </a:srgbClr>
                  </a:outerShdw>
                </a:effectLst>
              </a:rPr>
              <a:t>Coping</a:t>
            </a:r>
            <a:endParaRPr lang="en-US" sz="2000" b="1" dirty="0">
              <a:ln w="12700">
                <a:solidFill>
                  <a:schemeClr val="tx1"/>
                </a:solidFill>
                <a:prstDash val="solid"/>
              </a:ln>
              <a:effectLst>
                <a:outerShdw blurRad="41275" dist="20320" dir="1800000" algn="tl" rotWithShape="0">
                  <a:srgbClr val="000000">
                    <a:alpha val="40000"/>
                  </a:srgbClr>
                </a:outerShdw>
              </a:effectLst>
            </a:endParaRPr>
          </a:p>
        </p:txBody>
      </p:sp>
      <p:sp>
        <p:nvSpPr>
          <p:cNvPr id="29" name="Rectangle 28"/>
          <p:cNvSpPr/>
          <p:nvPr/>
        </p:nvSpPr>
        <p:spPr>
          <a:xfrm rot="3891848">
            <a:off x="4681071" y="4149639"/>
            <a:ext cx="1209948" cy="400110"/>
          </a:xfrm>
          <a:prstGeom prst="rect">
            <a:avLst/>
          </a:prstGeom>
          <a:noFill/>
        </p:spPr>
        <p:txBody>
          <a:bodyPr wrap="none" lIns="91440" tIns="45720" rIns="91440" bIns="45720">
            <a:prstTxWarp prst="textArchDown">
              <a:avLst/>
            </a:prstTxWarp>
            <a:spAutoFit/>
          </a:bodyPr>
          <a:lstStyle/>
          <a:p>
            <a:pPr algn="ctr"/>
            <a:r>
              <a:rPr lang="en-US" sz="2000" b="1" dirty="0" smtClean="0">
                <a:ln w="12700">
                  <a:solidFill>
                    <a:schemeClr val="tx1"/>
                  </a:solidFill>
                  <a:prstDash val="solid"/>
                </a:ln>
                <a:effectLst>
                  <a:outerShdw blurRad="41275" dist="20320" dir="1800000" algn="tl" rotWithShape="0">
                    <a:srgbClr val="000000">
                      <a:alpha val="40000"/>
                    </a:srgbClr>
                  </a:outerShdw>
                </a:effectLst>
              </a:rPr>
              <a:t>Physical</a:t>
            </a:r>
            <a:endParaRPr lang="en-US" sz="2000" b="1" dirty="0">
              <a:ln w="12700">
                <a:solidFill>
                  <a:schemeClr val="tx1"/>
                </a:solidFill>
                <a:prstDash val="solid"/>
              </a:ln>
              <a:effectLst>
                <a:outerShdw blurRad="41275" dist="20320" dir="1800000" algn="tl" rotWithShape="0">
                  <a:srgbClr val="000000">
                    <a:alpha val="40000"/>
                  </a:srgbClr>
                </a:outerShdw>
              </a:effectLst>
            </a:endParaRPr>
          </a:p>
        </p:txBody>
      </p:sp>
      <p:sp>
        <p:nvSpPr>
          <p:cNvPr id="30" name="Rectangle 29"/>
          <p:cNvSpPr/>
          <p:nvPr/>
        </p:nvSpPr>
        <p:spPr>
          <a:xfrm>
            <a:off x="5966377" y="4973106"/>
            <a:ext cx="1209948" cy="400110"/>
          </a:xfrm>
          <a:prstGeom prst="rect">
            <a:avLst/>
          </a:prstGeom>
          <a:noFill/>
        </p:spPr>
        <p:txBody>
          <a:bodyPr wrap="none" lIns="91440" tIns="45720" rIns="91440" bIns="45720">
            <a:prstTxWarp prst="textArchDown">
              <a:avLst/>
            </a:prstTxWarp>
            <a:spAutoFit/>
          </a:bodyPr>
          <a:lstStyle/>
          <a:p>
            <a:pPr algn="ctr"/>
            <a:r>
              <a:rPr lang="en-US" sz="2000" b="1" dirty="0" smtClean="0">
                <a:ln w="12700">
                  <a:solidFill>
                    <a:schemeClr val="tx1"/>
                  </a:solidFill>
                  <a:prstDash val="solid"/>
                </a:ln>
                <a:effectLst>
                  <a:outerShdw blurRad="41275" dist="20320" dir="1800000" algn="tl" rotWithShape="0">
                    <a:srgbClr val="000000">
                      <a:alpha val="40000"/>
                    </a:srgbClr>
                  </a:outerShdw>
                </a:effectLst>
              </a:rPr>
              <a:t>Essential</a:t>
            </a:r>
            <a:endParaRPr lang="en-US" sz="2000" b="1" dirty="0">
              <a:ln w="12700">
                <a:solidFill>
                  <a:schemeClr val="tx1"/>
                </a:solidFill>
                <a:prstDash val="solid"/>
              </a:ln>
              <a:effectLst>
                <a:outerShdw blurRad="41275" dist="20320" dir="1800000" algn="tl" rotWithShape="0">
                  <a:srgbClr val="000000">
                    <a:alpha val="40000"/>
                  </a:srgbClr>
                </a:outerShdw>
              </a:effectLst>
            </a:endParaRPr>
          </a:p>
        </p:txBody>
      </p:sp>
      <p:sp>
        <p:nvSpPr>
          <p:cNvPr id="31" name="Rectangle 30"/>
          <p:cNvSpPr/>
          <p:nvPr/>
        </p:nvSpPr>
        <p:spPr>
          <a:xfrm rot="17663052">
            <a:off x="7279322" y="4071305"/>
            <a:ext cx="1209948" cy="400110"/>
          </a:xfrm>
          <a:prstGeom prst="rect">
            <a:avLst/>
          </a:prstGeom>
          <a:noFill/>
        </p:spPr>
        <p:txBody>
          <a:bodyPr wrap="none" lIns="91440" tIns="45720" rIns="91440" bIns="45720">
            <a:prstTxWarp prst="textArchDown">
              <a:avLst/>
            </a:prstTxWarp>
            <a:spAutoFit/>
          </a:bodyPr>
          <a:lstStyle/>
          <a:p>
            <a:pPr algn="ctr"/>
            <a:r>
              <a:rPr lang="en-US" sz="2000" b="1" dirty="0" smtClean="0">
                <a:ln w="12700">
                  <a:solidFill>
                    <a:schemeClr val="tx1"/>
                  </a:solidFill>
                  <a:prstDash val="solid"/>
                </a:ln>
                <a:effectLst>
                  <a:outerShdw blurRad="41275" dist="20320" dir="1800000" algn="tl" rotWithShape="0">
                    <a:srgbClr val="000000">
                      <a:alpha val="40000"/>
                    </a:srgbClr>
                  </a:outerShdw>
                </a:effectLst>
              </a:rPr>
              <a:t>Social</a:t>
            </a:r>
            <a:endParaRPr lang="en-US" sz="2000" b="1" dirty="0">
              <a:ln w="12700">
                <a:solidFill>
                  <a:schemeClr val="tx1"/>
                </a:solidFill>
                <a:prstDash val="solid"/>
              </a:ln>
              <a:effectLst>
                <a:outerShdw blurRad="41275" dist="20320" dir="1800000" algn="tl" rotWithShape="0">
                  <a:srgbClr val="000000">
                    <a:alpha val="40000"/>
                  </a:srgbClr>
                </a:outerShdw>
              </a:effectLst>
            </a:endParaRPr>
          </a:p>
        </p:txBody>
      </p:sp>
      <p:sp>
        <p:nvSpPr>
          <p:cNvPr id="32" name="Rectangle 31"/>
          <p:cNvSpPr/>
          <p:nvPr/>
        </p:nvSpPr>
        <p:spPr>
          <a:xfrm rot="19172406">
            <a:off x="4722578" y="1756373"/>
            <a:ext cx="1629894" cy="1549185"/>
          </a:xfrm>
          <a:prstGeom prst="rect">
            <a:avLst/>
          </a:prstGeom>
          <a:noFill/>
        </p:spPr>
        <p:txBody>
          <a:bodyPr wrap="none" lIns="91440" tIns="45720" rIns="91440" bIns="45720">
            <a:prstTxWarp prst="textArchDown">
              <a:avLst/>
            </a:prstTxWarp>
            <a:spAutoFit/>
          </a:bodyPr>
          <a:lstStyle/>
          <a:p>
            <a:pPr algn="ctr"/>
            <a:r>
              <a:rPr lang="en-CA" sz="800" dirty="0" smtClean="0">
                <a:ln w="12700">
                  <a:solidFill>
                    <a:schemeClr val="tx1"/>
                  </a:solidFill>
                  <a:prstDash val="solid"/>
                </a:ln>
                <a:latin typeface="Arial" pitchFamily="34" charset="0"/>
                <a:cs typeface="Arial" pitchFamily="34" charset="0"/>
              </a:rPr>
              <a:t>Thinking, Emotions, Control, Work, Positive Humour </a:t>
            </a:r>
            <a:endParaRPr lang="en-CA" sz="800" dirty="0">
              <a:ln w="12700">
                <a:solidFill>
                  <a:schemeClr val="tx1"/>
                </a:solidFill>
                <a:prstDash val="solid"/>
              </a:ln>
              <a:latin typeface="Arial" pitchFamily="34" charset="0"/>
              <a:cs typeface="Arial" pitchFamily="34" charset="0"/>
            </a:endParaRPr>
          </a:p>
        </p:txBody>
      </p:sp>
      <p:sp>
        <p:nvSpPr>
          <p:cNvPr id="34" name="Rectangle 33"/>
          <p:cNvSpPr/>
          <p:nvPr/>
        </p:nvSpPr>
        <p:spPr>
          <a:xfrm>
            <a:off x="5768732" y="4581128"/>
            <a:ext cx="1584176" cy="1368152"/>
          </a:xfrm>
          <a:prstGeom prst="rect">
            <a:avLst/>
          </a:prstGeom>
          <a:noFill/>
        </p:spPr>
        <p:txBody>
          <a:bodyPr wrap="none" lIns="91440" tIns="45720" rIns="91440" bIns="45720">
            <a:prstTxWarp prst="textArchUp">
              <a:avLst/>
            </a:prstTxWarp>
            <a:spAutoFit/>
          </a:bodyPr>
          <a:lstStyle/>
          <a:p>
            <a:pPr algn="ctr"/>
            <a:r>
              <a:rPr lang="en-CA" sz="800" dirty="0">
                <a:ln w="12700">
                  <a:solidFill>
                    <a:schemeClr val="tx1"/>
                  </a:solidFill>
                  <a:prstDash val="solid"/>
                </a:ln>
                <a:latin typeface="Arial" pitchFamily="34" charset="0"/>
                <a:cs typeface="Arial" pitchFamily="34" charset="0"/>
              </a:rPr>
              <a:t>Spirituality, Gender </a:t>
            </a:r>
            <a:r>
              <a:rPr lang="en-CA" sz="800" dirty="0" smtClean="0">
                <a:ln w="12700">
                  <a:solidFill>
                    <a:schemeClr val="tx1"/>
                  </a:solidFill>
                  <a:prstDash val="solid"/>
                </a:ln>
                <a:latin typeface="Arial" pitchFamily="34" charset="0"/>
                <a:cs typeface="Arial" pitchFamily="34" charset="0"/>
              </a:rPr>
              <a:t>Identity</a:t>
            </a:r>
            <a:r>
              <a:rPr lang="en-CA" sz="800" dirty="0">
                <a:ln w="12700">
                  <a:solidFill>
                    <a:schemeClr val="tx1"/>
                  </a:solidFill>
                  <a:prstDash val="solid"/>
                </a:ln>
                <a:latin typeface="Arial" pitchFamily="34" charset="0"/>
                <a:cs typeface="Arial" pitchFamily="34" charset="0"/>
              </a:rPr>
              <a:t>, Cultural Identity, </a:t>
            </a:r>
            <a:r>
              <a:rPr lang="en-CA" sz="800" dirty="0" smtClean="0">
                <a:ln w="12700">
                  <a:solidFill>
                    <a:schemeClr val="tx1"/>
                  </a:solidFill>
                  <a:prstDash val="solid"/>
                </a:ln>
                <a:latin typeface="Arial" pitchFamily="34" charset="0"/>
                <a:cs typeface="Arial" pitchFamily="34" charset="0"/>
              </a:rPr>
              <a:t>Self-Care</a:t>
            </a:r>
            <a:endParaRPr lang="en-CA" sz="800" dirty="0">
              <a:ln w="12700">
                <a:solidFill>
                  <a:schemeClr val="tx1"/>
                </a:solidFill>
                <a:prstDash val="solid"/>
              </a:ln>
              <a:latin typeface="Arial" pitchFamily="34" charset="0"/>
              <a:cs typeface="Arial" pitchFamily="34" charset="0"/>
            </a:endParaRPr>
          </a:p>
        </p:txBody>
      </p:sp>
      <p:sp>
        <p:nvSpPr>
          <p:cNvPr id="35" name="Rectangle 34"/>
          <p:cNvSpPr/>
          <p:nvPr/>
        </p:nvSpPr>
        <p:spPr>
          <a:xfrm rot="3718769">
            <a:off x="4218916" y="3587319"/>
            <a:ext cx="1629894" cy="1549185"/>
          </a:xfrm>
          <a:prstGeom prst="rect">
            <a:avLst/>
          </a:prstGeom>
          <a:noFill/>
        </p:spPr>
        <p:txBody>
          <a:bodyPr wrap="none" lIns="91440" tIns="45720" rIns="91440" bIns="45720">
            <a:prstTxWarp prst="textArchUp">
              <a:avLst/>
            </a:prstTxWarp>
            <a:spAutoFit/>
          </a:bodyPr>
          <a:lstStyle/>
          <a:p>
            <a:pPr algn="ctr"/>
            <a:r>
              <a:rPr lang="en-CA" sz="800" dirty="0">
                <a:ln w="12700">
                  <a:solidFill>
                    <a:schemeClr val="tx1"/>
                  </a:solidFill>
                  <a:prstDash val="solid"/>
                </a:ln>
                <a:latin typeface="Arial" pitchFamily="34" charset="0"/>
                <a:cs typeface="Arial" pitchFamily="34" charset="0"/>
              </a:rPr>
              <a:t>Exercise, Nutrition</a:t>
            </a:r>
          </a:p>
        </p:txBody>
      </p:sp>
      <p:sp>
        <p:nvSpPr>
          <p:cNvPr id="36" name="Rectangle 35"/>
          <p:cNvSpPr/>
          <p:nvPr/>
        </p:nvSpPr>
        <p:spPr>
          <a:xfrm rot="17820835">
            <a:off x="7377336" y="3588250"/>
            <a:ext cx="1629894" cy="1549185"/>
          </a:xfrm>
          <a:prstGeom prst="rect">
            <a:avLst/>
          </a:prstGeom>
          <a:noFill/>
        </p:spPr>
        <p:txBody>
          <a:bodyPr wrap="none" lIns="91440" tIns="45720" rIns="91440" bIns="45720">
            <a:prstTxWarp prst="textArchUp">
              <a:avLst/>
            </a:prstTxWarp>
            <a:spAutoFit/>
          </a:bodyPr>
          <a:lstStyle/>
          <a:p>
            <a:pPr algn="ctr"/>
            <a:r>
              <a:rPr lang="en-CA" sz="800" dirty="0">
                <a:ln w="12700">
                  <a:solidFill>
                    <a:schemeClr val="tx1"/>
                  </a:solidFill>
                  <a:prstDash val="solid"/>
                </a:ln>
                <a:latin typeface="Arial" pitchFamily="34" charset="0"/>
                <a:cs typeface="Arial" pitchFamily="34" charset="0"/>
              </a:rPr>
              <a:t>Friendship, Love</a:t>
            </a:r>
          </a:p>
        </p:txBody>
      </p:sp>
      <p:sp>
        <p:nvSpPr>
          <p:cNvPr id="37" name="Rectangle 36"/>
          <p:cNvSpPr/>
          <p:nvPr/>
        </p:nvSpPr>
        <p:spPr>
          <a:xfrm rot="2552339">
            <a:off x="6783066" y="1831904"/>
            <a:ext cx="1629894" cy="1549185"/>
          </a:xfrm>
          <a:prstGeom prst="rect">
            <a:avLst/>
          </a:prstGeom>
          <a:noFill/>
        </p:spPr>
        <p:txBody>
          <a:bodyPr wrap="none" lIns="91440" tIns="45720" rIns="91440" bIns="45720">
            <a:prstTxWarp prst="textArchDown">
              <a:avLst/>
            </a:prstTxWarp>
            <a:spAutoFit/>
          </a:bodyPr>
          <a:lstStyle/>
          <a:p>
            <a:pPr algn="ctr"/>
            <a:r>
              <a:rPr lang="en-CA" sz="800" dirty="0">
                <a:ln w="12700">
                  <a:solidFill>
                    <a:schemeClr val="tx1"/>
                  </a:solidFill>
                  <a:prstDash val="solid"/>
                </a:ln>
                <a:latin typeface="Arial" pitchFamily="34" charset="0"/>
                <a:cs typeface="Arial" pitchFamily="34" charset="0"/>
              </a:rPr>
              <a:t>Leisure, Stress-Management, </a:t>
            </a:r>
            <a:r>
              <a:rPr lang="en-CA" sz="800" dirty="0" smtClean="0">
                <a:ln w="12700">
                  <a:solidFill>
                    <a:schemeClr val="tx1"/>
                  </a:solidFill>
                  <a:prstDash val="solid"/>
                </a:ln>
                <a:latin typeface="Arial" pitchFamily="34" charset="0"/>
                <a:cs typeface="Arial" pitchFamily="34" charset="0"/>
              </a:rPr>
              <a:t>Self-Worth</a:t>
            </a:r>
            <a:r>
              <a:rPr lang="en-CA" sz="800" dirty="0">
                <a:ln w="12700">
                  <a:solidFill>
                    <a:schemeClr val="tx1"/>
                  </a:solidFill>
                  <a:prstDash val="solid"/>
                </a:ln>
                <a:latin typeface="Arial" pitchFamily="34" charset="0"/>
                <a:cs typeface="Arial" pitchFamily="34" charset="0"/>
              </a:rPr>
              <a:t>, Realistic </a:t>
            </a:r>
            <a:r>
              <a:rPr lang="en-CA" sz="800" dirty="0" smtClean="0">
                <a:ln w="12700">
                  <a:solidFill>
                    <a:schemeClr val="tx1"/>
                  </a:solidFill>
                  <a:prstDash val="solid"/>
                </a:ln>
                <a:latin typeface="Arial" pitchFamily="34" charset="0"/>
                <a:cs typeface="Arial" pitchFamily="34" charset="0"/>
              </a:rPr>
              <a:t>Beliefs</a:t>
            </a:r>
            <a:endParaRPr lang="en-CA" sz="800" dirty="0">
              <a:ln w="12700">
                <a:solidFill>
                  <a:schemeClr val="tx1"/>
                </a:solidFill>
                <a:prstDash val="solid"/>
              </a:ln>
              <a:latin typeface="Arial" pitchFamily="34" charset="0"/>
              <a:cs typeface="Arial" pitchFamily="34" charset="0"/>
            </a:endParaRPr>
          </a:p>
        </p:txBody>
      </p:sp>
      <p:sp>
        <p:nvSpPr>
          <p:cNvPr id="33" name="TextBox 32"/>
          <p:cNvSpPr txBox="1"/>
          <p:nvPr/>
        </p:nvSpPr>
        <p:spPr>
          <a:xfrm>
            <a:off x="114350" y="6581001"/>
            <a:ext cx="9029650" cy="276999"/>
          </a:xfrm>
          <a:prstGeom prst="rect">
            <a:avLst/>
          </a:prstGeom>
          <a:noFill/>
        </p:spPr>
        <p:txBody>
          <a:bodyPr wrap="square" rtlCol="0">
            <a:spAutoFit/>
          </a:bodyPr>
          <a:lstStyle/>
          <a:p>
            <a:pPr algn="r"/>
            <a:r>
              <a:rPr lang="en-CA" sz="1200" baseline="30000" dirty="0" smtClean="0"/>
              <a:t>1</a:t>
            </a:r>
            <a:r>
              <a:rPr lang="en-CA" sz="1200" dirty="0" smtClean="0"/>
              <a:t>Myers </a:t>
            </a:r>
            <a:r>
              <a:rPr lang="en-CA" sz="1200" dirty="0"/>
              <a:t>&amp; </a:t>
            </a:r>
            <a:r>
              <a:rPr lang="en-CA" sz="1200" dirty="0" smtClean="0"/>
              <a:t>Sweeney (2008</a:t>
            </a:r>
            <a:r>
              <a:rPr lang="en-CA" sz="1200" dirty="0"/>
              <a:t>)</a:t>
            </a:r>
            <a:r>
              <a:rPr lang="en-CA" sz="1200" dirty="0" smtClean="0"/>
              <a:t> </a:t>
            </a:r>
            <a:endParaRPr lang="en-CA" sz="1200" dirty="0"/>
          </a:p>
        </p:txBody>
      </p:sp>
      <p:sp>
        <p:nvSpPr>
          <p:cNvPr id="39" name="Title 3"/>
          <p:cNvSpPr>
            <a:spLocks noGrp="1"/>
          </p:cNvSpPr>
          <p:nvPr>
            <p:ph type="title"/>
          </p:nvPr>
        </p:nvSpPr>
        <p:spPr>
          <a:xfrm>
            <a:off x="457200" y="116632"/>
            <a:ext cx="8229600" cy="1143000"/>
          </a:xfrm>
        </p:spPr>
        <p:txBody>
          <a:bodyPr>
            <a:noAutofit/>
          </a:bodyPr>
          <a:lstStyle/>
          <a:p>
            <a:r>
              <a:rPr lang="en-CA" sz="4400" dirty="0" smtClean="0"/>
              <a:t>Cultural Bridging: Medicine Wheel</a:t>
            </a:r>
            <a:endParaRPr lang="en-CA" sz="4400" dirty="0"/>
          </a:p>
        </p:txBody>
      </p:sp>
    </p:spTree>
    <p:extLst>
      <p:ext uri="{BB962C8B-B14F-4D97-AF65-F5344CB8AC3E}">
        <p14:creationId xmlns:p14="http://schemas.microsoft.com/office/powerpoint/2010/main" val="30931897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12384</TotalTime>
  <Words>19179</Words>
  <Application>Microsoft Office PowerPoint</Application>
  <PresentationFormat>On-screen Show (4:3)</PresentationFormat>
  <Paragraphs>2105</Paragraphs>
  <Slides>190</Slides>
  <Notes>23</Notes>
  <HiddenSlides>0</HiddenSlides>
  <MMClips>0</MMClips>
  <ScaleCrop>false</ScaleCrop>
  <HeadingPairs>
    <vt:vector size="4" baseType="variant">
      <vt:variant>
        <vt:lpstr>Theme</vt:lpstr>
      </vt:variant>
      <vt:variant>
        <vt:i4>2</vt:i4>
      </vt:variant>
      <vt:variant>
        <vt:lpstr>Slide Titles</vt:lpstr>
      </vt:variant>
      <vt:variant>
        <vt:i4>190</vt:i4>
      </vt:variant>
    </vt:vector>
  </HeadingPairs>
  <TitlesOfParts>
    <vt:vector size="192" baseType="lpstr">
      <vt:lpstr>Flow</vt:lpstr>
      <vt:lpstr>1_Flow</vt:lpstr>
      <vt:lpstr>FROM AWARENESS TO PRACTICE:</vt:lpstr>
      <vt:lpstr>Please Note:</vt:lpstr>
      <vt:lpstr>Presentation Compatibility</vt:lpstr>
      <vt:lpstr>Disclaimer</vt:lpstr>
      <vt:lpstr>Introduction to the Workshop</vt:lpstr>
      <vt:lpstr>Workshop Overview</vt:lpstr>
      <vt:lpstr>Part I:</vt:lpstr>
      <vt:lpstr>Need for a Culturally Adapted Approach</vt:lpstr>
      <vt:lpstr>The Canadian Challenge</vt:lpstr>
      <vt:lpstr>The Canadian Challenge</vt:lpstr>
      <vt:lpstr>Limitations of Existing Approaches:</vt:lpstr>
      <vt:lpstr>Limitations of Existing Approaches:</vt:lpstr>
      <vt:lpstr>Limitations of Existing Approaches:</vt:lpstr>
      <vt:lpstr>Advantages of Adapting Counselling1</vt:lpstr>
      <vt:lpstr>Advantages of Adapting Counselling1</vt:lpstr>
      <vt:lpstr>Conclusion</vt:lpstr>
      <vt:lpstr>Part II:</vt:lpstr>
      <vt:lpstr>What is Culturally Competent Counselling? </vt:lpstr>
      <vt:lpstr>Professional Guidelines </vt:lpstr>
      <vt:lpstr>Professional Guidelines </vt:lpstr>
      <vt:lpstr>Advantages and Disadvantages for Practitioners</vt:lpstr>
      <vt:lpstr>A Third Option: Cultural Adaptation Frameworks</vt:lpstr>
      <vt:lpstr>Ecological Validity Model1 (EVM)</vt:lpstr>
      <vt:lpstr>Ecological Validity Model1 (EVM)</vt:lpstr>
      <vt:lpstr>Psychotherapy Adaptation and Modification Framework (PAMF)1</vt:lpstr>
      <vt:lpstr>Psychotherapy Adaptation and Modification Framework (PAMF)1</vt:lpstr>
      <vt:lpstr>Psychotherapy Adaptation and Modification Framework (PAMF)1</vt:lpstr>
      <vt:lpstr>Psychotherapy Adaptation and Modification Framework (PAMF)1</vt:lpstr>
      <vt:lpstr>Conclusion</vt:lpstr>
      <vt:lpstr>Culture Break </vt:lpstr>
      <vt:lpstr>Part III:</vt:lpstr>
      <vt:lpstr>Overview of Part III Topics</vt:lpstr>
      <vt:lpstr>Domain 1: Dynamic Issues &amp; Cultural Complexities</vt:lpstr>
      <vt:lpstr>Dynamic Issues &amp; Cultural Complexities: Overview</vt:lpstr>
      <vt:lpstr>Dynamic Issues &amp; Cultural Complexities: Components</vt:lpstr>
      <vt:lpstr>Dynamic Issues &amp; Cultural Complexities: Components</vt:lpstr>
      <vt:lpstr>Self-Esteem and Collectivism </vt:lpstr>
      <vt:lpstr>Self-Esteem: Applications</vt:lpstr>
      <vt:lpstr>Dynamic Issues &amp; Cultural Complexities: Components</vt:lpstr>
      <vt:lpstr>Acculturation and Values</vt:lpstr>
      <vt:lpstr>Acculturation and Values</vt:lpstr>
      <vt:lpstr>“Cultural Reaffirmation Effect”</vt:lpstr>
      <vt:lpstr>Acculturation &amp; Values: Applications</vt:lpstr>
      <vt:lpstr>Acculturation &amp; Values: Applications</vt:lpstr>
      <vt:lpstr>Acculturation &amp; Values: Applications</vt:lpstr>
      <vt:lpstr>Dynamic Issues &amp; Cultural Complexities: Components</vt:lpstr>
      <vt:lpstr>Racial/Cultural Identity Model (R/CID)1</vt:lpstr>
      <vt:lpstr>Minority Identity Development: Applications1</vt:lpstr>
      <vt:lpstr>Minority Identity Development: Applications1</vt:lpstr>
      <vt:lpstr>Minority Identity Development: Applications1</vt:lpstr>
      <vt:lpstr>Dynamic Issues &amp; Cultural Complexities: Components</vt:lpstr>
      <vt:lpstr>Personality</vt:lpstr>
      <vt:lpstr>The “Big 5”of Personality1</vt:lpstr>
      <vt:lpstr>Optional Activity</vt:lpstr>
      <vt:lpstr>Optional Activity</vt:lpstr>
      <vt:lpstr>Neuroticism</vt:lpstr>
      <vt:lpstr>Openness</vt:lpstr>
      <vt:lpstr>Conscientiousness</vt:lpstr>
      <vt:lpstr>Personality Comparisons</vt:lpstr>
      <vt:lpstr>Personality Comparisons</vt:lpstr>
      <vt:lpstr>Simpatia</vt:lpstr>
      <vt:lpstr>The CPAI</vt:lpstr>
      <vt:lpstr>The CPAI</vt:lpstr>
      <vt:lpstr>The CPAI</vt:lpstr>
      <vt:lpstr>Personality: Applications</vt:lpstr>
      <vt:lpstr>Personality: Applications</vt:lpstr>
      <vt:lpstr>Reflection Questions</vt:lpstr>
      <vt:lpstr>Domain II: Orientation  to Therapy</vt:lpstr>
      <vt:lpstr>Thought Experiment</vt:lpstr>
      <vt:lpstr>Orientation to Therapy: Overview</vt:lpstr>
      <vt:lpstr>Orientation to Therapy: Components</vt:lpstr>
      <vt:lpstr>Orientation: Applications</vt:lpstr>
      <vt:lpstr>Orientation to Therapy: Components</vt:lpstr>
      <vt:lpstr>Responding to Expectations: Applications</vt:lpstr>
      <vt:lpstr>Responding to Expectations: Applications</vt:lpstr>
      <vt:lpstr>Reflection Questions:</vt:lpstr>
      <vt:lpstr>Orientation to Therapy: Components</vt:lpstr>
      <vt:lpstr>Establishing Goals/Structure: Applications</vt:lpstr>
      <vt:lpstr>Domain III: Cultural Beliefs</vt:lpstr>
      <vt:lpstr>Cultural Beliefs: Introduction</vt:lpstr>
      <vt:lpstr>Cultural Meanings Exercise</vt:lpstr>
      <vt:lpstr>Study Slide</vt:lpstr>
      <vt:lpstr>Test Slide</vt:lpstr>
      <vt:lpstr>Cultural Meanings Exercise</vt:lpstr>
      <vt:lpstr>Study Slide</vt:lpstr>
      <vt:lpstr>Test Slide</vt:lpstr>
      <vt:lpstr>Cultural Meanings Exercise</vt:lpstr>
      <vt:lpstr>Cultural Beliefs: Overview</vt:lpstr>
      <vt:lpstr>Cultural Beliefs: Overview</vt:lpstr>
      <vt:lpstr>Incorporating Cultural Beliefs: Components</vt:lpstr>
      <vt:lpstr>Holistic, Psychoeducational Approach: Applications</vt:lpstr>
      <vt:lpstr>Holistic, Psychoeducational Approach: Applications</vt:lpstr>
      <vt:lpstr>Incorporating Cultural Beliefs: Components</vt:lpstr>
      <vt:lpstr>Cultural Bridging</vt:lpstr>
      <vt:lpstr>Cultural Bridging: Yin &amp; Yang</vt:lpstr>
      <vt:lpstr>Cultural Bridging: Yin &amp; Yang</vt:lpstr>
      <vt:lpstr>Cultural Bridging: Medicine Wheel</vt:lpstr>
      <vt:lpstr>Cultural Bridging: Medicine Wheel</vt:lpstr>
      <vt:lpstr>Cultural Bridging: Medicine Wheel</vt:lpstr>
      <vt:lpstr>Cultural Bridging: Cultural Sayings</vt:lpstr>
      <vt:lpstr>Cultural Bridging: Cultural Framing</vt:lpstr>
      <vt:lpstr>Incorporating Cultural Beliefs: Components</vt:lpstr>
      <vt:lpstr>Cultural Dimensions</vt:lpstr>
      <vt:lpstr>Cultural Dimensions</vt:lpstr>
      <vt:lpstr>Cultural Dimensions</vt:lpstr>
      <vt:lpstr>Cultural Comparisons</vt:lpstr>
      <vt:lpstr>Power Distance</vt:lpstr>
      <vt:lpstr>Masculinity-Femininity</vt:lpstr>
      <vt:lpstr>Long-Term Orientation</vt:lpstr>
      <vt:lpstr>Cultural Dimension Comparison</vt:lpstr>
      <vt:lpstr>Cultural Dimension Comparison</vt:lpstr>
      <vt:lpstr>Optional Activity </vt:lpstr>
      <vt:lpstr>Integrating Cultural Beliefs Cont’d</vt:lpstr>
      <vt:lpstr>Integrating Cultural Beliefs Cont’d</vt:lpstr>
      <vt:lpstr>Integrating Cultural Beliefs: Applications</vt:lpstr>
      <vt:lpstr>Integrating Cultural Beliefs: Applications</vt:lpstr>
      <vt:lpstr>Integrating Cultural Beliefs: Applications</vt:lpstr>
      <vt:lpstr>Applications: Aligning with Traditional Forms of Healing1</vt:lpstr>
      <vt:lpstr>Applications: Aligning with Traditional Forms of Healing1</vt:lpstr>
      <vt:lpstr>Applications: Cultural Strengths Search</vt:lpstr>
      <vt:lpstr>Incorporating Cultural Beliefs: Components</vt:lpstr>
      <vt:lpstr>De-stigmatizing Counselling: Applications</vt:lpstr>
      <vt:lpstr>De-stigmatizing Counselling: Applications</vt:lpstr>
      <vt:lpstr>Reflection Question:</vt:lpstr>
      <vt:lpstr>Domain IV: Client-Therapist Relationship</vt:lpstr>
      <vt:lpstr>Client-Therapist Relationship: Overview</vt:lpstr>
      <vt:lpstr>Client-Therapist Relationship: Components</vt:lpstr>
      <vt:lpstr>Cultural Knowledge and Self-Awareness: Applications</vt:lpstr>
      <vt:lpstr>White Identity Development</vt:lpstr>
      <vt:lpstr>Client-Therapist Relationship: Components</vt:lpstr>
      <vt:lpstr>Facilitating Joining: Applications</vt:lpstr>
      <vt:lpstr>Facilitating Joining: Applications</vt:lpstr>
      <vt:lpstr>Client-Therapist Relationship: Components</vt:lpstr>
      <vt:lpstr>Aligning Expectations: Applications</vt:lpstr>
      <vt:lpstr>Aligning Expectations: Applications</vt:lpstr>
      <vt:lpstr>Client-Therapist Relationship: Components</vt:lpstr>
      <vt:lpstr>Allying Against Racism and Prejudice</vt:lpstr>
      <vt:lpstr>Racial Microaggressions</vt:lpstr>
      <vt:lpstr>Racial Microaggressions</vt:lpstr>
      <vt:lpstr>Racial Microaggressions</vt:lpstr>
      <vt:lpstr>Allying Against Racism and Prejudice: Applications</vt:lpstr>
      <vt:lpstr>Client-Therapist Relationship: Components</vt:lpstr>
      <vt:lpstr>Cognitive Matching</vt:lpstr>
      <vt:lpstr>Cognitive Matching: Applications</vt:lpstr>
      <vt:lpstr>Reflection Questions:</vt:lpstr>
      <vt:lpstr>Domain V: Cultural differences in Expression and Communication</vt:lpstr>
      <vt:lpstr>Cultural Differences in Communication: Overview</vt:lpstr>
      <vt:lpstr>Cultural Differences in Communication: Components</vt:lpstr>
      <vt:lpstr>Cultural Differences in Communication</vt:lpstr>
      <vt:lpstr>Comparison of Communicative Styles1</vt:lpstr>
      <vt:lpstr>Reflection Questions:</vt:lpstr>
      <vt:lpstr>High and Low Context Communication</vt:lpstr>
      <vt:lpstr>Cultural Differences in Communication: Understanding Communicative Differences</vt:lpstr>
      <vt:lpstr>Uncertainty Reduction</vt:lpstr>
      <vt:lpstr>Uncertainty Reduction</vt:lpstr>
      <vt:lpstr>( ͡° ͜ʖ ͡°)﻿  ˁ˚ᴥ˚ˀ ✌(◕‿-)1</vt:lpstr>
      <vt:lpstr>Other Communicative Differences1</vt:lpstr>
      <vt:lpstr>Communication: Applications</vt:lpstr>
      <vt:lpstr>Communication: Applications</vt:lpstr>
      <vt:lpstr>Communication: Applications</vt:lpstr>
      <vt:lpstr>Cultural Differences in Communication: Components</vt:lpstr>
      <vt:lpstr>Cultural Expressions of Distress</vt:lpstr>
      <vt:lpstr>Cultural Expressions of Distress</vt:lpstr>
      <vt:lpstr>Cultural Expressions of Distress</vt:lpstr>
      <vt:lpstr>Cultural Expressions of Distress: Applications</vt:lpstr>
      <vt:lpstr>Cultural Expressions of Distress: Applications</vt:lpstr>
      <vt:lpstr>Reflection Question:</vt:lpstr>
      <vt:lpstr>Domain VI: Cultural Issues of Salience</vt:lpstr>
      <vt:lpstr>Cultural Issues of Salience: Overview</vt:lpstr>
      <vt:lpstr>Cultural Issues of Salience: Components</vt:lpstr>
      <vt:lpstr>Cultural Issues of Salience: Examples</vt:lpstr>
      <vt:lpstr>Cultural Issues of Salience: Examples</vt:lpstr>
      <vt:lpstr>Taking an Expanded Approach</vt:lpstr>
      <vt:lpstr>Taking an Expanded Approach</vt:lpstr>
      <vt:lpstr>PowerPoint Presentation</vt:lpstr>
      <vt:lpstr>PowerPoint Presentation</vt:lpstr>
      <vt:lpstr>Collaborative Therapeutic Adaptation</vt:lpstr>
      <vt:lpstr>Collaborative Therapeutic Adaptation</vt:lpstr>
      <vt:lpstr>The FMAP1</vt:lpstr>
      <vt:lpstr>Collaborative Therapeutic Adaptation</vt:lpstr>
      <vt:lpstr>Workshop Summary</vt:lpstr>
      <vt:lpstr>PowerPoint Presentation</vt:lpstr>
      <vt:lpstr>References</vt:lpstr>
      <vt:lpstr>References cont’d</vt:lpstr>
      <vt:lpstr>References cont’d</vt:lpstr>
      <vt:lpstr>References cont’d</vt:lpstr>
      <vt:lpstr>References cont’d</vt:lpstr>
      <vt:lpstr>References cont’d</vt:lpstr>
      <vt:lpstr>References cont’d</vt:lpstr>
      <vt:lpstr>References cont’d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Tom</cp:lastModifiedBy>
  <cp:revision>944</cp:revision>
  <dcterms:created xsi:type="dcterms:W3CDTF">2013-03-21T00:24:36Z</dcterms:created>
  <dcterms:modified xsi:type="dcterms:W3CDTF">2013-12-19T22:58:13Z</dcterms:modified>
</cp:coreProperties>
</file>